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693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3965B2-BC67-4E2B-A6EA-447316152687}" v="5" dt="2022-11-11T06:13:37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85756-557B-4BE3-B703-EFB2B965E289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CF28C-F196-41C9-915A-019CE676E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89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47021-EBFC-4518-AF2E-20055859A4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565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03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4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54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69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9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696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6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56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7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6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3A846-F7B3-4875-82B6-19175CB78287}" type="datetimeFigureOut">
              <a:rPr lang="en-US" smtClean="0"/>
              <a:t>11/11/2022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ED006-837B-4D89-9F34-57AE4625A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4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7FE9AE-F617-6C40-8EBD-B017F808D1F1}"/>
              </a:ext>
            </a:extLst>
          </p:cNvPr>
          <p:cNvSpPr txBox="1"/>
          <p:nvPr/>
        </p:nvSpPr>
        <p:spPr>
          <a:xfrm>
            <a:off x="603399" y="1197930"/>
            <a:ext cx="2382869" cy="1288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>
                <a:solidFill>
                  <a:srgbClr val="0F5F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</a:t>
            </a:r>
          </a:p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>
                <a:solidFill>
                  <a:srgbClr val="0F5F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C046785-5A48-4C86-BE35-E2FC97411819}"/>
              </a:ext>
            </a:extLst>
          </p:cNvPr>
          <p:cNvSpPr txBox="1"/>
          <p:nvPr/>
        </p:nvSpPr>
        <p:spPr>
          <a:xfrm>
            <a:off x="5000263" y="764370"/>
            <a:ext cx="694481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SzPct val="90000"/>
              <a:defRPr/>
            </a:pPr>
            <a:r>
              <a:rPr lang="en-US" sz="1600" b="1" dirty="0">
                <a:solidFill>
                  <a:srgbClr val="8C69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Objectives</a:t>
            </a:r>
            <a:endParaRPr kumimoji="0" lang="en-US" sz="1600" u="none" strike="noStrike" kern="1200" cap="none" spc="0" normalizeH="0" baseline="0" noProof="0" dirty="0">
              <a:ln>
                <a:noFill/>
              </a:ln>
              <a:solidFill>
                <a:srgbClr val="8C69F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4150" lvl="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Merger and Acquisition (M&amp;A): The customer acquired another company and wanted to migrate their legacy SharePoint 2013 to customer’s existing SharePoint online environment.</a:t>
            </a:r>
          </a:p>
          <a:p>
            <a:pPr marL="184150" lvl="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On-prem farm of the acquired company had to be decommissioned post migration with any business impact. </a:t>
            </a:r>
          </a:p>
          <a:p>
            <a:pPr marL="184150" lvl="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The acquired company had 1TB of data, documents and list items on SharePoint on-prem in 4 site collections and approximately 200 subsites.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F69CE1F-7DF2-4585-BBEE-15FB55E08A97}"/>
              </a:ext>
            </a:extLst>
          </p:cNvPr>
          <p:cNvSpPr txBox="1"/>
          <p:nvPr/>
        </p:nvSpPr>
        <p:spPr>
          <a:xfrm>
            <a:off x="5045607" y="2332637"/>
            <a:ext cx="6701743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SzPct val="90000"/>
              <a:defRPr/>
            </a:pPr>
            <a:r>
              <a:rPr lang="en-US" sz="1600" b="1" dirty="0">
                <a:solidFill>
                  <a:srgbClr val="8C69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Replacing orphan User Accounts 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Migration of Checked out documents 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Replacing third Party solutions with SharePoint online solutions</a:t>
            </a:r>
          </a:p>
          <a:p>
            <a:pPr>
              <a:spcBef>
                <a:spcPts val="1200"/>
              </a:spcBef>
              <a:spcAft>
                <a:spcPts val="600"/>
              </a:spcAft>
              <a:buSzPct val="90000"/>
              <a:defRPr/>
            </a:pPr>
            <a:r>
              <a:rPr 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Solution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Sharegate Desktop was used for migration of data to target SharePoint online. 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Few pre-migration and post migration scripts were developed and used.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4915B36-3A0F-4B08-B2B9-38FCE2F26B6D}"/>
              </a:ext>
            </a:extLst>
          </p:cNvPr>
          <p:cNvSpPr txBox="1"/>
          <p:nvPr/>
        </p:nvSpPr>
        <p:spPr>
          <a:xfrm>
            <a:off x="5000263" y="4558643"/>
            <a:ext cx="6989643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SzPct val="90000"/>
              <a:defRPr/>
            </a:pPr>
            <a:r>
              <a:rPr lang="en-US" sz="1600" b="1" dirty="0">
                <a:solidFill>
                  <a:srgbClr val="8C69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Customer Benefits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Restructure of sites from nested architecture to flat architecture. Simplified site management and permissions management 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 fully customizable SharePoint Online communication site was developed for Training Site. The learning pathways training portal was customized to add organization's help, support, and community content.</a:t>
            </a:r>
          </a:p>
          <a:p>
            <a:pPr marL="184150" indent="-184150" fontAlgn="base">
              <a:spcAft>
                <a:spcPts val="600"/>
              </a:spcAft>
              <a:buSzPct val="120000"/>
              <a:buFont typeface="Arial" panose="020B0604020202020204" pitchFamily="34" charset="0"/>
              <a:buChar char="•"/>
              <a:defRPr/>
            </a:pP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A communication site was designed for Landing/Home Site where employees can find news and resources for their </a:t>
            </a:r>
            <a:r>
              <a:rPr lang="en-US" sz="1100">
                <a:latin typeface="Calibri" panose="020F0502020204030204" pitchFamily="34" charset="0"/>
                <a:cs typeface="Calibri" panose="020F0502020204030204" pitchFamily="34" charset="0"/>
              </a:rPr>
              <a:t>needs along with 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personalized content tailored for them.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146F1F9A-DD85-42E0-A98B-64276E8A2D51}"/>
              </a:ext>
            </a:extLst>
          </p:cNvPr>
          <p:cNvSpPr/>
          <p:nvPr/>
        </p:nvSpPr>
        <p:spPr>
          <a:xfrm flipV="1">
            <a:off x="0" y="6814702"/>
            <a:ext cx="12192001" cy="457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C21A6E3-1518-8949-8CB5-461943190AEE}"/>
              </a:ext>
            </a:extLst>
          </p:cNvPr>
          <p:cNvCxnSpPr>
            <a:cxnSpLocks/>
          </p:cNvCxnSpPr>
          <p:nvPr/>
        </p:nvCxnSpPr>
        <p:spPr>
          <a:xfrm>
            <a:off x="509286" y="0"/>
            <a:ext cx="0" cy="2951544"/>
          </a:xfrm>
          <a:prstGeom prst="line">
            <a:avLst/>
          </a:prstGeom>
          <a:ln w="76200">
            <a:solidFill>
              <a:srgbClr val="0F5F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17AB7A6E-7892-6A4A-8EA9-46BFF8F89E4F}"/>
              </a:ext>
            </a:extLst>
          </p:cNvPr>
          <p:cNvSpPr/>
          <p:nvPr/>
        </p:nvSpPr>
        <p:spPr>
          <a:xfrm>
            <a:off x="603399" y="2392693"/>
            <a:ext cx="30952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F5F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 based leader in Exercise Equipment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468E4B-D156-B44B-A2D1-28545D13AFAB}"/>
              </a:ext>
            </a:extLst>
          </p:cNvPr>
          <p:cNvCxnSpPr>
            <a:cxnSpLocks/>
          </p:cNvCxnSpPr>
          <p:nvPr/>
        </p:nvCxnSpPr>
        <p:spPr>
          <a:xfrm>
            <a:off x="5116010" y="2250548"/>
            <a:ext cx="6782765" cy="0"/>
          </a:xfrm>
          <a:prstGeom prst="line">
            <a:avLst/>
          </a:prstGeom>
          <a:ln w="12700">
            <a:solidFill>
              <a:srgbClr val="8C69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ardrop 9">
            <a:extLst>
              <a:ext uri="{FF2B5EF4-FFF2-40B4-BE49-F238E27FC236}">
                <a16:creationId xmlns:a16="http://schemas.microsoft.com/office/drawing/2014/main" id="{829F0ADD-0A01-C94E-A22F-27D4727320EF}"/>
              </a:ext>
            </a:extLst>
          </p:cNvPr>
          <p:cNvSpPr/>
          <p:nvPr/>
        </p:nvSpPr>
        <p:spPr>
          <a:xfrm>
            <a:off x="3912244" y="868101"/>
            <a:ext cx="1053296" cy="1053296"/>
          </a:xfrm>
          <a:prstGeom prst="teardrop">
            <a:avLst/>
          </a:prstGeom>
          <a:solidFill>
            <a:srgbClr val="DCE6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02A737A-C8C9-3449-8738-A11DECA7AA23}"/>
              </a:ext>
            </a:extLst>
          </p:cNvPr>
          <p:cNvCxnSpPr>
            <a:cxnSpLocks/>
          </p:cNvCxnSpPr>
          <p:nvPr/>
        </p:nvCxnSpPr>
        <p:spPr>
          <a:xfrm>
            <a:off x="5116010" y="4504146"/>
            <a:ext cx="6782765" cy="0"/>
          </a:xfrm>
          <a:prstGeom prst="line">
            <a:avLst/>
          </a:prstGeom>
          <a:ln w="12700">
            <a:solidFill>
              <a:srgbClr val="8C69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ardrop 27">
            <a:extLst>
              <a:ext uri="{FF2B5EF4-FFF2-40B4-BE49-F238E27FC236}">
                <a16:creationId xmlns:a16="http://schemas.microsoft.com/office/drawing/2014/main" id="{264EE5D9-79D4-584C-A5E2-5BD1D2FC7942}"/>
              </a:ext>
            </a:extLst>
          </p:cNvPr>
          <p:cNvSpPr/>
          <p:nvPr/>
        </p:nvSpPr>
        <p:spPr>
          <a:xfrm>
            <a:off x="3912244" y="2428754"/>
            <a:ext cx="1053296" cy="1053296"/>
          </a:xfrm>
          <a:prstGeom prst="teardrop">
            <a:avLst/>
          </a:prstGeom>
          <a:solidFill>
            <a:srgbClr val="DCE6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ardrop 28">
            <a:extLst>
              <a:ext uri="{FF2B5EF4-FFF2-40B4-BE49-F238E27FC236}">
                <a16:creationId xmlns:a16="http://schemas.microsoft.com/office/drawing/2014/main" id="{99289571-48D6-364E-B3E0-180F1A39BE5B}"/>
              </a:ext>
            </a:extLst>
          </p:cNvPr>
          <p:cNvSpPr/>
          <p:nvPr/>
        </p:nvSpPr>
        <p:spPr>
          <a:xfrm>
            <a:off x="3866900" y="4639340"/>
            <a:ext cx="1053296" cy="1053296"/>
          </a:xfrm>
          <a:prstGeom prst="teardrop">
            <a:avLst/>
          </a:prstGeom>
          <a:solidFill>
            <a:srgbClr val="DCE6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12B17940-CBF4-0D49-864B-72339A5DF7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48" y="2654890"/>
            <a:ext cx="599095" cy="599095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8A0CD40D-3BC8-2B41-981F-A04F1D7BE0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079" y="1154263"/>
            <a:ext cx="544632" cy="544632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AC4B7C64-69E5-CA41-BB68-5DBEC4E2CC0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751" y="4952483"/>
            <a:ext cx="515750" cy="515750"/>
          </a:xfrm>
          <a:prstGeom prst="rect">
            <a:avLst/>
          </a:prstGeom>
        </p:spPr>
      </p:pic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CF0F99AE-80E6-167A-5AA2-E63635B66C38}"/>
              </a:ext>
            </a:extLst>
          </p:cNvPr>
          <p:cNvSpPr txBox="1">
            <a:spLocks/>
          </p:cNvSpPr>
          <p:nvPr/>
        </p:nvSpPr>
        <p:spPr>
          <a:xfrm>
            <a:off x="11514160" y="6448425"/>
            <a:ext cx="534965" cy="342453"/>
          </a:xfrm>
          <a:prstGeom prst="rect">
            <a:avLst/>
          </a:prstGeom>
        </p:spPr>
        <p:txBody>
          <a:bodyPr/>
          <a:lstStyle>
            <a:defPPr>
              <a:defRPr lang="hi-I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E577F39-B882-FB4F-BD46-95C2A231B68A}" type="slidenum">
              <a:rPr lang="en-US" sz="85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</a:t>
            </a:fld>
            <a:endParaRPr lang="en-US" sz="8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E4FDAC-D73E-12EC-0DD6-C98D737AD518}"/>
              </a:ext>
            </a:extLst>
          </p:cNvPr>
          <p:cNvSpPr/>
          <p:nvPr/>
        </p:nvSpPr>
        <p:spPr>
          <a:xfrm>
            <a:off x="538344" y="3105110"/>
            <a:ext cx="3196059" cy="3117995"/>
          </a:xfrm>
          <a:prstGeom prst="rect">
            <a:avLst/>
          </a:prstGeom>
          <a:solidFill>
            <a:srgbClr val="0F5FD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FA3CBA-2C06-043F-3277-CA806141FEDE}"/>
              </a:ext>
            </a:extLst>
          </p:cNvPr>
          <p:cNvSpPr/>
          <p:nvPr/>
        </p:nvSpPr>
        <p:spPr>
          <a:xfrm>
            <a:off x="1591993" y="3165481"/>
            <a:ext cx="108876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Project Scope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DD09DC-2DFC-DAE9-F06C-96BD8659430B}"/>
              </a:ext>
            </a:extLst>
          </p:cNvPr>
          <p:cNvSpPr/>
          <p:nvPr/>
        </p:nvSpPr>
        <p:spPr>
          <a:xfrm>
            <a:off x="767629" y="3427091"/>
            <a:ext cx="26613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Discovery, Analysis, POC &amp; Design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Migration, Testing, UAT support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UAT by Customer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BC44293-48D6-C7F4-CE45-DBBBA15F8222}"/>
              </a:ext>
            </a:extLst>
          </p:cNvPr>
          <p:cNvGrpSpPr/>
          <p:nvPr/>
        </p:nvGrpSpPr>
        <p:grpSpPr>
          <a:xfrm>
            <a:off x="2808608" y="4255932"/>
            <a:ext cx="798187" cy="773196"/>
            <a:chOff x="11200282" y="5844369"/>
            <a:chExt cx="914400" cy="9142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D4B071A-0DCC-C858-D73D-52C782AB7F67}"/>
                </a:ext>
              </a:extLst>
            </p:cNvPr>
            <p:cNvSpPr/>
            <p:nvPr/>
          </p:nvSpPr>
          <p:spPr>
            <a:xfrm>
              <a:off x="11200282" y="5844369"/>
              <a:ext cx="914400" cy="914201"/>
            </a:xfrm>
            <a:prstGeom prst="ellipse">
              <a:avLst/>
            </a:prstGeom>
            <a:solidFill>
              <a:srgbClr val="3598FE">
                <a:alpha val="85000"/>
              </a:srgbClr>
            </a:solidFill>
            <a:ln w="635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Freeform 425">
              <a:extLst>
                <a:ext uri="{FF2B5EF4-FFF2-40B4-BE49-F238E27FC236}">
                  <a16:creationId xmlns:a16="http://schemas.microsoft.com/office/drawing/2014/main" id="{C6E1CCE9-102D-DFAE-DF50-97E717FE2D70}"/>
                </a:ext>
              </a:extLst>
            </p:cNvPr>
            <p:cNvSpPr/>
            <p:nvPr/>
          </p:nvSpPr>
          <p:spPr>
            <a:xfrm>
              <a:off x="11544722" y="5959816"/>
              <a:ext cx="225521" cy="237931"/>
            </a:xfrm>
            <a:custGeom>
              <a:avLst/>
              <a:gdLst>
                <a:gd name="connsiteX0" fmla="*/ 169590 w 540885"/>
                <a:gd name="connsiteY0" fmla="*/ 270443 h 504826"/>
                <a:gd name="connsiteX1" fmla="*/ 181704 w 540885"/>
                <a:gd name="connsiteY1" fmla="*/ 276500 h 504826"/>
                <a:gd name="connsiteX2" fmla="*/ 202269 w 540885"/>
                <a:gd name="connsiteY2" fmla="*/ 290022 h 504826"/>
                <a:gd name="connsiteX3" fmla="*/ 232412 w 540885"/>
                <a:gd name="connsiteY3" fmla="*/ 303544 h 504826"/>
                <a:gd name="connsiteX4" fmla="*/ 270443 w 540885"/>
                <a:gd name="connsiteY4" fmla="*/ 309601 h 504826"/>
                <a:gd name="connsiteX5" fmla="*/ 308473 w 540885"/>
                <a:gd name="connsiteY5" fmla="*/ 303544 h 504826"/>
                <a:gd name="connsiteX6" fmla="*/ 338617 w 540885"/>
                <a:gd name="connsiteY6" fmla="*/ 290022 h 504826"/>
                <a:gd name="connsiteX7" fmla="*/ 359181 w 540885"/>
                <a:gd name="connsiteY7" fmla="*/ 276500 h 504826"/>
                <a:gd name="connsiteX8" fmla="*/ 371295 w 540885"/>
                <a:gd name="connsiteY8" fmla="*/ 270443 h 504826"/>
                <a:gd name="connsiteX9" fmla="*/ 402705 w 540885"/>
                <a:gd name="connsiteY9" fmla="*/ 276077 h 504826"/>
                <a:gd name="connsiteX10" fmla="*/ 426792 w 540885"/>
                <a:gd name="connsiteY10" fmla="*/ 291149 h 504826"/>
                <a:gd name="connsiteX11" fmla="*/ 444258 w 540885"/>
                <a:gd name="connsiteY11" fmla="*/ 313967 h 504826"/>
                <a:gd name="connsiteX12" fmla="*/ 456371 w 540885"/>
                <a:gd name="connsiteY12" fmla="*/ 341434 h 504826"/>
                <a:gd name="connsiteX13" fmla="*/ 463837 w 540885"/>
                <a:gd name="connsiteY13" fmla="*/ 372000 h 504826"/>
                <a:gd name="connsiteX14" fmla="*/ 467781 w 540885"/>
                <a:gd name="connsiteY14" fmla="*/ 402706 h 504826"/>
                <a:gd name="connsiteX15" fmla="*/ 468767 w 540885"/>
                <a:gd name="connsiteY15" fmla="*/ 431863 h 504826"/>
                <a:gd name="connsiteX16" fmla="*/ 448202 w 540885"/>
                <a:gd name="connsiteY16" fmla="*/ 485247 h 504826"/>
                <a:gd name="connsiteX17" fmla="*/ 393550 w 540885"/>
                <a:gd name="connsiteY17" fmla="*/ 504826 h 504826"/>
                <a:gd name="connsiteX18" fmla="*/ 147335 w 540885"/>
                <a:gd name="connsiteY18" fmla="*/ 504826 h 504826"/>
                <a:gd name="connsiteX19" fmla="*/ 92683 w 540885"/>
                <a:gd name="connsiteY19" fmla="*/ 485247 h 504826"/>
                <a:gd name="connsiteX20" fmla="*/ 72118 w 540885"/>
                <a:gd name="connsiteY20" fmla="*/ 431863 h 504826"/>
                <a:gd name="connsiteX21" fmla="*/ 73104 w 540885"/>
                <a:gd name="connsiteY21" fmla="*/ 402706 h 504826"/>
                <a:gd name="connsiteX22" fmla="*/ 77049 w 540885"/>
                <a:gd name="connsiteY22" fmla="*/ 372000 h 504826"/>
                <a:gd name="connsiteX23" fmla="*/ 84514 w 540885"/>
                <a:gd name="connsiteY23" fmla="*/ 341434 h 504826"/>
                <a:gd name="connsiteX24" fmla="*/ 96628 w 540885"/>
                <a:gd name="connsiteY24" fmla="*/ 313967 h 504826"/>
                <a:gd name="connsiteX25" fmla="*/ 114093 w 540885"/>
                <a:gd name="connsiteY25" fmla="*/ 291149 h 504826"/>
                <a:gd name="connsiteX26" fmla="*/ 138180 w 540885"/>
                <a:gd name="connsiteY26" fmla="*/ 276077 h 504826"/>
                <a:gd name="connsiteX27" fmla="*/ 169590 w 540885"/>
                <a:gd name="connsiteY27" fmla="*/ 270443 h 504826"/>
                <a:gd name="connsiteX28" fmla="*/ 505953 w 540885"/>
                <a:gd name="connsiteY28" fmla="*/ 144237 h 504826"/>
                <a:gd name="connsiteX29" fmla="*/ 540885 w 540885"/>
                <a:gd name="connsiteY29" fmla="*/ 243680 h 504826"/>
                <a:gd name="connsiteX30" fmla="*/ 525109 w 540885"/>
                <a:gd name="connsiteY30" fmla="*/ 277063 h 504826"/>
                <a:gd name="connsiteX31" fmla="*/ 486233 w 540885"/>
                <a:gd name="connsiteY31" fmla="*/ 288472 h 504826"/>
                <a:gd name="connsiteX32" fmla="*/ 448484 w 540885"/>
                <a:gd name="connsiteY32" fmla="*/ 288472 h 504826"/>
                <a:gd name="connsiteX33" fmla="*/ 373830 w 540885"/>
                <a:gd name="connsiteY33" fmla="*/ 252413 h 504826"/>
                <a:gd name="connsiteX34" fmla="*/ 396649 w 540885"/>
                <a:gd name="connsiteY34" fmla="*/ 180296 h 504826"/>
                <a:gd name="connsiteX35" fmla="*/ 395240 w 540885"/>
                <a:gd name="connsiteY35" fmla="*/ 161703 h 504826"/>
                <a:gd name="connsiteX36" fmla="*/ 432708 w 540885"/>
                <a:gd name="connsiteY36" fmla="*/ 168182 h 504826"/>
                <a:gd name="connsiteX37" fmla="*/ 466231 w 540885"/>
                <a:gd name="connsiteY37" fmla="*/ 162125 h 504826"/>
                <a:gd name="connsiteX38" fmla="*/ 493698 w 540885"/>
                <a:gd name="connsiteY38" fmla="*/ 150153 h 504826"/>
                <a:gd name="connsiteX39" fmla="*/ 505953 w 540885"/>
                <a:gd name="connsiteY39" fmla="*/ 144237 h 504826"/>
                <a:gd name="connsiteX40" fmla="*/ 34932 w 540885"/>
                <a:gd name="connsiteY40" fmla="*/ 144237 h 504826"/>
                <a:gd name="connsiteX41" fmla="*/ 47187 w 540885"/>
                <a:gd name="connsiteY41" fmla="*/ 150153 h 504826"/>
                <a:gd name="connsiteX42" fmla="*/ 74653 w 540885"/>
                <a:gd name="connsiteY42" fmla="*/ 162125 h 504826"/>
                <a:gd name="connsiteX43" fmla="*/ 108176 w 540885"/>
                <a:gd name="connsiteY43" fmla="*/ 168182 h 504826"/>
                <a:gd name="connsiteX44" fmla="*/ 145644 w 540885"/>
                <a:gd name="connsiteY44" fmla="*/ 161703 h 504826"/>
                <a:gd name="connsiteX45" fmla="*/ 144235 w 540885"/>
                <a:gd name="connsiteY45" fmla="*/ 180296 h 504826"/>
                <a:gd name="connsiteX46" fmla="*/ 167054 w 540885"/>
                <a:gd name="connsiteY46" fmla="*/ 252413 h 504826"/>
                <a:gd name="connsiteX47" fmla="*/ 92401 w 540885"/>
                <a:gd name="connsiteY47" fmla="*/ 288472 h 504826"/>
                <a:gd name="connsiteX48" fmla="*/ 54652 w 540885"/>
                <a:gd name="connsiteY48" fmla="*/ 288472 h 504826"/>
                <a:gd name="connsiteX49" fmla="*/ 15776 w 540885"/>
                <a:gd name="connsiteY49" fmla="*/ 277063 h 504826"/>
                <a:gd name="connsiteX50" fmla="*/ 0 w 540885"/>
                <a:gd name="connsiteY50" fmla="*/ 243680 h 504826"/>
                <a:gd name="connsiteX51" fmla="*/ 34932 w 540885"/>
                <a:gd name="connsiteY51" fmla="*/ 144237 h 504826"/>
                <a:gd name="connsiteX52" fmla="*/ 270442 w 540885"/>
                <a:gd name="connsiteY52" fmla="*/ 72119 h 504826"/>
                <a:gd name="connsiteX53" fmla="*/ 346926 w 540885"/>
                <a:gd name="connsiteY53" fmla="*/ 103811 h 504826"/>
                <a:gd name="connsiteX54" fmla="*/ 378619 w 540885"/>
                <a:gd name="connsiteY54" fmla="*/ 180296 h 504826"/>
                <a:gd name="connsiteX55" fmla="*/ 346926 w 540885"/>
                <a:gd name="connsiteY55" fmla="*/ 256780 h 504826"/>
                <a:gd name="connsiteX56" fmla="*/ 270442 w 540885"/>
                <a:gd name="connsiteY56" fmla="*/ 288472 h 504826"/>
                <a:gd name="connsiteX57" fmla="*/ 193957 w 540885"/>
                <a:gd name="connsiteY57" fmla="*/ 256780 h 504826"/>
                <a:gd name="connsiteX58" fmla="*/ 162265 w 540885"/>
                <a:gd name="connsiteY58" fmla="*/ 180296 h 504826"/>
                <a:gd name="connsiteX59" fmla="*/ 193957 w 540885"/>
                <a:gd name="connsiteY59" fmla="*/ 103811 h 504826"/>
                <a:gd name="connsiteX60" fmla="*/ 270442 w 540885"/>
                <a:gd name="connsiteY60" fmla="*/ 72119 h 504826"/>
                <a:gd name="connsiteX61" fmla="*/ 432707 w 540885"/>
                <a:gd name="connsiteY61" fmla="*/ 0 h 504826"/>
                <a:gd name="connsiteX62" fmla="*/ 483697 w 540885"/>
                <a:gd name="connsiteY62" fmla="*/ 21128 h 504826"/>
                <a:gd name="connsiteX63" fmla="*/ 504825 w 540885"/>
                <a:gd name="connsiteY63" fmla="*/ 72118 h 504826"/>
                <a:gd name="connsiteX64" fmla="*/ 483697 w 540885"/>
                <a:gd name="connsiteY64" fmla="*/ 123108 h 504826"/>
                <a:gd name="connsiteX65" fmla="*/ 432707 w 540885"/>
                <a:gd name="connsiteY65" fmla="*/ 144236 h 504826"/>
                <a:gd name="connsiteX66" fmla="*/ 381717 w 540885"/>
                <a:gd name="connsiteY66" fmla="*/ 123108 h 504826"/>
                <a:gd name="connsiteX67" fmla="*/ 360589 w 540885"/>
                <a:gd name="connsiteY67" fmla="*/ 72118 h 504826"/>
                <a:gd name="connsiteX68" fmla="*/ 381717 w 540885"/>
                <a:gd name="connsiteY68" fmla="*/ 21128 h 504826"/>
                <a:gd name="connsiteX69" fmla="*/ 432707 w 540885"/>
                <a:gd name="connsiteY69" fmla="*/ 0 h 504826"/>
                <a:gd name="connsiteX70" fmla="*/ 108176 w 540885"/>
                <a:gd name="connsiteY70" fmla="*/ 0 h 504826"/>
                <a:gd name="connsiteX71" fmla="*/ 159167 w 540885"/>
                <a:gd name="connsiteY71" fmla="*/ 21128 h 504826"/>
                <a:gd name="connsiteX72" fmla="*/ 180295 w 540885"/>
                <a:gd name="connsiteY72" fmla="*/ 72118 h 504826"/>
                <a:gd name="connsiteX73" fmla="*/ 159167 w 540885"/>
                <a:gd name="connsiteY73" fmla="*/ 123108 h 504826"/>
                <a:gd name="connsiteX74" fmla="*/ 108176 w 540885"/>
                <a:gd name="connsiteY74" fmla="*/ 144236 h 504826"/>
                <a:gd name="connsiteX75" fmla="*/ 57187 w 540885"/>
                <a:gd name="connsiteY75" fmla="*/ 123108 h 504826"/>
                <a:gd name="connsiteX76" fmla="*/ 36059 w 540885"/>
                <a:gd name="connsiteY76" fmla="*/ 72118 h 504826"/>
                <a:gd name="connsiteX77" fmla="*/ 57187 w 540885"/>
                <a:gd name="connsiteY77" fmla="*/ 21128 h 504826"/>
                <a:gd name="connsiteX78" fmla="*/ 108176 w 540885"/>
                <a:gd name="connsiteY78" fmla="*/ 0 h 50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540885" h="504826">
                  <a:moveTo>
                    <a:pt x="169590" y="270443"/>
                  </a:moveTo>
                  <a:cubicBezTo>
                    <a:pt x="171469" y="270443"/>
                    <a:pt x="175506" y="272462"/>
                    <a:pt x="181704" y="276500"/>
                  </a:cubicBezTo>
                  <a:cubicBezTo>
                    <a:pt x="187902" y="280538"/>
                    <a:pt x="194757" y="285045"/>
                    <a:pt x="202269" y="290022"/>
                  </a:cubicBezTo>
                  <a:cubicBezTo>
                    <a:pt x="209781" y="294999"/>
                    <a:pt x="219829" y="299506"/>
                    <a:pt x="232412" y="303544"/>
                  </a:cubicBezTo>
                  <a:cubicBezTo>
                    <a:pt x="244995" y="307582"/>
                    <a:pt x="257673" y="309601"/>
                    <a:pt x="270443" y="309601"/>
                  </a:cubicBezTo>
                  <a:cubicBezTo>
                    <a:pt x="283214" y="309601"/>
                    <a:pt x="295891" y="307582"/>
                    <a:pt x="308473" y="303544"/>
                  </a:cubicBezTo>
                  <a:cubicBezTo>
                    <a:pt x="321057" y="299506"/>
                    <a:pt x="331105" y="294999"/>
                    <a:pt x="338617" y="290022"/>
                  </a:cubicBezTo>
                  <a:cubicBezTo>
                    <a:pt x="346129" y="285045"/>
                    <a:pt x="352983" y="280538"/>
                    <a:pt x="359181" y="276500"/>
                  </a:cubicBezTo>
                  <a:cubicBezTo>
                    <a:pt x="365379" y="272462"/>
                    <a:pt x="369418" y="270443"/>
                    <a:pt x="371295" y="270443"/>
                  </a:cubicBezTo>
                  <a:cubicBezTo>
                    <a:pt x="382751" y="270443"/>
                    <a:pt x="393222" y="272321"/>
                    <a:pt x="402705" y="276077"/>
                  </a:cubicBezTo>
                  <a:cubicBezTo>
                    <a:pt x="412191" y="279833"/>
                    <a:pt x="420218" y="284857"/>
                    <a:pt x="426792" y="291149"/>
                  </a:cubicBezTo>
                  <a:cubicBezTo>
                    <a:pt x="433365" y="297440"/>
                    <a:pt x="439187" y="305046"/>
                    <a:pt x="444258" y="313967"/>
                  </a:cubicBezTo>
                  <a:cubicBezTo>
                    <a:pt x="449329" y="322888"/>
                    <a:pt x="453367" y="332044"/>
                    <a:pt x="456371" y="341434"/>
                  </a:cubicBezTo>
                  <a:cubicBezTo>
                    <a:pt x="459376" y="350824"/>
                    <a:pt x="461865" y="361013"/>
                    <a:pt x="463837" y="372000"/>
                  </a:cubicBezTo>
                  <a:cubicBezTo>
                    <a:pt x="465809" y="382986"/>
                    <a:pt x="467124" y="393222"/>
                    <a:pt x="467781" y="402706"/>
                  </a:cubicBezTo>
                  <a:cubicBezTo>
                    <a:pt x="468438" y="412190"/>
                    <a:pt x="468767" y="421909"/>
                    <a:pt x="468767" y="431863"/>
                  </a:cubicBezTo>
                  <a:cubicBezTo>
                    <a:pt x="468767" y="454400"/>
                    <a:pt x="461912" y="472195"/>
                    <a:pt x="448202" y="485247"/>
                  </a:cubicBezTo>
                  <a:cubicBezTo>
                    <a:pt x="434492" y="498300"/>
                    <a:pt x="416275" y="504826"/>
                    <a:pt x="393550" y="504826"/>
                  </a:cubicBezTo>
                  <a:lnTo>
                    <a:pt x="147335" y="504826"/>
                  </a:lnTo>
                  <a:cubicBezTo>
                    <a:pt x="124611" y="504826"/>
                    <a:pt x="106393" y="498300"/>
                    <a:pt x="92683" y="485247"/>
                  </a:cubicBezTo>
                  <a:cubicBezTo>
                    <a:pt x="78974" y="472195"/>
                    <a:pt x="72118" y="454400"/>
                    <a:pt x="72118" y="431863"/>
                  </a:cubicBezTo>
                  <a:cubicBezTo>
                    <a:pt x="72118" y="421909"/>
                    <a:pt x="72447" y="412190"/>
                    <a:pt x="73104" y="402706"/>
                  </a:cubicBezTo>
                  <a:cubicBezTo>
                    <a:pt x="73761" y="393222"/>
                    <a:pt x="75077" y="382986"/>
                    <a:pt x="77049" y="372000"/>
                  </a:cubicBezTo>
                  <a:cubicBezTo>
                    <a:pt x="79021" y="361013"/>
                    <a:pt x="81510" y="350824"/>
                    <a:pt x="84514" y="341434"/>
                  </a:cubicBezTo>
                  <a:cubicBezTo>
                    <a:pt x="87519" y="332044"/>
                    <a:pt x="91556" y="322888"/>
                    <a:pt x="96628" y="313967"/>
                  </a:cubicBezTo>
                  <a:cubicBezTo>
                    <a:pt x="101698" y="305046"/>
                    <a:pt x="107521" y="297440"/>
                    <a:pt x="114093" y="291149"/>
                  </a:cubicBezTo>
                  <a:cubicBezTo>
                    <a:pt x="120667" y="284857"/>
                    <a:pt x="128696" y="279833"/>
                    <a:pt x="138180" y="276077"/>
                  </a:cubicBezTo>
                  <a:cubicBezTo>
                    <a:pt x="147664" y="272321"/>
                    <a:pt x="158135" y="270443"/>
                    <a:pt x="169590" y="270443"/>
                  </a:cubicBezTo>
                  <a:close/>
                  <a:moveTo>
                    <a:pt x="505953" y="144237"/>
                  </a:moveTo>
                  <a:cubicBezTo>
                    <a:pt x="529241" y="144237"/>
                    <a:pt x="540885" y="177385"/>
                    <a:pt x="540885" y="243680"/>
                  </a:cubicBezTo>
                  <a:cubicBezTo>
                    <a:pt x="540885" y="258329"/>
                    <a:pt x="535626" y="269457"/>
                    <a:pt x="525109" y="277063"/>
                  </a:cubicBezTo>
                  <a:cubicBezTo>
                    <a:pt x="514592" y="284669"/>
                    <a:pt x="501634" y="288472"/>
                    <a:pt x="486233" y="288472"/>
                  </a:cubicBezTo>
                  <a:lnTo>
                    <a:pt x="448484" y="288472"/>
                  </a:lnTo>
                  <a:cubicBezTo>
                    <a:pt x="429140" y="265372"/>
                    <a:pt x="404256" y="253353"/>
                    <a:pt x="373830" y="252413"/>
                  </a:cubicBezTo>
                  <a:cubicBezTo>
                    <a:pt x="389043" y="230440"/>
                    <a:pt x="396649" y="206401"/>
                    <a:pt x="396649" y="180296"/>
                  </a:cubicBezTo>
                  <a:cubicBezTo>
                    <a:pt x="396649" y="174849"/>
                    <a:pt x="396179" y="168652"/>
                    <a:pt x="395240" y="161703"/>
                  </a:cubicBezTo>
                  <a:cubicBezTo>
                    <a:pt x="407636" y="166022"/>
                    <a:pt x="420125" y="168182"/>
                    <a:pt x="432708" y="168182"/>
                  </a:cubicBezTo>
                  <a:cubicBezTo>
                    <a:pt x="443789" y="168182"/>
                    <a:pt x="454964" y="166163"/>
                    <a:pt x="466231" y="162125"/>
                  </a:cubicBezTo>
                  <a:cubicBezTo>
                    <a:pt x="477500" y="158087"/>
                    <a:pt x="486655" y="154097"/>
                    <a:pt x="493698" y="150153"/>
                  </a:cubicBezTo>
                  <a:cubicBezTo>
                    <a:pt x="500742" y="146209"/>
                    <a:pt x="504826" y="144237"/>
                    <a:pt x="505953" y="144237"/>
                  </a:cubicBezTo>
                  <a:close/>
                  <a:moveTo>
                    <a:pt x="34932" y="144237"/>
                  </a:moveTo>
                  <a:cubicBezTo>
                    <a:pt x="36059" y="144237"/>
                    <a:pt x="40144" y="146209"/>
                    <a:pt x="47187" y="150153"/>
                  </a:cubicBezTo>
                  <a:cubicBezTo>
                    <a:pt x="54229" y="154097"/>
                    <a:pt x="63384" y="158087"/>
                    <a:pt x="74653" y="162125"/>
                  </a:cubicBezTo>
                  <a:cubicBezTo>
                    <a:pt x="85921" y="166163"/>
                    <a:pt x="97096" y="168182"/>
                    <a:pt x="108176" y="168182"/>
                  </a:cubicBezTo>
                  <a:cubicBezTo>
                    <a:pt x="120760" y="168182"/>
                    <a:pt x="133249" y="166022"/>
                    <a:pt x="145644" y="161703"/>
                  </a:cubicBezTo>
                  <a:cubicBezTo>
                    <a:pt x="144705" y="168652"/>
                    <a:pt x="144235" y="174849"/>
                    <a:pt x="144235" y="180296"/>
                  </a:cubicBezTo>
                  <a:cubicBezTo>
                    <a:pt x="144235" y="206401"/>
                    <a:pt x="151841" y="230440"/>
                    <a:pt x="167054" y="252413"/>
                  </a:cubicBezTo>
                  <a:cubicBezTo>
                    <a:pt x="136630" y="253353"/>
                    <a:pt x="111745" y="265372"/>
                    <a:pt x="92401" y="288472"/>
                  </a:cubicBezTo>
                  <a:lnTo>
                    <a:pt x="54652" y="288472"/>
                  </a:lnTo>
                  <a:cubicBezTo>
                    <a:pt x="39251" y="288472"/>
                    <a:pt x="26293" y="284669"/>
                    <a:pt x="15776" y="277063"/>
                  </a:cubicBezTo>
                  <a:cubicBezTo>
                    <a:pt x="5259" y="269457"/>
                    <a:pt x="0" y="258329"/>
                    <a:pt x="0" y="243680"/>
                  </a:cubicBezTo>
                  <a:cubicBezTo>
                    <a:pt x="0" y="177385"/>
                    <a:pt x="11644" y="144237"/>
                    <a:pt x="34932" y="144237"/>
                  </a:cubicBezTo>
                  <a:close/>
                  <a:moveTo>
                    <a:pt x="270442" y="72119"/>
                  </a:moveTo>
                  <a:cubicBezTo>
                    <a:pt x="300303" y="72119"/>
                    <a:pt x="325799" y="82683"/>
                    <a:pt x="346926" y="103811"/>
                  </a:cubicBezTo>
                  <a:cubicBezTo>
                    <a:pt x="368054" y="124940"/>
                    <a:pt x="378619" y="150434"/>
                    <a:pt x="378619" y="180296"/>
                  </a:cubicBezTo>
                  <a:cubicBezTo>
                    <a:pt x="378619" y="210157"/>
                    <a:pt x="368054" y="235652"/>
                    <a:pt x="346926" y="256780"/>
                  </a:cubicBezTo>
                  <a:cubicBezTo>
                    <a:pt x="325799" y="277908"/>
                    <a:pt x="300303" y="288472"/>
                    <a:pt x="270442" y="288472"/>
                  </a:cubicBezTo>
                  <a:cubicBezTo>
                    <a:pt x="240580" y="288472"/>
                    <a:pt x="215085" y="277908"/>
                    <a:pt x="193957" y="256780"/>
                  </a:cubicBezTo>
                  <a:cubicBezTo>
                    <a:pt x="172829" y="235652"/>
                    <a:pt x="162265" y="210157"/>
                    <a:pt x="162265" y="180296"/>
                  </a:cubicBezTo>
                  <a:cubicBezTo>
                    <a:pt x="162265" y="150434"/>
                    <a:pt x="172829" y="124940"/>
                    <a:pt x="193957" y="103811"/>
                  </a:cubicBezTo>
                  <a:cubicBezTo>
                    <a:pt x="215085" y="82683"/>
                    <a:pt x="240580" y="72119"/>
                    <a:pt x="270442" y="72119"/>
                  </a:cubicBezTo>
                  <a:close/>
                  <a:moveTo>
                    <a:pt x="432707" y="0"/>
                  </a:moveTo>
                  <a:cubicBezTo>
                    <a:pt x="452615" y="0"/>
                    <a:pt x="469611" y="7043"/>
                    <a:pt x="483697" y="21128"/>
                  </a:cubicBezTo>
                  <a:cubicBezTo>
                    <a:pt x="497783" y="35214"/>
                    <a:pt x="504825" y="52210"/>
                    <a:pt x="504825" y="72118"/>
                  </a:cubicBezTo>
                  <a:cubicBezTo>
                    <a:pt x="504825" y="92025"/>
                    <a:pt x="497783" y="109022"/>
                    <a:pt x="483697" y="123108"/>
                  </a:cubicBezTo>
                  <a:cubicBezTo>
                    <a:pt x="469611" y="137193"/>
                    <a:pt x="452615" y="144236"/>
                    <a:pt x="432707" y="144236"/>
                  </a:cubicBezTo>
                  <a:cubicBezTo>
                    <a:pt x="412800" y="144236"/>
                    <a:pt x="395803" y="137193"/>
                    <a:pt x="381717" y="123108"/>
                  </a:cubicBezTo>
                  <a:cubicBezTo>
                    <a:pt x="367632" y="109022"/>
                    <a:pt x="360589" y="92025"/>
                    <a:pt x="360589" y="72118"/>
                  </a:cubicBezTo>
                  <a:cubicBezTo>
                    <a:pt x="360589" y="52210"/>
                    <a:pt x="367632" y="35214"/>
                    <a:pt x="381717" y="21128"/>
                  </a:cubicBezTo>
                  <a:cubicBezTo>
                    <a:pt x="395803" y="7043"/>
                    <a:pt x="412800" y="0"/>
                    <a:pt x="432707" y="0"/>
                  </a:cubicBezTo>
                  <a:close/>
                  <a:moveTo>
                    <a:pt x="108176" y="0"/>
                  </a:moveTo>
                  <a:cubicBezTo>
                    <a:pt x="128085" y="0"/>
                    <a:pt x="145080" y="7043"/>
                    <a:pt x="159167" y="21128"/>
                  </a:cubicBezTo>
                  <a:cubicBezTo>
                    <a:pt x="173252" y="35214"/>
                    <a:pt x="180295" y="52210"/>
                    <a:pt x="180295" y="72118"/>
                  </a:cubicBezTo>
                  <a:cubicBezTo>
                    <a:pt x="180295" y="92025"/>
                    <a:pt x="173252" y="109022"/>
                    <a:pt x="159167" y="123108"/>
                  </a:cubicBezTo>
                  <a:cubicBezTo>
                    <a:pt x="145080" y="137193"/>
                    <a:pt x="128085" y="144236"/>
                    <a:pt x="108176" y="144236"/>
                  </a:cubicBezTo>
                  <a:cubicBezTo>
                    <a:pt x="88270" y="144236"/>
                    <a:pt x="71272" y="137193"/>
                    <a:pt x="57187" y="123108"/>
                  </a:cubicBezTo>
                  <a:cubicBezTo>
                    <a:pt x="43102" y="109022"/>
                    <a:pt x="36059" y="92025"/>
                    <a:pt x="36059" y="72118"/>
                  </a:cubicBezTo>
                  <a:cubicBezTo>
                    <a:pt x="36059" y="52210"/>
                    <a:pt x="43102" y="35214"/>
                    <a:pt x="57187" y="21128"/>
                  </a:cubicBezTo>
                  <a:cubicBezTo>
                    <a:pt x="71272" y="7043"/>
                    <a:pt x="88270" y="0"/>
                    <a:pt x="10817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3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8D28E2-F034-EBC6-92DE-847B71F8F656}"/>
                </a:ext>
              </a:extLst>
            </p:cNvPr>
            <p:cNvSpPr/>
            <p:nvPr/>
          </p:nvSpPr>
          <p:spPr>
            <a:xfrm>
              <a:off x="11293440" y="6215021"/>
              <a:ext cx="728084" cy="4154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kern="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Team Size</a:t>
              </a:r>
            </a:p>
            <a:p>
              <a:pPr algn="ctr"/>
              <a:r>
                <a:rPr lang="en-US" sz="1200" dirty="0">
                  <a:solidFill>
                    <a:srgbClr val="FFC000"/>
                  </a:solidFill>
                </a:rPr>
                <a:t>6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54E6711-C13D-F156-178A-E55ACDC08DB4}"/>
              </a:ext>
            </a:extLst>
          </p:cNvPr>
          <p:cNvGrpSpPr/>
          <p:nvPr/>
        </p:nvGrpSpPr>
        <p:grpSpPr>
          <a:xfrm>
            <a:off x="668136" y="4260443"/>
            <a:ext cx="804862" cy="773196"/>
            <a:chOff x="11339030" y="3953221"/>
            <a:chExt cx="922047" cy="914201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75A581B-37CC-D42F-388B-FEF704F65B0E}"/>
                </a:ext>
              </a:extLst>
            </p:cNvPr>
            <p:cNvSpPr/>
            <p:nvPr/>
          </p:nvSpPr>
          <p:spPr>
            <a:xfrm>
              <a:off x="11342853" y="3953221"/>
              <a:ext cx="914400" cy="914201"/>
            </a:xfrm>
            <a:prstGeom prst="ellipse">
              <a:avLst/>
            </a:prstGeom>
            <a:solidFill>
              <a:srgbClr val="3598FE">
                <a:alpha val="85000"/>
              </a:srgbClr>
            </a:solidFill>
            <a:ln w="635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7540E01-6A1C-1ACB-B5CD-1E84F34742AC}"/>
                </a:ext>
              </a:extLst>
            </p:cNvPr>
            <p:cNvSpPr/>
            <p:nvPr/>
          </p:nvSpPr>
          <p:spPr>
            <a:xfrm>
              <a:off x="11339030" y="4217961"/>
              <a:ext cx="922047" cy="384721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kern="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Methodology</a:t>
              </a:r>
            </a:p>
            <a:p>
              <a:pPr algn="ctr"/>
              <a:r>
                <a:rPr lang="en-US" sz="1000" b="1" kern="0" dirty="0">
                  <a:solidFill>
                    <a:srgbClr val="FFC000"/>
                  </a:solidFill>
                  <a:latin typeface="Segoe UI" pitchFamily="34" charset="0"/>
                  <a:cs typeface="Segoe UI" pitchFamily="34" charset="0"/>
                </a:rPr>
                <a:t>Agile</a:t>
              </a:r>
              <a:endParaRPr lang="en-US" sz="1000" dirty="0">
                <a:solidFill>
                  <a:srgbClr val="FFC000"/>
                </a:solidFill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4C8854F-DDFC-584E-E60E-7DE279838690}"/>
              </a:ext>
            </a:extLst>
          </p:cNvPr>
          <p:cNvGrpSpPr/>
          <p:nvPr/>
        </p:nvGrpSpPr>
        <p:grpSpPr>
          <a:xfrm>
            <a:off x="1809931" y="4260443"/>
            <a:ext cx="798187" cy="773196"/>
            <a:chOff x="11349608" y="3953221"/>
            <a:chExt cx="914400" cy="914201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B8B58BA3-38D5-D0E7-0097-8E476BEFC518}"/>
                </a:ext>
              </a:extLst>
            </p:cNvPr>
            <p:cNvSpPr/>
            <p:nvPr/>
          </p:nvSpPr>
          <p:spPr>
            <a:xfrm>
              <a:off x="11349608" y="3953221"/>
              <a:ext cx="914400" cy="914201"/>
            </a:xfrm>
            <a:prstGeom prst="ellipse">
              <a:avLst/>
            </a:prstGeom>
            <a:solidFill>
              <a:srgbClr val="3598FE">
                <a:alpha val="85000"/>
              </a:srgbClr>
            </a:solidFill>
            <a:ln w="6350" cap="flat" cmpd="sng" algn="ctr">
              <a:solidFill>
                <a:schemeClr val="bg1"/>
              </a:solidFill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2F2BDBC-2F78-C3A1-70A8-0DB37194F566}"/>
                </a:ext>
              </a:extLst>
            </p:cNvPr>
            <p:cNvSpPr/>
            <p:nvPr/>
          </p:nvSpPr>
          <p:spPr>
            <a:xfrm>
              <a:off x="11412445" y="4026077"/>
              <a:ext cx="78872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900" b="1" kern="0" dirty="0">
                  <a:solidFill>
                    <a:schemeClr val="bg1"/>
                  </a:solidFill>
                  <a:latin typeface="Segoe UI" pitchFamily="34" charset="0"/>
                  <a:cs typeface="Segoe UI" pitchFamily="34" charset="0"/>
                </a:rPr>
                <a:t>Project Duration</a:t>
              </a:r>
            </a:p>
            <a:p>
              <a:pPr algn="ctr"/>
              <a:r>
                <a:rPr lang="en-US" sz="1000" b="1" kern="0" dirty="0">
                  <a:solidFill>
                    <a:srgbClr val="FFC000"/>
                  </a:solidFill>
                  <a:latin typeface="Segoe UI" pitchFamily="34" charset="0"/>
                  <a:cs typeface="Segoe UI" pitchFamily="34" charset="0"/>
                </a:rPr>
                <a:t>4 months</a:t>
              </a:r>
              <a:endParaRPr lang="en-US" sz="1000" dirty="0">
                <a:solidFill>
                  <a:srgbClr val="FFC000"/>
                </a:solidFill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27FC095-FC50-DB18-15C1-500FBB638E43}"/>
              </a:ext>
            </a:extLst>
          </p:cNvPr>
          <p:cNvSpPr/>
          <p:nvPr/>
        </p:nvSpPr>
        <p:spPr>
          <a:xfrm>
            <a:off x="559960" y="5580471"/>
            <a:ext cx="31386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Technology: Microsoft 365, SharePoint Online, OneDrive for Business, Microsoft Teams</a:t>
            </a:r>
          </a:p>
          <a:p>
            <a:pPr marL="285750" lvl="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Tools: Sharegate, PnP Core SDK, PowerShell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754D3E2-329E-1178-2684-05B874BD69AA}"/>
              </a:ext>
            </a:extLst>
          </p:cNvPr>
          <p:cNvSpPr/>
          <p:nvPr/>
        </p:nvSpPr>
        <p:spPr>
          <a:xfrm>
            <a:off x="1358756" y="5303195"/>
            <a:ext cx="155523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kern="0" dirty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Tool &amp; Technologies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0C2E4C-95F8-996A-20D1-E5A540CE12B2}"/>
              </a:ext>
            </a:extLst>
          </p:cNvPr>
          <p:cNvCxnSpPr/>
          <p:nvPr/>
        </p:nvCxnSpPr>
        <p:spPr>
          <a:xfrm flipV="1">
            <a:off x="534687" y="4082690"/>
            <a:ext cx="32004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DA89B0E-42A3-047E-2BB4-956F6EF29019}"/>
              </a:ext>
            </a:extLst>
          </p:cNvPr>
          <p:cNvCxnSpPr/>
          <p:nvPr/>
        </p:nvCxnSpPr>
        <p:spPr>
          <a:xfrm flipV="1">
            <a:off x="543148" y="5208753"/>
            <a:ext cx="3200400" cy="0"/>
          </a:xfrm>
          <a:prstGeom prst="lin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975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3AF4D1FAF0CD448513EB82219253C1" ma:contentTypeVersion="1" ma:contentTypeDescription="Create a new document." ma:contentTypeScope="" ma:versionID="13c7a2efc634d40d297bfbea8e6d1a18">
  <xsd:schema xmlns:xsd="http://www.w3.org/2001/XMLSchema" xmlns:xs="http://www.w3.org/2001/XMLSchema" xmlns:p="http://schemas.microsoft.com/office/2006/metadata/properties" xmlns:ns2="554e91e3-e2b7-42ed-a85d-94bfc6a228aa" targetNamespace="http://schemas.microsoft.com/office/2006/metadata/properties" ma:root="true" ma:fieldsID="3206067c4925a51632ed670409d96b92" ns2:_="">
    <xsd:import namespace="554e91e3-e2b7-42ed-a85d-94bfc6a228a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4e91e3-e2b7-42ed-a85d-94bfc6a228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est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DC0DC89-BEBB-4460-8713-18CDAD7B73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4e91e3-e2b7-42ed-a85d-94bfc6a2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83BEEE-940B-4EDA-A558-806FC685AF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864952-C383-4841-9A54-5087B7720CE8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4158</TotalTime>
  <Words>255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>HCL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Sushil Varma</dc:creator>
  <cp:lastModifiedBy>Arup Kumar Pal</cp:lastModifiedBy>
  <cp:revision>208</cp:revision>
  <dcterms:created xsi:type="dcterms:W3CDTF">2018-09-05T05:18:13Z</dcterms:created>
  <dcterms:modified xsi:type="dcterms:W3CDTF">2022-11-11T10:23:01Z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0x010100B23AF4D1FAF0CD448513EB82219253C1</vt:lpwstr>
  </property>
  <property fmtid="{D5CDD505-2E9C-101B-9397-08002B2CF9AE}" pid="3" name="TitusGUID">
    <vt:lpwstr>3e1722d5-5d48-4e5e-a9d4-dbc6cb975375</vt:lpwstr>
  </property>
  <property fmtid="{D5CDD505-2E9C-101B-9397-08002B2CF9AE}" pid="4" name="HCLClassD6">
    <vt:lpwstr>False</vt:lpwstr>
  </property>
  <property fmtid="{D5CDD505-2E9C-101B-9397-08002B2CF9AE}" pid="5" name="HCLClassification">
    <vt:lpwstr>HCL_Cla5s_1nt3rnal</vt:lpwstr>
  </property>
</Properties>
</file>