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 bwMode="auto">
          <a:xfrm>
            <a:off x="626533" y="6577014"/>
            <a:ext cx="0" cy="280987"/>
          </a:xfrm>
          <a:prstGeom prst="line">
            <a:avLst/>
          </a:prstGeom>
          <a:ln>
            <a:headEnd type="none" w="sm" len="sm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>
            <a:spLocks/>
          </p:cNvSpPr>
          <p:nvPr userDrawn="1"/>
        </p:nvSpPr>
        <p:spPr>
          <a:xfrm>
            <a:off x="65620" y="6582726"/>
            <a:ext cx="438149" cy="246221"/>
          </a:xfrm>
          <a:prstGeom prst="rect">
            <a:avLst/>
          </a:prstGeom>
        </p:spPr>
        <p:txBody>
          <a:bodyPr rIns="0">
            <a:spAutoFit/>
          </a:bodyPr>
          <a:lstStyle>
            <a:defPPr>
              <a:defRPr lang="en-US"/>
            </a:defPPr>
            <a:lvl1pPr algn="r">
              <a:defRPr sz="80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pPr algn="ctr">
              <a:defRPr/>
            </a:pPr>
            <a:fld id="{F823B0A0-E57E-4997-A225-4A65D3F8EB83}" type="slidenum">
              <a:rPr lang="en-US" sz="1000" b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algn="ctr">
                <a:defRPr/>
              </a:pPr>
              <a:t>‹#›</a:t>
            </a:fld>
            <a:endParaRPr lang="en-US" sz="10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74221555"/>
              </p:ext>
            </p:extLst>
          </p:nvPr>
        </p:nvGraphicFramePr>
        <p:xfrm>
          <a:off x="10360242" y="143302"/>
          <a:ext cx="1831758" cy="731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105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1058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1058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4460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60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0239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0E9236-BA25-415D-8760-C1E714C36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A3B112-BAA2-45E3-B77A-610A5C7151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6C405A-CD12-4FAE-96ED-B5109E2088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5305B-EE18-423C-BB8D-8A441FC482DD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21620A-9551-4796-9B7F-DFFD9AF7A1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1F6145-9510-451C-88E4-2DCE84D96A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615BF-187F-4B1F-B724-7BE6C387B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558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195159" y="1483006"/>
            <a:ext cx="54436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16" indent="-171416" defTabSz="914217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Limited documentation of the existing customizations and business functionalities</a:t>
            </a:r>
          </a:p>
          <a:p>
            <a:pPr marL="171416" indent="-171416" defTabSz="914217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Initially migration was done using a free tool that did not migrate many things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013704" y="2689787"/>
            <a:ext cx="521200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16" indent="-171416" defTabSz="914217">
              <a:buFont typeface="Arial" panose="020B0604020202020204" pitchFamily="34" charset="0"/>
              <a:buChar char="•"/>
              <a:defRPr/>
            </a:pPr>
            <a:r>
              <a:rPr lang="en-IN" sz="12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Convince customer  through Demos, POCs and MVPs to procure Sharegate tool to migrate data from SP 2010 to SharePoint Online. </a:t>
            </a:r>
            <a:r>
              <a:rPr lang="en-IN" sz="1200" b="1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2+ TB GB Data </a:t>
            </a:r>
            <a:r>
              <a:rPr lang="en-IN" sz="12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(192 site collections)</a:t>
            </a:r>
            <a:r>
              <a:rPr lang="en-IN" sz="1200" b="1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</a:t>
            </a:r>
            <a:endParaRPr lang="en-US" sz="1200" b="1" dirty="0">
              <a:solidFill>
                <a:schemeClr val="accent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71416" indent="-171416">
              <a:buFont typeface="Arial" panose="020B0604020202020204" pitchFamily="34" charset="0"/>
              <a:buChar char="•"/>
              <a:defRPr/>
            </a:pPr>
            <a:r>
              <a:rPr lang="en-IN" sz="12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Efficient and high-speed migration and remediation.</a:t>
            </a:r>
          </a:p>
          <a:p>
            <a:pPr marL="171416" indent="-171416">
              <a:buFont typeface="Arial" panose="020B0604020202020204" pitchFamily="34" charset="0"/>
              <a:buChar char="•"/>
              <a:defRPr/>
            </a:pPr>
            <a:r>
              <a:rPr lang="en-IN" sz="12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Usage of existing scripts and assets to automate certain phases of migration &amp; rule out human errors.</a:t>
            </a:r>
          </a:p>
          <a:p>
            <a:pPr marL="171416" indent="-171416">
              <a:buFont typeface="Arial" panose="020B0604020202020204" pitchFamily="34" charset="0"/>
              <a:buChar char="•"/>
              <a:defRPr/>
            </a:pPr>
            <a:r>
              <a:rPr lang="en-IN" sz="12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Re-engineering of custom components.</a:t>
            </a:r>
          </a:p>
          <a:p>
            <a:pPr marL="171416" indent="-171416">
              <a:buFont typeface="Arial" panose="020B0604020202020204" pitchFamily="34" charset="0"/>
              <a:buChar char="•"/>
              <a:defRPr/>
            </a:pPr>
            <a:r>
              <a:rPr lang="en-IN" sz="12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Simplify and achieve maximum customization using low-code no-code </a:t>
            </a:r>
            <a:r>
              <a:rPr lang="en-IN" sz="1200" dirty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platform (Power Platform).</a:t>
            </a:r>
          </a:p>
          <a:p>
            <a:pPr marL="171416" lvl="1" indent="-171416" fontAlgn="auto">
              <a:spcBef>
                <a:spcPts val="0"/>
              </a:spcBef>
              <a:spcAft>
                <a:spcPts val="0"/>
              </a:spcAft>
              <a:buClr>
                <a:srgbClr val="A50021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en-US" altLang="ja-JP" sz="1200" dirty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Power App for forms</a:t>
            </a:r>
          </a:p>
          <a:p>
            <a:pPr marL="171416" lvl="1" indent="-171416" fontAlgn="auto">
              <a:spcBef>
                <a:spcPts val="0"/>
              </a:spcBef>
              <a:spcAft>
                <a:spcPts val="0"/>
              </a:spcAft>
              <a:buClr>
                <a:srgbClr val="A50021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en-US" altLang="ja-JP" sz="1200" dirty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Power Automate for Workflows and Timer JOBs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95158" y="1066800"/>
            <a:ext cx="236795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kern="0" dirty="0">
                <a:solidFill>
                  <a:srgbClr val="00B0F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BUSINESS CHALLENGE</a:t>
            </a:r>
            <a:endParaRPr lang="en-US" sz="1600" dirty="0">
              <a:solidFill>
                <a:srgbClr val="00B0F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35475" y="2329277"/>
            <a:ext cx="17972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kern="0" dirty="0">
                <a:solidFill>
                  <a:srgbClr val="00B0F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OUR APPROACH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95159" y="5060039"/>
            <a:ext cx="11047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kern="0" dirty="0">
                <a:solidFill>
                  <a:srgbClr val="00B0F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BENEFITS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1379136" y="1174962"/>
            <a:ext cx="10367777" cy="516523"/>
            <a:chOff x="757423" y="1147092"/>
            <a:chExt cx="10367777" cy="516523"/>
          </a:xfrm>
        </p:grpSpPr>
        <p:grpSp>
          <p:nvGrpSpPr>
            <p:cNvPr id="36" name="Group 35"/>
            <p:cNvGrpSpPr/>
            <p:nvPr/>
          </p:nvGrpSpPr>
          <p:grpSpPr>
            <a:xfrm>
              <a:off x="757423" y="1147092"/>
              <a:ext cx="10367777" cy="516523"/>
              <a:chOff x="757423" y="1147092"/>
              <a:chExt cx="10367777" cy="516523"/>
            </a:xfrm>
          </p:grpSpPr>
          <p:cxnSp>
            <p:nvCxnSpPr>
              <p:cNvPr id="38" name="Straight Connector 37"/>
              <p:cNvCxnSpPr>
                <a:stCxn id="32" idx="2"/>
              </p:cNvCxnSpPr>
              <p:nvPr/>
            </p:nvCxnSpPr>
            <p:spPr bwMode="auto">
              <a:xfrm>
                <a:off x="757423" y="1377484"/>
                <a:ext cx="9834377" cy="27870"/>
              </a:xfrm>
              <a:prstGeom prst="line">
                <a:avLst/>
              </a:prstGeom>
              <a:solidFill>
                <a:schemeClr val="accent1"/>
              </a:solidFill>
              <a:ln w="3175" cap="flat" cmpd="sng" algn="ctr">
                <a:solidFill>
                  <a:srgbClr val="00B0F0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9" name="Oval 38"/>
              <p:cNvSpPr/>
              <p:nvPr/>
            </p:nvSpPr>
            <p:spPr bwMode="auto">
              <a:xfrm>
                <a:off x="10591800" y="1147092"/>
                <a:ext cx="533400" cy="516523"/>
              </a:xfrm>
              <a:prstGeom prst="ellipse">
                <a:avLst/>
              </a:prstGeom>
              <a:noFill/>
              <a:ln w="3175" cap="flat" cmpd="sng" algn="ctr">
                <a:solidFill>
                  <a:srgbClr val="00B0F0"/>
                </a:solidFill>
                <a:prstDash val="solid"/>
                <a:miter lim="800000"/>
                <a:headEnd type="none" w="sm" len="sm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2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668000" y="1214939"/>
              <a:ext cx="395287" cy="336726"/>
            </a:xfrm>
            <a:prstGeom prst="rect">
              <a:avLst/>
            </a:prstGeom>
          </p:spPr>
        </p:pic>
      </p:grpSp>
      <p:grpSp>
        <p:nvGrpSpPr>
          <p:cNvPr id="40" name="Group 39"/>
          <p:cNvGrpSpPr/>
          <p:nvPr/>
        </p:nvGrpSpPr>
        <p:grpSpPr>
          <a:xfrm>
            <a:off x="6934119" y="2391665"/>
            <a:ext cx="4812794" cy="516523"/>
            <a:chOff x="6312406" y="2912477"/>
            <a:chExt cx="4812794" cy="516523"/>
          </a:xfrm>
        </p:grpSpPr>
        <p:grpSp>
          <p:nvGrpSpPr>
            <p:cNvPr id="41" name="Group 40"/>
            <p:cNvGrpSpPr/>
            <p:nvPr/>
          </p:nvGrpSpPr>
          <p:grpSpPr>
            <a:xfrm>
              <a:off x="6312406" y="2912477"/>
              <a:ext cx="4812794" cy="516523"/>
              <a:chOff x="6312406" y="1147092"/>
              <a:chExt cx="4812794" cy="516523"/>
            </a:xfrm>
          </p:grpSpPr>
          <p:cxnSp>
            <p:nvCxnSpPr>
              <p:cNvPr id="43" name="Straight Connector 42"/>
              <p:cNvCxnSpPr>
                <a:stCxn id="33" idx="2"/>
              </p:cNvCxnSpPr>
              <p:nvPr/>
            </p:nvCxnSpPr>
            <p:spPr bwMode="auto">
              <a:xfrm flipV="1">
                <a:off x="6312406" y="1405354"/>
                <a:ext cx="4279394" cy="17904"/>
              </a:xfrm>
              <a:prstGeom prst="line">
                <a:avLst/>
              </a:prstGeom>
              <a:solidFill>
                <a:schemeClr val="accent1"/>
              </a:solidFill>
              <a:ln w="3175" cap="flat" cmpd="sng" algn="ctr">
                <a:solidFill>
                  <a:srgbClr val="00B0F0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4" name="Oval 43"/>
              <p:cNvSpPr/>
              <p:nvPr/>
            </p:nvSpPr>
            <p:spPr bwMode="auto">
              <a:xfrm>
                <a:off x="10591800" y="1147092"/>
                <a:ext cx="533400" cy="516523"/>
              </a:xfrm>
              <a:prstGeom prst="ellipse">
                <a:avLst/>
              </a:prstGeom>
              <a:noFill/>
              <a:ln w="3175" cap="flat" cmpd="sng" algn="ctr">
                <a:solidFill>
                  <a:srgbClr val="00B0F0"/>
                </a:solidFill>
                <a:prstDash val="solid"/>
                <a:miter lim="800000"/>
                <a:headEnd type="none" w="sm" len="sm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pic>
          <p:nvPicPr>
            <p:cNvPr id="42" name="Picture 41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BFCFE"/>
                </a:clrFrom>
                <a:clrTo>
                  <a:srgbClr val="FBFC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668000" y="2967037"/>
              <a:ext cx="393192" cy="386043"/>
            </a:xfrm>
            <a:prstGeom prst="rect">
              <a:avLst/>
            </a:prstGeom>
          </p:spPr>
        </p:pic>
      </p:grpSp>
      <p:grpSp>
        <p:nvGrpSpPr>
          <p:cNvPr id="45" name="Group 44"/>
          <p:cNvGrpSpPr/>
          <p:nvPr/>
        </p:nvGrpSpPr>
        <p:grpSpPr>
          <a:xfrm>
            <a:off x="618061" y="5182777"/>
            <a:ext cx="11128852" cy="516523"/>
            <a:chOff x="-3652" y="4923338"/>
            <a:chExt cx="11128852" cy="516523"/>
          </a:xfrm>
        </p:grpSpPr>
        <p:grpSp>
          <p:nvGrpSpPr>
            <p:cNvPr id="46" name="Group 45"/>
            <p:cNvGrpSpPr/>
            <p:nvPr/>
          </p:nvGrpSpPr>
          <p:grpSpPr>
            <a:xfrm>
              <a:off x="-3652" y="4923338"/>
              <a:ext cx="11128852" cy="516523"/>
              <a:chOff x="-3652" y="1147092"/>
              <a:chExt cx="11128852" cy="516523"/>
            </a:xfrm>
          </p:grpSpPr>
          <p:cxnSp>
            <p:nvCxnSpPr>
              <p:cNvPr id="48" name="Straight Connector 47"/>
              <p:cNvCxnSpPr/>
              <p:nvPr/>
            </p:nvCxnSpPr>
            <p:spPr bwMode="auto">
              <a:xfrm>
                <a:off x="-3652" y="1405354"/>
                <a:ext cx="10595452" cy="0"/>
              </a:xfrm>
              <a:prstGeom prst="line">
                <a:avLst/>
              </a:prstGeom>
              <a:solidFill>
                <a:schemeClr val="accent1"/>
              </a:solidFill>
              <a:ln w="3175" cap="flat" cmpd="sng" algn="ctr">
                <a:solidFill>
                  <a:srgbClr val="00B0F0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9" name="Oval 48"/>
              <p:cNvSpPr/>
              <p:nvPr/>
            </p:nvSpPr>
            <p:spPr bwMode="auto">
              <a:xfrm>
                <a:off x="10591800" y="1147092"/>
                <a:ext cx="533400" cy="516523"/>
              </a:xfrm>
              <a:prstGeom prst="ellipse">
                <a:avLst/>
              </a:prstGeom>
              <a:noFill/>
              <a:ln w="3175" cap="flat" cmpd="sng" algn="ctr">
                <a:solidFill>
                  <a:srgbClr val="00B0F0"/>
                </a:solidFill>
                <a:prstDash val="solid"/>
                <a:miter lim="800000"/>
                <a:headEnd type="none" w="sm" len="sm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4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661904" y="5050773"/>
              <a:ext cx="393192" cy="261651"/>
            </a:xfrm>
            <a:prstGeom prst="rect">
              <a:avLst/>
            </a:prstGeom>
          </p:spPr>
        </p:pic>
      </p:grpSp>
      <p:sp>
        <p:nvSpPr>
          <p:cNvPr id="50" name="TextBox 49"/>
          <p:cNvSpPr txBox="1"/>
          <p:nvPr/>
        </p:nvSpPr>
        <p:spPr>
          <a:xfrm>
            <a:off x="5846071" y="1519976"/>
            <a:ext cx="54436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16" indent="-171416" defTabSz="914217">
              <a:buFont typeface="Arial" panose="020B0604020202020204" pitchFamily="34" charset="0"/>
              <a:buChar char="•"/>
              <a:defRPr/>
            </a:pPr>
            <a:endParaRPr lang="en-US" sz="1200" dirty="0">
              <a:solidFill>
                <a:schemeClr val="accent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95158" y="5678162"/>
            <a:ext cx="5746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Applications are modernized with low-code no-code platform which will simplify customizations in future. Hence low cost of ownership.</a:t>
            </a:r>
            <a:endParaRPr lang="en-US" sz="1200" dirty="0">
              <a:solidFill>
                <a:schemeClr val="accent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IN" sz="12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Tool based and script based migration and verification strategy ensured quality of data migration</a:t>
            </a:r>
            <a:endParaRPr lang="en-US" sz="1200" dirty="0">
              <a:solidFill>
                <a:schemeClr val="accent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956376" y="5620326"/>
            <a:ext cx="6019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16" indent="-171416" defTabSz="914217">
              <a:buFont typeface="Arial" panose="020B0604020202020204" pitchFamily="34" charset="0"/>
              <a:buChar char="•"/>
              <a:defRPr/>
            </a:pPr>
            <a:r>
              <a:rPr lang="en-IN" sz="12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Modern look and feel with all modern features in SharePoint online met expectations of users </a:t>
            </a:r>
            <a:r>
              <a:rPr lang="en-IN" sz="120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and owners.	</a:t>
            </a:r>
            <a:endParaRPr lang="en-IN" sz="1200" b="1" dirty="0">
              <a:solidFill>
                <a:srgbClr val="000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defTabSz="914217">
              <a:defRPr/>
            </a:pPr>
            <a:endParaRPr lang="en-US" sz="1200" dirty="0">
              <a:solidFill>
                <a:schemeClr val="accent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35975" y="206479"/>
            <a:ext cx="99555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Singapore Government: </a:t>
            </a:r>
            <a:r>
              <a:rPr lang="en-US" sz="3200" b="1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SharePoint Modernization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2BD1D78-3A4B-4DA5-BF8A-B30D7E07AE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6970" y="2454166"/>
            <a:ext cx="5608817" cy="2496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691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172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Arup Kumar Pal</dc:creator>
  <cp:lastModifiedBy>Arabinda Nag Chowdhury</cp:lastModifiedBy>
  <cp:revision>14</cp:revision>
  <dcterms:created xsi:type="dcterms:W3CDTF">2021-03-29T06:05:42Z</dcterms:created>
  <dcterms:modified xsi:type="dcterms:W3CDTF">2021-05-14T16:21:54Z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69e2cd94-3c70-41a2-96b9-28547ca736a0</vt:lpwstr>
  </property>
  <property fmtid="{D5CDD505-2E9C-101B-9397-08002B2CF9AE}" pid="3" name="HCLClassification">
    <vt:lpwstr>HCL_Cla5s_1nt3rnal</vt:lpwstr>
  </property>
  <property fmtid="{D5CDD505-2E9C-101B-9397-08002B2CF9AE}" pid="4" name="HCLClassD6">
    <vt:lpwstr>False</vt:lpwstr>
  </property>
</Properties>
</file>