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handoutMasterIdLst>
    <p:handoutMasterId r:id="rId12"/>
  </p:handoutMasterIdLst>
  <p:sldIdLst>
    <p:sldId id="265" r:id="rId2"/>
    <p:sldId id="257" r:id="rId3"/>
    <p:sldId id="262" r:id="rId4"/>
    <p:sldId id="258" r:id="rId5"/>
    <p:sldId id="263" r:id="rId6"/>
    <p:sldId id="259" r:id="rId7"/>
    <p:sldId id="260" r:id="rId8"/>
    <p:sldId id="264" r:id="rId9"/>
    <p:sldId id="261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8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0F03D-F08F-4A50-AA5C-573057C5AC97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5C61F-9A2A-46D1-8E74-2D7C2EB12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65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gif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image" Target="../media/image6.jpg"/><Relationship Id="rId9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0B46E7B-030C-4B4B-AF19-1581B7FBAB6C}" type="datetimeFigureOut">
              <a:rPr lang="en-IN" smtClean="0">
                <a:solidFill>
                  <a:prstClr val="black"/>
                </a:solidFill>
              </a:rPr>
              <a:pPr/>
              <a:t>12-05-2016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0911-00D6-4BDB-98A8-19261873597C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734261" y="708638"/>
            <a:ext cx="768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E3CC809-6BEB-41D7-A1AD-18A0267C8A88}" type="slidenum">
              <a:rPr lang="en-IN" sz="2800" b="1" smtClean="0">
                <a:solidFill>
                  <a:srgbClr val="0062A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ctr"/>
              <a:t>‹#›</a:t>
            </a:fld>
            <a:endParaRPr lang="en-IN" sz="2800" b="1" dirty="0">
              <a:solidFill>
                <a:srgbClr val="0062AD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73834" y="159780"/>
            <a:ext cx="10460971" cy="666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246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567" b="26725"/>
          <a:stretch/>
        </p:blipFill>
        <p:spPr>
          <a:xfrm>
            <a:off x="2779155" y="-14426"/>
            <a:ext cx="6719849" cy="3247200"/>
          </a:xfrm>
          <a:prstGeom prst="rect">
            <a:avLst/>
          </a:prstGeom>
          <a:solidFill>
            <a:schemeClr val="accent5"/>
          </a:solidFill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7" r="89233" b="25536"/>
          <a:stretch/>
        </p:blipFill>
        <p:spPr>
          <a:xfrm>
            <a:off x="1" y="-14426"/>
            <a:ext cx="2779154" cy="3247200"/>
          </a:xfrm>
          <a:prstGeom prst="rect">
            <a:avLst/>
          </a:prstGeom>
          <a:solidFill>
            <a:schemeClr val="accent5"/>
          </a:solidFill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74" b="25536"/>
          <a:stretch/>
        </p:blipFill>
        <p:spPr>
          <a:xfrm>
            <a:off x="9401859" y="-14426"/>
            <a:ext cx="2790140" cy="3246783"/>
          </a:xfrm>
          <a:prstGeom prst="rect">
            <a:avLst/>
          </a:prstGeom>
          <a:solidFill>
            <a:schemeClr val="accent5"/>
          </a:solidFill>
        </p:spPr>
      </p:pic>
      <p:grpSp>
        <p:nvGrpSpPr>
          <p:cNvPr id="41" name="Group 40"/>
          <p:cNvGrpSpPr/>
          <p:nvPr userDrawn="1"/>
        </p:nvGrpSpPr>
        <p:grpSpPr>
          <a:xfrm>
            <a:off x="1891319" y="3027965"/>
            <a:ext cx="2951581" cy="1274846"/>
            <a:chOff x="1891319" y="3027965"/>
            <a:chExt cx="2951581" cy="1274846"/>
          </a:xfrm>
        </p:grpSpPr>
        <p:sp>
          <p:nvSpPr>
            <p:cNvPr id="20" name="Rectangle 19"/>
            <p:cNvSpPr/>
            <p:nvPr userDrawn="1"/>
          </p:nvSpPr>
          <p:spPr>
            <a:xfrm rot="20994695">
              <a:off x="3849020" y="3113020"/>
              <a:ext cx="609111" cy="62271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2818911" y="3027965"/>
              <a:ext cx="1080000" cy="1080000"/>
            </a:xfrm>
            <a:prstGeom prst="ellipse">
              <a:avLst/>
            </a:prstGeom>
            <a:solidFill>
              <a:srgbClr val="F2F7FC"/>
            </a:solidFill>
            <a:ln w="762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 userDrawn="1"/>
          </p:nvSpPr>
          <p:spPr>
            <a:xfrm rot="597843">
              <a:off x="2247084" y="3106670"/>
              <a:ext cx="609111" cy="62271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Oval 20"/>
            <p:cNvSpPr/>
            <p:nvPr userDrawn="1"/>
          </p:nvSpPr>
          <p:spPr>
            <a:xfrm rot="3443762">
              <a:off x="1804372" y="3299479"/>
              <a:ext cx="108814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Oval 21"/>
            <p:cNvSpPr/>
            <p:nvPr userDrawn="1"/>
          </p:nvSpPr>
          <p:spPr>
            <a:xfrm rot="18013287">
              <a:off x="3841699" y="3301611"/>
              <a:ext cx="108814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388" y="616462"/>
            <a:ext cx="1631146" cy="357559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4210135" y="2104202"/>
            <a:ext cx="3919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SharePoint</a:t>
            </a:r>
            <a:r>
              <a:rPr lang="en-US" sz="3200" baseline="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Upgrade </a:t>
            </a:r>
            <a:endParaRPr lang="en-IN" sz="3200" dirty="0">
              <a:solidFill>
                <a:schemeClr val="accent1">
                  <a:lumMod val="20000"/>
                  <a:lumOff val="8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4186065" y="3297842"/>
            <a:ext cx="79183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rgbClr val="0061A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O365 Upgrade Proposition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9733751" y="6611779"/>
            <a:ext cx="2464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2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Confidential @HCLT. All Rights reserved.</a:t>
            </a:r>
            <a:endParaRPr lang="en-US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27" y="6415848"/>
            <a:ext cx="967408" cy="1959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45" y="6289145"/>
            <a:ext cx="806160" cy="44933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t="17445" r="73533" b="17404"/>
          <a:stretch/>
        </p:blipFill>
        <p:spPr>
          <a:xfrm>
            <a:off x="3001168" y="3194091"/>
            <a:ext cx="788981" cy="788980"/>
          </a:xfrm>
          <a:prstGeom prst="rect">
            <a:avLst/>
          </a:prstGeom>
        </p:spPr>
      </p:pic>
      <p:grpSp>
        <p:nvGrpSpPr>
          <p:cNvPr id="35" name="Group 34"/>
          <p:cNvGrpSpPr/>
          <p:nvPr userDrawn="1"/>
        </p:nvGrpSpPr>
        <p:grpSpPr>
          <a:xfrm>
            <a:off x="4743959" y="6221894"/>
            <a:ext cx="2704082" cy="482131"/>
            <a:chOff x="8368726" y="4190638"/>
            <a:chExt cx="2704082" cy="482131"/>
          </a:xfrm>
        </p:grpSpPr>
        <p:grpSp>
          <p:nvGrpSpPr>
            <p:cNvPr id="36" name="Group 35"/>
            <p:cNvGrpSpPr/>
            <p:nvPr/>
          </p:nvGrpSpPr>
          <p:grpSpPr>
            <a:xfrm>
              <a:off x="8368726" y="4190638"/>
              <a:ext cx="1475365" cy="482131"/>
              <a:chOff x="6511351" y="4290654"/>
              <a:chExt cx="1475365" cy="482131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1351" y="4290654"/>
                <a:ext cx="1375350" cy="437064"/>
              </a:xfrm>
              <a:prstGeom prst="rect">
                <a:avLst/>
              </a:prstGeom>
            </p:spPr>
          </p:pic>
          <p:sp>
            <p:nvSpPr>
              <p:cNvPr id="40" name="TextBox 39"/>
              <p:cNvSpPr txBox="1"/>
              <p:nvPr/>
            </p:nvSpPr>
            <p:spPr>
              <a:xfrm>
                <a:off x="7172329" y="4557341"/>
                <a:ext cx="81438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rgbClr val="0074C9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On Premise</a:t>
                </a:r>
                <a:endParaRPr lang="en-IN" sz="800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201271" y="4311104"/>
              <a:ext cx="871537" cy="315436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9701212" y="4295944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To</a:t>
              </a:r>
              <a:endParaRPr lang="en-IN" b="1" i="1" dirty="0">
                <a:solidFill>
                  <a:srgbClr val="0074C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24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9733751" y="6611779"/>
            <a:ext cx="2464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Confidential @HCLT. All Rights reserved.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27" y="6415848"/>
            <a:ext cx="967408" cy="195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45" y="6289145"/>
            <a:ext cx="806160" cy="44933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4743959" y="6221894"/>
            <a:ext cx="2704082" cy="482131"/>
            <a:chOff x="8368726" y="4190638"/>
            <a:chExt cx="2704082" cy="482131"/>
          </a:xfrm>
        </p:grpSpPr>
        <p:grpSp>
          <p:nvGrpSpPr>
            <p:cNvPr id="11" name="Group 10"/>
            <p:cNvGrpSpPr/>
            <p:nvPr/>
          </p:nvGrpSpPr>
          <p:grpSpPr>
            <a:xfrm>
              <a:off x="8368726" y="4190638"/>
              <a:ext cx="1475365" cy="482131"/>
              <a:chOff x="6511351" y="4290654"/>
              <a:chExt cx="1475365" cy="482131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1351" y="4290654"/>
                <a:ext cx="1375350" cy="437064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7172329" y="4557341"/>
                <a:ext cx="81438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rgbClr val="0074C9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On Premise</a:t>
                </a:r>
                <a:endParaRPr lang="en-IN" sz="800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201271" y="4311104"/>
              <a:ext cx="871537" cy="315436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701212" y="4295944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To</a:t>
              </a:r>
              <a:endParaRPr lang="en-IN" b="1" i="1" dirty="0">
                <a:solidFill>
                  <a:srgbClr val="0074C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0" y="0"/>
            <a:ext cx="12192000" cy="954157"/>
          </a:xfrm>
          <a:prstGeom prst="rect">
            <a:avLst/>
          </a:prstGeom>
          <a:solidFill>
            <a:srgbClr val="0062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499332" y="418678"/>
            <a:ext cx="3093297" cy="1514927"/>
            <a:chOff x="1738748" y="3027965"/>
            <a:chExt cx="3093297" cy="1514927"/>
          </a:xfrm>
        </p:grpSpPr>
        <p:sp>
          <p:nvSpPr>
            <p:cNvPr id="18" name="Rectangle 17"/>
            <p:cNvSpPr/>
            <p:nvPr userDrawn="1"/>
          </p:nvSpPr>
          <p:spPr>
            <a:xfrm rot="20994695">
              <a:off x="3849020" y="3113020"/>
              <a:ext cx="609111" cy="622714"/>
            </a:xfrm>
            <a:prstGeom prst="rect">
              <a:avLst/>
            </a:prstGeom>
            <a:solidFill>
              <a:srgbClr val="006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2818911" y="3027965"/>
              <a:ext cx="1080000" cy="108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76200">
              <a:solidFill>
                <a:srgbClr val="0062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>
                <a:solidFill>
                  <a:srgbClr val="EB3C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 rot="21394870">
              <a:off x="2247084" y="3271770"/>
              <a:ext cx="609111" cy="622714"/>
            </a:xfrm>
            <a:prstGeom prst="rect">
              <a:avLst/>
            </a:prstGeom>
            <a:solidFill>
              <a:srgbClr val="006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 userDrawn="1"/>
          </p:nvSpPr>
          <p:spPr>
            <a:xfrm rot="1667480">
              <a:off x="1738748" y="3628638"/>
              <a:ext cx="1327606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22" name="Oval 21"/>
            <p:cNvSpPr/>
            <p:nvPr userDrawn="1"/>
          </p:nvSpPr>
          <p:spPr>
            <a:xfrm rot="18013287">
              <a:off x="3733584" y="3385652"/>
              <a:ext cx="128266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834" y="159780"/>
            <a:ext cx="10460971" cy="666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150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349240" y="4101785"/>
            <a:ext cx="66482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30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Our Change Management Approach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48449" y="4811397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May 2016</a:t>
            </a:r>
            <a:endParaRPr lang="en-IN" dirty="0">
              <a:solidFill>
                <a:srgbClr val="C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49240" y="1310639"/>
            <a:ext cx="1249679" cy="899161"/>
            <a:chOff x="5225638" y="1443366"/>
            <a:chExt cx="1245530" cy="762818"/>
          </a:xfrm>
        </p:grpSpPr>
        <p:grpSp>
          <p:nvGrpSpPr>
            <p:cNvPr id="5" name="Group 4"/>
            <p:cNvGrpSpPr/>
            <p:nvPr/>
          </p:nvGrpSpPr>
          <p:grpSpPr>
            <a:xfrm>
              <a:off x="5319911" y="1443366"/>
              <a:ext cx="1151257" cy="762818"/>
              <a:chOff x="5290096" y="1591474"/>
              <a:chExt cx="1151257" cy="762818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78" t="17747" r="72701" b="17747"/>
              <a:stretch/>
            </p:blipFill>
            <p:spPr>
              <a:xfrm>
                <a:off x="5610729" y="1591474"/>
                <a:ext cx="830624" cy="762818"/>
              </a:xfrm>
              <a:prstGeom prst="rect">
                <a:avLst/>
              </a:prstGeom>
            </p:spPr>
          </p:pic>
          <p:sp>
            <p:nvSpPr>
              <p:cNvPr id="8" name="Bent-Up Arrow 7"/>
              <p:cNvSpPr/>
              <p:nvPr/>
            </p:nvSpPr>
            <p:spPr>
              <a:xfrm flipH="1">
                <a:off x="5290096" y="1912003"/>
                <a:ext cx="358820" cy="222408"/>
              </a:xfrm>
              <a:prstGeom prst="bentUpArrow">
                <a:avLst>
                  <a:gd name="adj1" fmla="val 41000"/>
                  <a:gd name="adj2" fmla="val 37000"/>
                  <a:gd name="adj3" fmla="val 25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5638" y="1525438"/>
              <a:ext cx="451813" cy="238457"/>
            </a:xfrm>
            <a:prstGeom prst="round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4478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0979" y="4101785"/>
            <a:ext cx="21165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0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608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3383985" y="1538714"/>
            <a:ext cx="5130320" cy="4256297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>
                  <a:solidFill>
                    <a:schemeClr val="accent1">
                      <a:lumMod val="50000"/>
                    </a:schemeClr>
                  </a:solidFill>
                </a:rPr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" name="Isosceles Triangle 3"/>
          <p:cNvSpPr/>
          <p:nvPr/>
        </p:nvSpPr>
        <p:spPr>
          <a:xfrm rot="9769456">
            <a:off x="8071235" y="3252275"/>
            <a:ext cx="268562" cy="200465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Isosceles Triangle 17"/>
          <p:cNvSpPr/>
          <p:nvPr/>
        </p:nvSpPr>
        <p:spPr>
          <a:xfrm rot="13579318">
            <a:off x="7394795" y="5147719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Isosceles Triangle 18"/>
          <p:cNvSpPr/>
          <p:nvPr/>
        </p:nvSpPr>
        <p:spPr>
          <a:xfrm rot="17036562">
            <a:off x="5072984" y="5550854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Isosceles Triangle 19"/>
          <p:cNvSpPr/>
          <p:nvPr/>
        </p:nvSpPr>
        <p:spPr>
          <a:xfrm rot="20432512">
            <a:off x="3724693" y="4136452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Isosceles Triangle 20"/>
          <p:cNvSpPr/>
          <p:nvPr/>
        </p:nvSpPr>
        <p:spPr>
          <a:xfrm rot="2416163">
            <a:off x="4194868" y="2304947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64540"/>
              </p:ext>
            </p:extLst>
          </p:nvPr>
        </p:nvGraphicFramePr>
        <p:xfrm>
          <a:off x="1530821" y="1617670"/>
          <a:ext cx="8329163" cy="2151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94">
                  <a:extLst>
                    <a:ext uri="{9D8B030D-6E8A-4147-A177-3AD203B41FA5}">
                      <a16:colId xmlns:a16="http://schemas.microsoft.com/office/drawing/2014/main" val="162256672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378250958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59477135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7047647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61160163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6668430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2120892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1682576186"/>
                    </a:ext>
                  </a:extLst>
                </a:gridCol>
              </a:tblGrid>
              <a:tr h="5055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Area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Input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From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  <a:r>
                        <a:rPr lang="en-US" sz="14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by</a:t>
                      </a:r>
                      <a:endParaRPr lang="en-US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Exit Criteria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83571049"/>
                  </a:ext>
                </a:extLst>
              </a:tr>
              <a:tr h="7543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Scoping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Charter Approval (Business Case)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Vision &amp; Mission Statement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Sponsor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Common Agreement on changed Business cases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Approved Business Plan and Charter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70282549"/>
                  </a:ext>
                </a:extLst>
              </a:tr>
              <a:tr h="7543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Define Disposition /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Archival / Migration change scope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Requirement Specifications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IT Architecture</a:t>
                      </a:r>
                    </a:p>
                    <a:p>
                      <a:pPr algn="l"/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Function Implementation Team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Functional Validation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Complexity and Priority Analysis Report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Scope Sign Off</a:t>
                      </a:r>
                    </a:p>
                    <a:p>
                      <a:pPr algn="l"/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342351746"/>
                  </a:ext>
                </a:extLst>
              </a:tr>
            </a:tbl>
          </a:graphicData>
        </a:graphic>
      </p:graphicFrame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173834" y="159780"/>
            <a:ext cx="8460354" cy="666450"/>
          </a:xfrm>
        </p:spPr>
        <p:txBody>
          <a:bodyPr>
            <a:normAutofit/>
          </a:bodyPr>
          <a:lstStyle/>
          <a:p>
            <a:r>
              <a:rPr lang="en-US" dirty="0"/>
              <a:t>Change Management Activities (Discovery)</a:t>
            </a:r>
          </a:p>
        </p:txBody>
      </p:sp>
    </p:spTree>
    <p:extLst>
      <p:ext uri="{BB962C8B-B14F-4D97-AF65-F5344CB8AC3E}">
        <p14:creationId xmlns:p14="http://schemas.microsoft.com/office/powerpoint/2010/main" val="184690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383985" y="1538714"/>
            <a:ext cx="5130320" cy="4256297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>
                  <a:solidFill>
                    <a:schemeClr val="accent1">
                      <a:lumMod val="50000"/>
                    </a:schemeClr>
                  </a:solidFill>
                </a:rPr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" name="Isosceles Triangle 3"/>
          <p:cNvSpPr/>
          <p:nvPr/>
        </p:nvSpPr>
        <p:spPr>
          <a:xfrm rot="9769456">
            <a:off x="8071235" y="3252275"/>
            <a:ext cx="268562" cy="200465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Isosceles Triangle 17"/>
          <p:cNvSpPr/>
          <p:nvPr/>
        </p:nvSpPr>
        <p:spPr>
          <a:xfrm rot="13579318">
            <a:off x="7394795" y="5147719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Isosceles Triangle 18"/>
          <p:cNvSpPr/>
          <p:nvPr/>
        </p:nvSpPr>
        <p:spPr>
          <a:xfrm rot="17036562">
            <a:off x="5072984" y="5550854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Isosceles Triangle 19"/>
          <p:cNvSpPr/>
          <p:nvPr/>
        </p:nvSpPr>
        <p:spPr>
          <a:xfrm rot="20432512">
            <a:off x="3724693" y="4136452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Isosceles Triangle 20"/>
          <p:cNvSpPr/>
          <p:nvPr/>
        </p:nvSpPr>
        <p:spPr>
          <a:xfrm rot="2416163">
            <a:off x="4194868" y="2304947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75220"/>
              </p:ext>
            </p:extLst>
          </p:nvPr>
        </p:nvGraphicFramePr>
        <p:xfrm>
          <a:off x="1532192" y="1627316"/>
          <a:ext cx="8329163" cy="406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94">
                  <a:extLst>
                    <a:ext uri="{9D8B030D-6E8A-4147-A177-3AD203B41FA5}">
                      <a16:colId xmlns:a16="http://schemas.microsoft.com/office/drawing/2014/main" val="162256672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378250958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59477135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7047647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61160163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6668430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2120892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1682576186"/>
                    </a:ext>
                  </a:extLst>
                </a:gridCol>
              </a:tblGrid>
              <a:tr h="2228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Area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Input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From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  <a:r>
                        <a:rPr lang="en-US" sz="14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by</a:t>
                      </a:r>
                      <a:endParaRPr lang="en-US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Exit Criteria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83571049"/>
                  </a:ext>
                </a:extLst>
              </a:tr>
              <a:tr h="617220"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Strategy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Define Change Management Strategy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Approved Business Plan and Charter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Unit(s), Program Sponsor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Sponsor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Scope change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33427949"/>
                  </a:ext>
                </a:extLst>
              </a:tr>
              <a:tr h="6172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Define Communication Strategy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Approved Business Plan and Charter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Sponsor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Scope change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Strategy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130571762"/>
                  </a:ext>
                </a:extLst>
              </a:tr>
              <a:tr h="6172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Owner Identification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Application Inventory Document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Unit(s), Program Sponsor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Roadmap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Template &amp; R n R Definition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2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Application Prioritization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Application Inventory Document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IT Architecture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Functional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Complexity and Priority Analysis Report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Setup/Re-organize</a:t>
                      </a:r>
                      <a:r>
                        <a:rPr lang="en-US" sz="9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CCB</a:t>
                      </a:r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Org. guidelines for CCB setup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Sponsor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R&amp;R</a:t>
                      </a:r>
                      <a:r>
                        <a:rPr lang="en-US" sz="9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of CCB</a:t>
                      </a:r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CCB authorization document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Culture</a:t>
                      </a:r>
                      <a:r>
                        <a:rPr lang="en-US" sz="12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Management</a:t>
                      </a:r>
                      <a:endParaRPr lang="en-US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Assess Readiness for Change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Unit(s), Program Sponsor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Survey Report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710085843"/>
                  </a:ext>
                </a:extLst>
              </a:tr>
            </a:tbl>
          </a:graphicData>
        </a:graphic>
      </p:graphicFrame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Management Activities (Discovery)</a:t>
            </a:r>
          </a:p>
        </p:txBody>
      </p:sp>
    </p:spTree>
    <p:extLst>
      <p:ext uri="{BB962C8B-B14F-4D97-AF65-F5344CB8AC3E}">
        <p14:creationId xmlns:p14="http://schemas.microsoft.com/office/powerpoint/2010/main" val="372919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83985" y="1538714"/>
            <a:ext cx="5130320" cy="4256297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sz="1200" dirty="0"/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/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9" name="Isosceles Triangle 18"/>
          <p:cNvSpPr/>
          <p:nvPr/>
        </p:nvSpPr>
        <p:spPr>
          <a:xfrm rot="9769456">
            <a:off x="8071235" y="3252275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Isosceles Triangle 19"/>
          <p:cNvSpPr/>
          <p:nvPr/>
        </p:nvSpPr>
        <p:spPr>
          <a:xfrm rot="13579318">
            <a:off x="7394795" y="5147719"/>
            <a:ext cx="268562" cy="200465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Isosceles Triangle 20"/>
          <p:cNvSpPr/>
          <p:nvPr/>
        </p:nvSpPr>
        <p:spPr>
          <a:xfrm rot="17036562">
            <a:off x="5072984" y="5550854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Isosceles Triangle 21"/>
          <p:cNvSpPr/>
          <p:nvPr/>
        </p:nvSpPr>
        <p:spPr>
          <a:xfrm rot="20432512">
            <a:off x="3724693" y="4136452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Isosceles Triangle 22"/>
          <p:cNvSpPr/>
          <p:nvPr/>
        </p:nvSpPr>
        <p:spPr>
          <a:xfrm rot="2416163">
            <a:off x="4194868" y="2304947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845722"/>
              </p:ext>
            </p:extLst>
          </p:nvPr>
        </p:nvGraphicFramePr>
        <p:xfrm>
          <a:off x="1536106" y="1607772"/>
          <a:ext cx="8329163" cy="3504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94">
                  <a:extLst>
                    <a:ext uri="{9D8B030D-6E8A-4147-A177-3AD203B41FA5}">
                      <a16:colId xmlns:a16="http://schemas.microsoft.com/office/drawing/2014/main" val="162256672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378250958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59477135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7047647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61160163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6668430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2120892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1682576186"/>
                    </a:ext>
                  </a:extLst>
                </a:gridCol>
              </a:tblGrid>
              <a:tr h="5055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Area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Input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From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  <a:r>
                        <a:rPr lang="en-US" sz="14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by</a:t>
                      </a:r>
                      <a:endParaRPr lang="en-US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Exit Criteria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83571049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Management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Develop Communication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Template &amp; Rollout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Strategy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70282549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Governance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Develop Change Management Plans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Template &amp; R n R Definition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Management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33427949"/>
                  </a:ext>
                </a:extLst>
              </a:tr>
              <a:tr h="87267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HR</a:t>
                      </a:r>
                      <a:r>
                        <a:rPr lang="en-US" sz="12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Management</a:t>
                      </a:r>
                      <a:endParaRPr lang="en-US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Establish Change Management –implementation &amp; support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Team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Resource Requirement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HR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Template &amp; R n R Definition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710085843"/>
                  </a:ext>
                </a:extLst>
              </a:tr>
              <a:tr h="87267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</a:t>
                      </a:r>
                      <a:r>
                        <a:rPr lang="en-US" sz="12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Plan</a:t>
                      </a:r>
                      <a:endParaRPr lang="en-US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Prepare high level change management program</a:t>
                      </a:r>
                      <a:r>
                        <a:rPr lang="en-US" sz="9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plan</a:t>
                      </a:r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Scope document</a:t>
                      </a:r>
                    </a:p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Requirement documents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Units(s)</a:t>
                      </a:r>
                      <a:b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Dependencies validation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Well defined Program</a:t>
                      </a:r>
                      <a:r>
                        <a:rPr lang="en-US" sz="9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Plan </a:t>
                      </a:r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Management (Planning &amp; Preparation)</a:t>
            </a:r>
          </a:p>
        </p:txBody>
      </p:sp>
    </p:spTree>
    <p:extLst>
      <p:ext uri="{BB962C8B-B14F-4D97-AF65-F5344CB8AC3E}">
        <p14:creationId xmlns:p14="http://schemas.microsoft.com/office/powerpoint/2010/main" val="270513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83985" y="1538714"/>
            <a:ext cx="5130320" cy="4256297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/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9" name="Isosceles Triangle 18"/>
          <p:cNvSpPr/>
          <p:nvPr/>
        </p:nvSpPr>
        <p:spPr>
          <a:xfrm rot="9769456">
            <a:off x="8071235" y="3252275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Isosceles Triangle 19"/>
          <p:cNvSpPr/>
          <p:nvPr/>
        </p:nvSpPr>
        <p:spPr>
          <a:xfrm rot="13579318">
            <a:off x="7394795" y="5147719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Isosceles Triangle 20"/>
          <p:cNvSpPr/>
          <p:nvPr/>
        </p:nvSpPr>
        <p:spPr>
          <a:xfrm rot="17036562">
            <a:off x="5072984" y="5550854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Isosceles Triangle 21"/>
          <p:cNvSpPr/>
          <p:nvPr/>
        </p:nvSpPr>
        <p:spPr>
          <a:xfrm rot="20432512">
            <a:off x="3724693" y="4136452"/>
            <a:ext cx="268562" cy="200465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Isosceles Triangle 22"/>
          <p:cNvSpPr/>
          <p:nvPr/>
        </p:nvSpPr>
        <p:spPr>
          <a:xfrm rot="2416163">
            <a:off x="4194868" y="2304947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160838"/>
              </p:ext>
            </p:extLst>
          </p:nvPr>
        </p:nvGraphicFramePr>
        <p:xfrm>
          <a:off x="1532674" y="1617490"/>
          <a:ext cx="8329163" cy="2004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94">
                  <a:extLst>
                    <a:ext uri="{9D8B030D-6E8A-4147-A177-3AD203B41FA5}">
                      <a16:colId xmlns:a16="http://schemas.microsoft.com/office/drawing/2014/main" val="162256672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378250958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59477135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7047647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61160163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6668430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2120892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1682576186"/>
                    </a:ext>
                  </a:extLst>
                </a:gridCol>
              </a:tblGrid>
              <a:tr h="34319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Area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Input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From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  <a:r>
                        <a:rPr lang="en-US" sz="14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by</a:t>
                      </a:r>
                      <a:endParaRPr lang="en-US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Exit Criteria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83571049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Walkthrough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Conduct Show and tell sessions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Detailed Project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Implementation Team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Market / Geo / Department based Release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51755259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Expectations Management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Migration Commitment (Application Owners)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Application Owners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Sponsor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Agreement on Open Items &amp; Issues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7369383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Management (Execution)</a:t>
            </a:r>
          </a:p>
        </p:txBody>
      </p:sp>
    </p:spTree>
    <p:extLst>
      <p:ext uri="{BB962C8B-B14F-4D97-AF65-F5344CB8AC3E}">
        <p14:creationId xmlns:p14="http://schemas.microsoft.com/office/powerpoint/2010/main" val="177803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83985" y="1538714"/>
            <a:ext cx="5130320" cy="4256297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/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9" name="Isosceles Triangle 18"/>
          <p:cNvSpPr/>
          <p:nvPr/>
        </p:nvSpPr>
        <p:spPr>
          <a:xfrm rot="9769456">
            <a:off x="8071235" y="3252275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Isosceles Triangle 19"/>
          <p:cNvSpPr/>
          <p:nvPr/>
        </p:nvSpPr>
        <p:spPr>
          <a:xfrm rot="13579318">
            <a:off x="7394795" y="5147719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Isosceles Triangle 20"/>
          <p:cNvSpPr/>
          <p:nvPr/>
        </p:nvSpPr>
        <p:spPr>
          <a:xfrm rot="17036562">
            <a:off x="5072984" y="5550854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Isosceles Triangle 21"/>
          <p:cNvSpPr/>
          <p:nvPr/>
        </p:nvSpPr>
        <p:spPr>
          <a:xfrm rot="20432512">
            <a:off x="3724693" y="4136452"/>
            <a:ext cx="268562" cy="200465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Isosceles Triangle 22"/>
          <p:cNvSpPr/>
          <p:nvPr/>
        </p:nvSpPr>
        <p:spPr>
          <a:xfrm rot="2416163">
            <a:off x="4194868" y="2304947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284535"/>
              </p:ext>
            </p:extLst>
          </p:nvPr>
        </p:nvGraphicFramePr>
        <p:xfrm>
          <a:off x="1536106" y="1619383"/>
          <a:ext cx="8329163" cy="3033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94">
                  <a:extLst>
                    <a:ext uri="{9D8B030D-6E8A-4147-A177-3AD203B41FA5}">
                      <a16:colId xmlns:a16="http://schemas.microsoft.com/office/drawing/2014/main" val="162256672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378250958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59477135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7047647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61160163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6668430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2120892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1682576186"/>
                    </a:ext>
                  </a:extLst>
                </a:gridCol>
              </a:tblGrid>
              <a:tr h="34319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Area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Input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From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  <a:r>
                        <a:rPr lang="en-US" sz="14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by</a:t>
                      </a:r>
                      <a:endParaRPr lang="en-US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Exit Criteria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83571049"/>
                  </a:ext>
                </a:extLst>
              </a:tr>
              <a:tr h="4800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Management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to Owners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Dept. / HR Team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Plan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confirmation report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70282549"/>
                  </a:ext>
                </a:extLst>
              </a:tr>
              <a:tr h="4800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to Power Users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Dept. /HR Team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Plan Signoff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confirmation report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342351746"/>
                  </a:ext>
                </a:extLst>
              </a:tr>
              <a:tr h="68639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Governance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Monitor Change (Multiple Geography and Time Zone)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Implementation Team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 Signoff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Updated Wave based migration report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33427949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Culture</a:t>
                      </a:r>
                      <a:r>
                        <a:rPr lang="en-US" sz="12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Management</a:t>
                      </a:r>
                      <a:endParaRPr lang="en-US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Align Stakeholders and manage resistance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Sponsor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OCM Strategy Document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Market / Geo / Department based Release Reports 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71008584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Management (Execution)</a:t>
            </a:r>
          </a:p>
        </p:txBody>
      </p:sp>
    </p:spTree>
    <p:extLst>
      <p:ext uri="{BB962C8B-B14F-4D97-AF65-F5344CB8AC3E}">
        <p14:creationId xmlns:p14="http://schemas.microsoft.com/office/powerpoint/2010/main" val="257264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83985" y="1538714"/>
            <a:ext cx="5130320" cy="4256297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/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accent1">
                      <a:lumMod val="50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9" name="Isosceles Triangle 18"/>
          <p:cNvSpPr/>
          <p:nvPr/>
        </p:nvSpPr>
        <p:spPr>
          <a:xfrm rot="9769456">
            <a:off x="8071235" y="3252275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Isosceles Triangle 19"/>
          <p:cNvSpPr/>
          <p:nvPr/>
        </p:nvSpPr>
        <p:spPr>
          <a:xfrm rot="13579318">
            <a:off x="7394795" y="5147719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Isosceles Triangle 20"/>
          <p:cNvSpPr/>
          <p:nvPr/>
        </p:nvSpPr>
        <p:spPr>
          <a:xfrm rot="17036562">
            <a:off x="5072984" y="5550854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Isosceles Triangle 21"/>
          <p:cNvSpPr/>
          <p:nvPr/>
        </p:nvSpPr>
        <p:spPr>
          <a:xfrm rot="20432512">
            <a:off x="3724693" y="4136452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Isosceles Triangle 22"/>
          <p:cNvSpPr/>
          <p:nvPr/>
        </p:nvSpPr>
        <p:spPr>
          <a:xfrm rot="2416163">
            <a:off x="4194868" y="2304947"/>
            <a:ext cx="268562" cy="200465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18652"/>
              </p:ext>
            </p:extLst>
          </p:nvPr>
        </p:nvGraphicFramePr>
        <p:xfrm>
          <a:off x="1521895" y="1593458"/>
          <a:ext cx="8329163" cy="1730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94">
                  <a:extLst>
                    <a:ext uri="{9D8B030D-6E8A-4147-A177-3AD203B41FA5}">
                      <a16:colId xmlns:a16="http://schemas.microsoft.com/office/drawing/2014/main" val="162256672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378250958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59477135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7047647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61160163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6668430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2120892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1682576186"/>
                    </a:ext>
                  </a:extLst>
                </a:gridCol>
              </a:tblGrid>
              <a:tr h="49607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Area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Input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From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  <a:r>
                        <a:rPr lang="en-US" sz="14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by</a:t>
                      </a:r>
                      <a:endParaRPr lang="en-US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Exit Criteria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83571049"/>
                  </a:ext>
                </a:extLst>
              </a:tr>
              <a:tr h="4960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Quality Control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User Acceptance Testing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CSF (Acceptance Criteria)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Application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Owners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User Acceptance Testing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QA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UAT Sign 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70282549"/>
                  </a:ext>
                </a:extLst>
              </a:tr>
              <a:tr h="4960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Conflict Management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Collect UAT Feedback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CSF (Acceptance Criteria)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Unit(s), Program Sponsor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Implementation Team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User Acceptance Testing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Defect Report in line with CSF's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33427949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Management (V&amp;V)</a:t>
            </a:r>
          </a:p>
        </p:txBody>
      </p:sp>
    </p:spTree>
    <p:extLst>
      <p:ext uri="{BB962C8B-B14F-4D97-AF65-F5344CB8AC3E}">
        <p14:creationId xmlns:p14="http://schemas.microsoft.com/office/powerpoint/2010/main" val="296293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83985" y="1538714"/>
            <a:ext cx="5130320" cy="4256297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/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/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accent1">
                      <a:lumMod val="50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9" name="Isosceles Triangle 18"/>
          <p:cNvSpPr/>
          <p:nvPr/>
        </p:nvSpPr>
        <p:spPr>
          <a:xfrm rot="9769456">
            <a:off x="8071235" y="3252275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Isosceles Triangle 19"/>
          <p:cNvSpPr/>
          <p:nvPr/>
        </p:nvSpPr>
        <p:spPr>
          <a:xfrm rot="13579318">
            <a:off x="7394795" y="5147719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Isosceles Triangle 20"/>
          <p:cNvSpPr/>
          <p:nvPr/>
        </p:nvSpPr>
        <p:spPr>
          <a:xfrm rot="17036562">
            <a:off x="5072984" y="5550854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Isosceles Triangle 21"/>
          <p:cNvSpPr/>
          <p:nvPr/>
        </p:nvSpPr>
        <p:spPr>
          <a:xfrm rot="20432512">
            <a:off x="3724693" y="4136452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Isosceles Triangle 22"/>
          <p:cNvSpPr/>
          <p:nvPr/>
        </p:nvSpPr>
        <p:spPr>
          <a:xfrm rot="2416163">
            <a:off x="4194868" y="2304947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95009"/>
              </p:ext>
            </p:extLst>
          </p:nvPr>
        </p:nvGraphicFramePr>
        <p:xfrm>
          <a:off x="1532674" y="1589966"/>
          <a:ext cx="8329163" cy="356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94">
                  <a:extLst>
                    <a:ext uri="{9D8B030D-6E8A-4147-A177-3AD203B41FA5}">
                      <a16:colId xmlns:a16="http://schemas.microsoft.com/office/drawing/2014/main" val="162256672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378250958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59477135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7047647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61160163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6668430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2120892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1682576186"/>
                    </a:ext>
                  </a:extLst>
                </a:gridCol>
              </a:tblGrid>
              <a:tr h="54517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Area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Input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From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  <a:r>
                        <a:rPr lang="en-US" sz="14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by</a:t>
                      </a:r>
                      <a:endParaRPr lang="en-US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Exit Criteria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83571049"/>
                  </a:ext>
                </a:extLst>
              </a:tr>
              <a:tr h="411480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Evangelism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User Incentive Program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Rollout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Geo Evangelists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Rollout Plan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Agreed Incentive report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70282549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Promotion &amp; Campaigns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Wave based migration report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Geo Evangelists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Roadmap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Roadmap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Updated Rollout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342351746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Surveys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Wave based migration report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Geo Evangelists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Roadmap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Run Book , SOP's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431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Strategy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Adoption Initiatives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Rollout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Geo Evangelists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Roadmap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Run Book , SOP's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33427949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Facilitate Rollout schedule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Rollout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 Unit(s)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Final Rollout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Updated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Rollout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130571762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Drive Continuous Improvement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IT Ops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Roadmap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Run Book , SOP's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Management (CO &amp; SS)</a:t>
            </a:r>
          </a:p>
        </p:txBody>
      </p:sp>
    </p:spTree>
    <p:extLst>
      <p:ext uri="{BB962C8B-B14F-4D97-AF65-F5344CB8AC3E}">
        <p14:creationId xmlns:p14="http://schemas.microsoft.com/office/powerpoint/2010/main" val="109877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83985" y="1538714"/>
            <a:ext cx="5130320" cy="4256297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/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sz="1200" dirty="0"/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sz="1350" b="1" dirty="0">
                  <a:solidFill>
                    <a:schemeClr val="accent1">
                      <a:lumMod val="50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9" name="Isosceles Triangle 18"/>
          <p:cNvSpPr/>
          <p:nvPr/>
        </p:nvSpPr>
        <p:spPr>
          <a:xfrm rot="9769456">
            <a:off x="8071235" y="3252275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Isosceles Triangle 19"/>
          <p:cNvSpPr/>
          <p:nvPr/>
        </p:nvSpPr>
        <p:spPr>
          <a:xfrm rot="13579318">
            <a:off x="7394795" y="5147719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Isosceles Triangle 20"/>
          <p:cNvSpPr/>
          <p:nvPr/>
        </p:nvSpPr>
        <p:spPr>
          <a:xfrm rot="17036562">
            <a:off x="5072984" y="5550854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Isosceles Triangle 21"/>
          <p:cNvSpPr/>
          <p:nvPr/>
        </p:nvSpPr>
        <p:spPr>
          <a:xfrm rot="20432512">
            <a:off x="3724693" y="4136452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Isosceles Triangle 22"/>
          <p:cNvSpPr/>
          <p:nvPr/>
        </p:nvSpPr>
        <p:spPr>
          <a:xfrm rot="2416163">
            <a:off x="4194868" y="2304947"/>
            <a:ext cx="268562" cy="20046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861830"/>
              </p:ext>
            </p:extLst>
          </p:nvPr>
        </p:nvGraphicFramePr>
        <p:xfrm>
          <a:off x="1521896" y="1603398"/>
          <a:ext cx="8329163" cy="2413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94">
                  <a:extLst>
                    <a:ext uri="{9D8B030D-6E8A-4147-A177-3AD203B41FA5}">
                      <a16:colId xmlns:a16="http://schemas.microsoft.com/office/drawing/2014/main" val="162256672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378250958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59477135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47047647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61160163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66684301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2321208927"/>
                    </a:ext>
                  </a:extLst>
                </a:gridCol>
                <a:gridCol w="991567">
                  <a:extLst>
                    <a:ext uri="{9D8B030D-6E8A-4147-A177-3AD203B41FA5}">
                      <a16:colId xmlns:a16="http://schemas.microsoft.com/office/drawing/2014/main" val="1682576186"/>
                    </a:ext>
                  </a:extLst>
                </a:gridCol>
              </a:tblGrid>
              <a:tr h="54517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Area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Input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From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Validation</a:t>
                      </a:r>
                      <a:r>
                        <a:rPr lang="en-US" sz="1400" baseline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by</a:t>
                      </a:r>
                      <a:endParaRPr lang="en-US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Exit Criteria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83571049"/>
                  </a:ext>
                </a:extLst>
              </a:tr>
              <a:tr h="6343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Management</a:t>
                      </a:r>
                    </a:p>
                    <a:p>
                      <a:pPr algn="ctr"/>
                      <a:endParaRPr lang="en-US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to Stakeholders as per Waves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Plan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Dept. / HR Team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Plan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 Confirmation report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Governance</a:t>
                      </a:r>
                    </a:p>
                    <a:p>
                      <a:pPr algn="ctr"/>
                      <a:endParaRPr lang="en-US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Support Plan Rollout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Wave based migration report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Communications Dept. / HR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Team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Change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Rollout Plan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Updated Support Governance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document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Training</a:t>
                      </a:r>
                    </a:p>
                    <a:p>
                      <a:pPr algn="ctr"/>
                      <a:endParaRPr lang="en-US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Manage Training Requirements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Requirement Specifications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Geo Evangelists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Rollout Plan Signoff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Program Manager</a:t>
                      </a: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Trainee</a:t>
                      </a:r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feedback forms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US" sz="9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Management (CO &amp; SS)</a:t>
            </a:r>
          </a:p>
        </p:txBody>
      </p:sp>
    </p:spTree>
    <p:extLst>
      <p:ext uri="{BB962C8B-B14F-4D97-AF65-F5344CB8AC3E}">
        <p14:creationId xmlns:p14="http://schemas.microsoft.com/office/powerpoint/2010/main" val="417048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906</Words>
  <Application>Microsoft Office PowerPoint</Application>
  <PresentationFormat>Widescreen</PresentationFormat>
  <Paragraphs>349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Segoe UI</vt:lpstr>
      <vt:lpstr>1_Office Theme</vt:lpstr>
      <vt:lpstr>PowerPoint Presentation</vt:lpstr>
      <vt:lpstr>Change Management Activities (Discovery)</vt:lpstr>
      <vt:lpstr>Change Management Activities (Discovery)</vt:lpstr>
      <vt:lpstr>Change Management (Planning &amp; Preparation)</vt:lpstr>
      <vt:lpstr>Change Management (Execution)</vt:lpstr>
      <vt:lpstr>Change Management (Execution)</vt:lpstr>
      <vt:lpstr>Change Management (V&amp;V)</vt:lpstr>
      <vt:lpstr>Change Management (CO &amp; SS)</vt:lpstr>
      <vt:lpstr>Change Management (CO &amp; SS)</vt:lpstr>
      <vt:lpstr>PowerPoint Presentation</vt:lpstr>
    </vt:vector>
  </TitlesOfParts>
  <Company>HCL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Debraj Das</dc:creator>
  <cp:lastModifiedBy>Arabinda Nag Chowdhury</cp:lastModifiedBy>
  <cp:revision>18</cp:revision>
  <dcterms:created xsi:type="dcterms:W3CDTF">2016-04-24T16:27:06Z</dcterms:created>
  <dcterms:modified xsi:type="dcterms:W3CDTF">2016-05-12T12:50:47Z</dcterms:modified>
</cp:coreProperties>
</file>