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7" r:id="rId3"/>
    <p:sldId id="271" r:id="rId4"/>
    <p:sldId id="264" r:id="rId5"/>
    <p:sldId id="274" r:id="rId6"/>
    <p:sldId id="278" r:id="rId7"/>
    <p:sldId id="266" r:id="rId8"/>
    <p:sldId id="279" r:id="rId9"/>
    <p:sldId id="268" r:id="rId10"/>
    <p:sldId id="273" r:id="rId11"/>
    <p:sldId id="269" r:id="rId12"/>
    <p:sldId id="272" r:id="rId13"/>
    <p:sldId id="276" r:id="rId14"/>
    <p:sldId id="25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7C00"/>
    <a:srgbClr val="FFBF00"/>
    <a:srgbClr val="4C216D"/>
    <a:srgbClr val="70309F"/>
    <a:srgbClr val="2F58A1"/>
    <a:srgbClr val="4B77CA"/>
    <a:srgbClr val="FFFFFF"/>
    <a:srgbClr val="F2F2F2"/>
    <a:srgbClr val="FDFDFD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43" autoAdjust="0"/>
  </p:normalViewPr>
  <p:slideViewPr>
    <p:cSldViewPr snapToGrid="0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1B8755-ADAB-4F2E-B41D-0AFB82D1672B}" type="doc">
      <dgm:prSet loTypeId="urn:microsoft.com/office/officeart/2005/8/layout/chevron1" loCatId="process" qsTypeId="urn:microsoft.com/office/officeart/2005/8/quickstyle/simple1" qsCatId="simple" csTypeId="urn:microsoft.com/office/officeart/2005/8/colors/accent6_1" csCatId="accent6" phldr="1"/>
      <dgm:spPr/>
    </dgm:pt>
    <dgm:pt modelId="{754402BD-DD81-4DF2-AE60-8215F64F30F1}">
      <dgm:prSet phldrT="[Text]" custT="1"/>
      <dgm:spPr>
        <a:xfrm>
          <a:off x="1640" y="0"/>
          <a:ext cx="2698383" cy="638956"/>
        </a:xfrm>
      </dgm:spPr>
      <dgm:t>
        <a:bodyPr/>
        <a:lstStyle/>
        <a:p>
          <a:pPr>
            <a:buNone/>
          </a:pPr>
          <a:r>
            <a:rPr lang="en-US" sz="800">
              <a:latin typeface="Calibri" panose="020F0502020204030204"/>
              <a:ea typeface="+mn-ea"/>
              <a:cs typeface="+mn-cs"/>
            </a:rPr>
            <a:t>.</a:t>
          </a:r>
          <a:endParaRPr lang="en-US" sz="800" dirty="0">
            <a:latin typeface="Calibri" panose="020F0502020204030204"/>
            <a:ea typeface="+mn-ea"/>
            <a:cs typeface="+mn-cs"/>
          </a:endParaRPr>
        </a:p>
      </dgm:t>
    </dgm:pt>
    <dgm:pt modelId="{466578E4-73D8-4E1B-93E9-8C758A02A481}" type="parTrans" cxnId="{34EB205A-5191-4F62-B8D3-76D205BDBDD7}">
      <dgm:prSet/>
      <dgm:spPr/>
      <dgm:t>
        <a:bodyPr/>
        <a:lstStyle/>
        <a:p>
          <a:endParaRPr lang="en-US"/>
        </a:p>
      </dgm:t>
    </dgm:pt>
    <dgm:pt modelId="{786D3598-9E97-4F11-A157-A91F994879F4}" type="sibTrans" cxnId="{34EB205A-5191-4F62-B8D3-76D205BDBDD7}">
      <dgm:prSet/>
      <dgm:spPr/>
      <dgm:t>
        <a:bodyPr/>
        <a:lstStyle/>
        <a:p>
          <a:endParaRPr lang="en-US"/>
        </a:p>
      </dgm:t>
    </dgm:pt>
    <dgm:pt modelId="{CC9E3FC5-90BA-4408-A096-C8AFCFBEA213}">
      <dgm:prSet phldrT="[Text]" custT="1"/>
      <dgm:spPr>
        <a:xfrm>
          <a:off x="3405103" y="0"/>
          <a:ext cx="3001391" cy="638956"/>
        </a:xfrm>
      </dgm:spPr>
      <dgm:t>
        <a:bodyPr/>
        <a:lstStyle/>
        <a:p>
          <a:pPr>
            <a:buNone/>
          </a:pPr>
          <a:r>
            <a:rPr lang="en-US" sz="800">
              <a:latin typeface="Calibri" panose="020F0502020204030204"/>
              <a:ea typeface="+mn-ea"/>
              <a:cs typeface="+mn-cs"/>
            </a:rPr>
            <a:t>.</a:t>
          </a:r>
          <a:endParaRPr lang="en-US" sz="800" dirty="0">
            <a:latin typeface="Calibri" panose="020F0502020204030204"/>
            <a:ea typeface="+mn-ea"/>
            <a:cs typeface="+mn-cs"/>
          </a:endParaRPr>
        </a:p>
      </dgm:t>
    </dgm:pt>
    <dgm:pt modelId="{82DEDF9B-C05E-49C6-8ED0-4378B74C38C3}" type="parTrans" cxnId="{EA8FC6EF-20E7-44E4-8EED-AC820EF913B1}">
      <dgm:prSet/>
      <dgm:spPr/>
      <dgm:t>
        <a:bodyPr/>
        <a:lstStyle/>
        <a:p>
          <a:endParaRPr lang="en-US"/>
        </a:p>
      </dgm:t>
    </dgm:pt>
    <dgm:pt modelId="{F8F8A46B-09E7-4DEC-90F2-1D0BA48E0371}" type="sibTrans" cxnId="{EA8FC6EF-20E7-44E4-8EED-AC820EF913B1}">
      <dgm:prSet/>
      <dgm:spPr/>
      <dgm:t>
        <a:bodyPr/>
        <a:lstStyle/>
        <a:p>
          <a:endParaRPr lang="en-US"/>
        </a:p>
      </dgm:t>
    </dgm:pt>
    <dgm:pt modelId="{91C93B0C-71CF-4F62-A42A-71C9CBA23C51}">
      <dgm:prSet phldrT="[Text]"/>
      <dgm:spPr>
        <a:xfrm>
          <a:off x="7014750" y="0"/>
          <a:ext cx="4307145" cy="638956"/>
        </a:xfrm>
      </dgm:spPr>
      <dgm:t>
        <a:bodyPr/>
        <a:lstStyle/>
        <a:p>
          <a:pPr>
            <a:buNone/>
          </a:pP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B9CD1D0-05BF-44A3-B6FD-D3A1D941E9C5}" type="parTrans" cxnId="{20A66545-2C5C-4CFB-9D55-ACD9C2EBCB7E}">
      <dgm:prSet/>
      <dgm:spPr/>
      <dgm:t>
        <a:bodyPr/>
        <a:lstStyle/>
        <a:p>
          <a:endParaRPr lang="en-US"/>
        </a:p>
      </dgm:t>
    </dgm:pt>
    <dgm:pt modelId="{71F3CA45-CF78-4329-853F-C7B7D015B29D}" type="sibTrans" cxnId="{20A66545-2C5C-4CFB-9D55-ACD9C2EBCB7E}">
      <dgm:prSet/>
      <dgm:spPr/>
      <dgm:t>
        <a:bodyPr/>
        <a:lstStyle/>
        <a:p>
          <a:endParaRPr lang="en-US"/>
        </a:p>
      </dgm:t>
    </dgm:pt>
    <dgm:pt modelId="{DCB7E117-94B5-43AA-BCF9-CE94F43D5CD8}">
      <dgm:prSet phldrT="[Text]"/>
      <dgm:spPr>
        <a:xfrm>
          <a:off x="5545065" y="0"/>
          <a:ext cx="2331113" cy="638956"/>
        </a:xfrm>
      </dgm:spPr>
      <dgm:t>
        <a:bodyPr/>
        <a:lstStyle/>
        <a:p>
          <a:pPr>
            <a:buNone/>
          </a:pP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AC13CC3-FACC-4BC9-9CDE-1AC3E9DB151A}" type="parTrans" cxnId="{4A05009D-9ED5-4AFA-83F5-3A31BCD85DA0}">
      <dgm:prSet/>
      <dgm:spPr/>
      <dgm:t>
        <a:bodyPr/>
        <a:lstStyle/>
        <a:p>
          <a:endParaRPr lang="en-US"/>
        </a:p>
      </dgm:t>
    </dgm:pt>
    <dgm:pt modelId="{05EBC5D8-5503-4294-BBA8-12EE2274028C}" type="sibTrans" cxnId="{4A05009D-9ED5-4AFA-83F5-3A31BCD85DA0}">
      <dgm:prSet/>
      <dgm:spPr/>
      <dgm:t>
        <a:bodyPr/>
        <a:lstStyle/>
        <a:p>
          <a:endParaRPr lang="en-US"/>
        </a:p>
      </dgm:t>
    </dgm:pt>
    <dgm:pt modelId="{B67650CE-445D-4B2F-851B-D1B6E5C1C944}">
      <dgm:prSet phldrT="[Text]" custT="1"/>
      <dgm:spPr>
        <a:xfrm>
          <a:off x="1838594" y="0"/>
          <a:ext cx="2427938" cy="638956"/>
        </a:xfrm>
      </dgm:spPr>
      <dgm:t>
        <a:bodyPr/>
        <a:lstStyle/>
        <a:p>
          <a:pPr>
            <a:buNone/>
          </a:pPr>
          <a:r>
            <a:rPr lang="en-US" sz="800">
              <a:latin typeface="Calibri" panose="020F0502020204030204"/>
              <a:ea typeface="+mn-ea"/>
              <a:cs typeface="+mn-cs"/>
            </a:rPr>
            <a:t>.</a:t>
          </a:r>
          <a:endParaRPr lang="en-US" sz="800" dirty="0">
            <a:latin typeface="Calibri" panose="020F0502020204030204"/>
            <a:ea typeface="+mn-ea"/>
            <a:cs typeface="+mn-cs"/>
          </a:endParaRPr>
        </a:p>
      </dgm:t>
    </dgm:pt>
    <dgm:pt modelId="{2B98AF7D-4B40-480C-8F73-B80F4A75EAF8}" type="sibTrans" cxnId="{FE0ABEFA-7917-41C3-A47C-57D3AB63B20C}">
      <dgm:prSet/>
      <dgm:spPr/>
      <dgm:t>
        <a:bodyPr/>
        <a:lstStyle/>
        <a:p>
          <a:endParaRPr lang="en-US"/>
        </a:p>
      </dgm:t>
    </dgm:pt>
    <dgm:pt modelId="{B8355470-C878-4A28-80D5-233BD5EAD93B}" type="parTrans" cxnId="{FE0ABEFA-7917-41C3-A47C-57D3AB63B20C}">
      <dgm:prSet/>
      <dgm:spPr/>
      <dgm:t>
        <a:bodyPr/>
        <a:lstStyle/>
        <a:p>
          <a:endParaRPr lang="en-US"/>
        </a:p>
      </dgm:t>
    </dgm:pt>
    <dgm:pt modelId="{CF26B21B-EC9D-4B44-A2AA-662E775E8397}" type="pres">
      <dgm:prSet presAssocID="{C01B8755-ADAB-4F2E-B41D-0AFB82D1672B}" presName="Name0" presStyleCnt="0">
        <dgm:presLayoutVars>
          <dgm:dir/>
          <dgm:animLvl val="lvl"/>
          <dgm:resizeHandles val="exact"/>
        </dgm:presLayoutVars>
      </dgm:prSet>
      <dgm:spPr/>
    </dgm:pt>
    <dgm:pt modelId="{0AF75506-15CB-48D7-9D87-EAD956D7256E}" type="pres">
      <dgm:prSet presAssocID="{754402BD-DD81-4DF2-AE60-8215F64F30F1}" presName="parTxOnly" presStyleLbl="node1" presStyleIdx="0" presStyleCnt="5" custScaleX="86365">
        <dgm:presLayoutVars>
          <dgm:chMax val="0"/>
          <dgm:chPref val="0"/>
          <dgm:bulletEnabled val="1"/>
        </dgm:presLayoutVars>
      </dgm:prSet>
      <dgm:spPr>
        <a:prstGeom prst="homePlate">
          <a:avLst/>
        </a:prstGeom>
      </dgm:spPr>
    </dgm:pt>
    <dgm:pt modelId="{A5F3B32D-E6C5-49F9-9C60-44A21F9EBC88}" type="pres">
      <dgm:prSet presAssocID="{786D3598-9E97-4F11-A157-A91F994879F4}" presName="parTxOnlySpace" presStyleCnt="0"/>
      <dgm:spPr/>
    </dgm:pt>
    <dgm:pt modelId="{7E03FA19-4E7A-4D56-9570-317FFDA2303B}" type="pres">
      <dgm:prSet presAssocID="{B67650CE-445D-4B2F-851B-D1B6E5C1C944}" presName="parTxOnly" presStyleLbl="node1" presStyleIdx="1" presStyleCnt="5" custScaleX="74776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</dgm:pt>
    <dgm:pt modelId="{CAD47156-D187-448F-9CF6-5BCF9C4DE08F}" type="pres">
      <dgm:prSet presAssocID="{2B98AF7D-4B40-480C-8F73-B80F4A75EAF8}" presName="parTxOnlySpace" presStyleCnt="0"/>
      <dgm:spPr/>
    </dgm:pt>
    <dgm:pt modelId="{19324D7A-3A40-4D99-A81A-848043D90423}" type="pres">
      <dgm:prSet presAssocID="{CC9E3FC5-90BA-4408-A096-C8AFCFBEA213}" presName="parTxOnly" presStyleLbl="node1" presStyleIdx="2" presStyleCnt="5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</dgm:pt>
    <dgm:pt modelId="{439894C9-9FDC-4409-ACD6-C9C5840D5CC8}" type="pres">
      <dgm:prSet presAssocID="{F8F8A46B-09E7-4DEC-90F2-1D0BA48E0371}" presName="parTxOnlySpace" presStyleCnt="0"/>
      <dgm:spPr/>
    </dgm:pt>
    <dgm:pt modelId="{741DBD50-4C7C-4518-AF4E-95526208C5DA}" type="pres">
      <dgm:prSet presAssocID="{DCB7E117-94B5-43AA-BCF9-CE94F43D5CD8}" presName="parTxOnly" presStyleLbl="node1" presStyleIdx="3" presStyleCnt="5" custScaleX="79801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</dgm:pt>
    <dgm:pt modelId="{9433FB7A-3D2A-4BE6-B4D5-47084D3A7513}" type="pres">
      <dgm:prSet presAssocID="{05EBC5D8-5503-4294-BBA8-12EE2274028C}" presName="parTxOnlySpace" presStyleCnt="0"/>
      <dgm:spPr/>
    </dgm:pt>
    <dgm:pt modelId="{16BD0980-6A7F-4980-8557-BDA267CAB0D8}" type="pres">
      <dgm:prSet presAssocID="{91C93B0C-71CF-4F62-A42A-71C9CBA23C51}" presName="parTxOnly" presStyleLbl="node1" presStyleIdx="4" presStyleCnt="5" custScaleX="176332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</dgm:pt>
  </dgm:ptLst>
  <dgm:cxnLst>
    <dgm:cxn modelId="{8A663C00-7016-4625-B69B-672D0859CDFF}" type="presOf" srcId="{CC9E3FC5-90BA-4408-A096-C8AFCFBEA213}" destId="{19324D7A-3A40-4D99-A81A-848043D90423}" srcOrd="0" destOrd="0" presId="urn:microsoft.com/office/officeart/2005/8/layout/chevron1"/>
    <dgm:cxn modelId="{20A66545-2C5C-4CFB-9D55-ACD9C2EBCB7E}" srcId="{C01B8755-ADAB-4F2E-B41D-0AFB82D1672B}" destId="{91C93B0C-71CF-4F62-A42A-71C9CBA23C51}" srcOrd="4" destOrd="0" parTransId="{9B9CD1D0-05BF-44A3-B6FD-D3A1D941E9C5}" sibTransId="{71F3CA45-CF78-4329-853F-C7B7D015B29D}"/>
    <dgm:cxn modelId="{34D2126B-2537-4B6A-AE8B-C274612033C0}" type="presOf" srcId="{C01B8755-ADAB-4F2E-B41D-0AFB82D1672B}" destId="{CF26B21B-EC9D-4B44-A2AA-662E775E8397}" srcOrd="0" destOrd="0" presId="urn:microsoft.com/office/officeart/2005/8/layout/chevron1"/>
    <dgm:cxn modelId="{E5551556-7BD6-4442-B20D-3EC8AF43DD4C}" type="presOf" srcId="{DCB7E117-94B5-43AA-BCF9-CE94F43D5CD8}" destId="{741DBD50-4C7C-4518-AF4E-95526208C5DA}" srcOrd="0" destOrd="0" presId="urn:microsoft.com/office/officeart/2005/8/layout/chevron1"/>
    <dgm:cxn modelId="{C4B2AD78-FBE3-40F9-81CE-E7E0D8820423}" type="presOf" srcId="{754402BD-DD81-4DF2-AE60-8215F64F30F1}" destId="{0AF75506-15CB-48D7-9D87-EAD956D7256E}" srcOrd="0" destOrd="0" presId="urn:microsoft.com/office/officeart/2005/8/layout/chevron1"/>
    <dgm:cxn modelId="{34EB205A-5191-4F62-B8D3-76D205BDBDD7}" srcId="{C01B8755-ADAB-4F2E-B41D-0AFB82D1672B}" destId="{754402BD-DD81-4DF2-AE60-8215F64F30F1}" srcOrd="0" destOrd="0" parTransId="{466578E4-73D8-4E1B-93E9-8C758A02A481}" sibTransId="{786D3598-9E97-4F11-A157-A91F994879F4}"/>
    <dgm:cxn modelId="{4A05009D-9ED5-4AFA-83F5-3A31BCD85DA0}" srcId="{C01B8755-ADAB-4F2E-B41D-0AFB82D1672B}" destId="{DCB7E117-94B5-43AA-BCF9-CE94F43D5CD8}" srcOrd="3" destOrd="0" parTransId="{4AC13CC3-FACC-4BC9-9CDE-1AC3E9DB151A}" sibTransId="{05EBC5D8-5503-4294-BBA8-12EE2274028C}"/>
    <dgm:cxn modelId="{EA8FC6EF-20E7-44E4-8EED-AC820EF913B1}" srcId="{C01B8755-ADAB-4F2E-B41D-0AFB82D1672B}" destId="{CC9E3FC5-90BA-4408-A096-C8AFCFBEA213}" srcOrd="2" destOrd="0" parTransId="{82DEDF9B-C05E-49C6-8ED0-4378B74C38C3}" sibTransId="{F8F8A46B-09E7-4DEC-90F2-1D0BA48E0371}"/>
    <dgm:cxn modelId="{8EEAE7F6-B240-43AF-AE25-A42413BA7E08}" type="presOf" srcId="{B67650CE-445D-4B2F-851B-D1B6E5C1C944}" destId="{7E03FA19-4E7A-4D56-9570-317FFDA2303B}" srcOrd="0" destOrd="0" presId="urn:microsoft.com/office/officeart/2005/8/layout/chevron1"/>
    <dgm:cxn modelId="{33F08CF9-05FE-4367-8955-467100553682}" type="presOf" srcId="{91C93B0C-71CF-4F62-A42A-71C9CBA23C51}" destId="{16BD0980-6A7F-4980-8557-BDA267CAB0D8}" srcOrd="0" destOrd="0" presId="urn:microsoft.com/office/officeart/2005/8/layout/chevron1"/>
    <dgm:cxn modelId="{FE0ABEFA-7917-41C3-A47C-57D3AB63B20C}" srcId="{C01B8755-ADAB-4F2E-B41D-0AFB82D1672B}" destId="{B67650CE-445D-4B2F-851B-D1B6E5C1C944}" srcOrd="1" destOrd="0" parTransId="{B8355470-C878-4A28-80D5-233BD5EAD93B}" sibTransId="{2B98AF7D-4B40-480C-8F73-B80F4A75EAF8}"/>
    <dgm:cxn modelId="{8B5FBDF4-FB93-48BD-A6C1-163072BF3B07}" type="presParOf" srcId="{CF26B21B-EC9D-4B44-A2AA-662E775E8397}" destId="{0AF75506-15CB-48D7-9D87-EAD956D7256E}" srcOrd="0" destOrd="0" presId="urn:microsoft.com/office/officeart/2005/8/layout/chevron1"/>
    <dgm:cxn modelId="{243E6A62-4D77-4FCA-86CF-87F8320973CA}" type="presParOf" srcId="{CF26B21B-EC9D-4B44-A2AA-662E775E8397}" destId="{A5F3B32D-E6C5-49F9-9C60-44A21F9EBC88}" srcOrd="1" destOrd="0" presId="urn:microsoft.com/office/officeart/2005/8/layout/chevron1"/>
    <dgm:cxn modelId="{7EA05EF9-5B27-4955-B718-C6C741145D94}" type="presParOf" srcId="{CF26B21B-EC9D-4B44-A2AA-662E775E8397}" destId="{7E03FA19-4E7A-4D56-9570-317FFDA2303B}" srcOrd="2" destOrd="0" presId="urn:microsoft.com/office/officeart/2005/8/layout/chevron1"/>
    <dgm:cxn modelId="{423E30C8-D687-46D9-B6FC-B0104D064E10}" type="presParOf" srcId="{CF26B21B-EC9D-4B44-A2AA-662E775E8397}" destId="{CAD47156-D187-448F-9CF6-5BCF9C4DE08F}" srcOrd="3" destOrd="0" presId="urn:microsoft.com/office/officeart/2005/8/layout/chevron1"/>
    <dgm:cxn modelId="{EED4C992-135B-4947-BC1A-73C1B658C271}" type="presParOf" srcId="{CF26B21B-EC9D-4B44-A2AA-662E775E8397}" destId="{19324D7A-3A40-4D99-A81A-848043D90423}" srcOrd="4" destOrd="0" presId="urn:microsoft.com/office/officeart/2005/8/layout/chevron1"/>
    <dgm:cxn modelId="{0BCC5DD4-0822-45A7-9232-8C163D388E2F}" type="presParOf" srcId="{CF26B21B-EC9D-4B44-A2AA-662E775E8397}" destId="{439894C9-9FDC-4409-ACD6-C9C5840D5CC8}" srcOrd="5" destOrd="0" presId="urn:microsoft.com/office/officeart/2005/8/layout/chevron1"/>
    <dgm:cxn modelId="{9E5D6167-DB60-489D-BECE-CD621DDA785E}" type="presParOf" srcId="{CF26B21B-EC9D-4B44-A2AA-662E775E8397}" destId="{741DBD50-4C7C-4518-AF4E-95526208C5DA}" srcOrd="6" destOrd="0" presId="urn:microsoft.com/office/officeart/2005/8/layout/chevron1"/>
    <dgm:cxn modelId="{49ED5925-85B7-416D-ADE5-A5D24418FB25}" type="presParOf" srcId="{CF26B21B-EC9D-4B44-A2AA-662E775E8397}" destId="{9433FB7A-3D2A-4BE6-B4D5-47084D3A7513}" srcOrd="7" destOrd="0" presId="urn:microsoft.com/office/officeart/2005/8/layout/chevron1"/>
    <dgm:cxn modelId="{7A9FC1BA-25D9-4A97-B30D-FCF11B19D615}" type="presParOf" srcId="{CF26B21B-EC9D-4B44-A2AA-662E775E8397}" destId="{16BD0980-6A7F-4980-8557-BDA267CAB0D8}" srcOrd="8" destOrd="0" presId="urn:microsoft.com/office/officeart/2005/8/layout/chevr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75506-15CB-48D7-9D87-EAD956D7256E}">
      <dsp:nvSpPr>
        <dsp:cNvPr id="0" name=""/>
        <dsp:cNvSpPr/>
      </dsp:nvSpPr>
      <dsp:spPr>
        <a:xfrm>
          <a:off x="1367" y="0"/>
          <a:ext cx="2048552" cy="63895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latin typeface="Calibri" panose="020F0502020204030204"/>
              <a:ea typeface="+mn-ea"/>
              <a:cs typeface="+mn-cs"/>
            </a:rPr>
            <a:t>.</a:t>
          </a:r>
          <a:endParaRPr lang="en-US" sz="800" kern="1200" dirty="0">
            <a:latin typeface="Calibri" panose="020F0502020204030204"/>
            <a:ea typeface="+mn-ea"/>
            <a:cs typeface="+mn-cs"/>
          </a:endParaRPr>
        </a:p>
      </dsp:txBody>
      <dsp:txXfrm>
        <a:off x="1367" y="0"/>
        <a:ext cx="1888813" cy="638956"/>
      </dsp:txXfrm>
    </dsp:sp>
    <dsp:sp modelId="{7E03FA19-4E7A-4D56-9570-317FFDA2303B}">
      <dsp:nvSpPr>
        <dsp:cNvPr id="0" name=""/>
        <dsp:cNvSpPr/>
      </dsp:nvSpPr>
      <dsp:spPr>
        <a:xfrm>
          <a:off x="1812722" y="0"/>
          <a:ext cx="1773665" cy="63895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latin typeface="Calibri" panose="020F0502020204030204"/>
              <a:ea typeface="+mn-ea"/>
              <a:cs typeface="+mn-cs"/>
            </a:rPr>
            <a:t>.</a:t>
          </a:r>
          <a:endParaRPr lang="en-US" sz="800" kern="1200" dirty="0">
            <a:latin typeface="Calibri" panose="020F0502020204030204"/>
            <a:ea typeface="+mn-ea"/>
            <a:cs typeface="+mn-cs"/>
          </a:endParaRPr>
        </a:p>
      </dsp:txBody>
      <dsp:txXfrm>
        <a:off x="2132200" y="0"/>
        <a:ext cx="1134709" cy="638956"/>
      </dsp:txXfrm>
    </dsp:sp>
    <dsp:sp modelId="{19324D7A-3A40-4D99-A81A-848043D90423}">
      <dsp:nvSpPr>
        <dsp:cNvPr id="0" name=""/>
        <dsp:cNvSpPr/>
      </dsp:nvSpPr>
      <dsp:spPr>
        <a:xfrm>
          <a:off x="3349190" y="0"/>
          <a:ext cx="2371971" cy="63895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latin typeface="Calibri" panose="020F0502020204030204"/>
              <a:ea typeface="+mn-ea"/>
              <a:cs typeface="+mn-cs"/>
            </a:rPr>
            <a:t>.</a:t>
          </a:r>
          <a:endParaRPr lang="en-US" sz="800" kern="1200" dirty="0">
            <a:latin typeface="Calibri" panose="020F0502020204030204"/>
            <a:ea typeface="+mn-ea"/>
            <a:cs typeface="+mn-cs"/>
          </a:endParaRPr>
        </a:p>
      </dsp:txBody>
      <dsp:txXfrm>
        <a:off x="3668668" y="0"/>
        <a:ext cx="1733015" cy="638956"/>
      </dsp:txXfrm>
    </dsp:sp>
    <dsp:sp modelId="{741DBD50-4C7C-4518-AF4E-95526208C5DA}">
      <dsp:nvSpPr>
        <dsp:cNvPr id="0" name=""/>
        <dsp:cNvSpPr/>
      </dsp:nvSpPr>
      <dsp:spPr>
        <a:xfrm>
          <a:off x="5483965" y="0"/>
          <a:ext cx="1892856" cy="63895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019" tIns="50673" rIns="50673" bIns="5067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5803443" y="0"/>
        <a:ext cx="1253900" cy="638956"/>
      </dsp:txXfrm>
    </dsp:sp>
    <dsp:sp modelId="{16BD0980-6A7F-4980-8557-BDA267CAB0D8}">
      <dsp:nvSpPr>
        <dsp:cNvPr id="0" name=""/>
        <dsp:cNvSpPr/>
      </dsp:nvSpPr>
      <dsp:spPr>
        <a:xfrm>
          <a:off x="7139624" y="0"/>
          <a:ext cx="4182544" cy="63895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019" tIns="50673" rIns="50673" bIns="5067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7459102" y="0"/>
        <a:ext cx="3543588" cy="638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1EF86-1186-460C-98CD-BBED80339A44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E58B0-1984-4640-8D4F-1F665DA41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0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43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97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8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6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46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63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81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10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75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1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5E58B0-1984-4640-8D4F-1F665DA41E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2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81673"/>
            <a:ext cx="12192001" cy="497632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081"/>
          <a:stretch/>
        </p:blipFill>
        <p:spPr>
          <a:xfrm>
            <a:off x="0" y="1"/>
            <a:ext cx="12192001" cy="1920762"/>
          </a:xfrm>
          <a:prstGeom prst="rect">
            <a:avLst/>
          </a:prstGeom>
        </p:spPr>
      </p:pic>
      <p:sp>
        <p:nvSpPr>
          <p:cNvPr id="13" name="Oval 12"/>
          <p:cNvSpPr>
            <a:spLocks noChangeAspect="1"/>
          </p:cNvSpPr>
          <p:nvPr userDrawn="1"/>
        </p:nvSpPr>
        <p:spPr>
          <a:xfrm>
            <a:off x="2292622" y="2042609"/>
            <a:ext cx="2560320" cy="2556198"/>
          </a:xfrm>
          <a:prstGeom prst="ellipse">
            <a:avLst/>
          </a:prstGeom>
          <a:solidFill>
            <a:schemeClr val="bg1"/>
          </a:solidFill>
          <a:ln>
            <a:solidFill>
              <a:srgbClr val="E1E1E1"/>
            </a:solidFill>
          </a:ln>
          <a:effectLst>
            <a:glow rad="228600">
              <a:srgbClr val="E1E1E1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18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0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52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103" y="0"/>
            <a:ext cx="2411897" cy="9844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077"/>
          <a:stretch/>
        </p:blipFill>
        <p:spPr>
          <a:xfrm>
            <a:off x="0" y="0"/>
            <a:ext cx="9780103" cy="98444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921650" y="6488668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22F62A3-5D58-4A27-9FC8-6CBBD6C7386E}" type="slidenum">
              <a:rPr lang="en-US" b="1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‹#›</a:t>
            </a:fld>
            <a:endParaRPr lang="en-US" b="1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2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1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3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7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6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6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2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F31B8-C580-4485-AE2B-ED1C78C6463E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DA408-7250-488D-8055-78846A24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99.png"/><Relationship Id="rId18" Type="http://schemas.openxmlformats.org/officeDocument/2006/relationships/image" Target="../media/image104.png"/><Relationship Id="rId3" Type="http://schemas.openxmlformats.org/officeDocument/2006/relationships/image" Target="../media/image89.png"/><Relationship Id="rId21" Type="http://schemas.openxmlformats.org/officeDocument/2006/relationships/image" Target="../media/image107.png"/><Relationship Id="rId7" Type="http://schemas.openxmlformats.org/officeDocument/2006/relationships/image" Target="../media/image93.png"/><Relationship Id="rId12" Type="http://schemas.openxmlformats.org/officeDocument/2006/relationships/image" Target="../media/image98.png"/><Relationship Id="rId17" Type="http://schemas.openxmlformats.org/officeDocument/2006/relationships/image" Target="../media/image103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02.png"/><Relationship Id="rId20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97.png"/><Relationship Id="rId5" Type="http://schemas.openxmlformats.org/officeDocument/2006/relationships/image" Target="../media/image91.png"/><Relationship Id="rId15" Type="http://schemas.openxmlformats.org/officeDocument/2006/relationships/image" Target="../media/image101.png"/><Relationship Id="rId10" Type="http://schemas.openxmlformats.org/officeDocument/2006/relationships/image" Target="../media/image96.png"/><Relationship Id="rId19" Type="http://schemas.openxmlformats.org/officeDocument/2006/relationships/image" Target="../media/image105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Relationship Id="rId14" Type="http://schemas.openxmlformats.org/officeDocument/2006/relationships/image" Target="../media/image100.png"/><Relationship Id="rId22" Type="http://schemas.openxmlformats.org/officeDocument/2006/relationships/image" Target="../media/image108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jp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jpe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sv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svg"/><Relationship Id="rId5" Type="http://schemas.openxmlformats.org/officeDocument/2006/relationships/image" Target="../media/image25.png"/><Relationship Id="rId15" Type="http://schemas.openxmlformats.org/officeDocument/2006/relationships/image" Target="../media/image35.svg"/><Relationship Id="rId10" Type="http://schemas.openxmlformats.org/officeDocument/2006/relationships/image" Target="../media/image30.png"/><Relationship Id="rId4" Type="http://schemas.openxmlformats.org/officeDocument/2006/relationships/image" Target="../media/image21.png"/><Relationship Id="rId9" Type="http://schemas.openxmlformats.org/officeDocument/2006/relationships/image" Target="../media/image29.svg"/><Relationship Id="rId14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image" Target="../media/image41.png"/><Relationship Id="rId18" Type="http://schemas.openxmlformats.org/officeDocument/2006/relationships/image" Target="../media/image43.png"/><Relationship Id="rId3" Type="http://schemas.openxmlformats.org/officeDocument/2006/relationships/image" Target="../media/image36.jpg"/><Relationship Id="rId7" Type="http://schemas.openxmlformats.org/officeDocument/2006/relationships/diagramData" Target="../diagrams/data1.xml"/><Relationship Id="rId12" Type="http://schemas.openxmlformats.org/officeDocument/2006/relationships/image" Target="../media/image40.png"/><Relationship Id="rId17" Type="http://schemas.openxmlformats.org/officeDocument/2006/relationships/image" Target="../media/image42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eg"/><Relationship Id="rId11" Type="http://schemas.microsoft.com/office/2007/relationships/diagramDrawing" Target="../diagrams/drawing1.xml"/><Relationship Id="rId5" Type="http://schemas.openxmlformats.org/officeDocument/2006/relationships/image" Target="../media/image38.png"/><Relationship Id="rId15" Type="http://schemas.openxmlformats.org/officeDocument/2006/relationships/image" Target="../media/image18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7.jpeg"/><Relationship Id="rId9" Type="http://schemas.openxmlformats.org/officeDocument/2006/relationships/diagramQuickStyle" Target="../diagrams/quickStyle1.xml"/><Relationship Id="rId1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13" Type="http://schemas.openxmlformats.org/officeDocument/2006/relationships/image" Target="../media/image54.png"/><Relationship Id="rId18" Type="http://schemas.openxmlformats.org/officeDocument/2006/relationships/image" Target="../media/image9.svg"/><Relationship Id="rId26" Type="http://schemas.openxmlformats.org/officeDocument/2006/relationships/image" Target="../media/image66.svg"/><Relationship Id="rId3" Type="http://schemas.openxmlformats.org/officeDocument/2006/relationships/image" Target="../media/image44.png"/><Relationship Id="rId21" Type="http://schemas.openxmlformats.org/officeDocument/2006/relationships/image" Target="../media/image61.png"/><Relationship Id="rId7" Type="http://schemas.openxmlformats.org/officeDocument/2006/relationships/image" Target="../media/image48.png"/><Relationship Id="rId12" Type="http://schemas.openxmlformats.org/officeDocument/2006/relationships/image" Target="../media/image53.svg"/><Relationship Id="rId17" Type="http://schemas.openxmlformats.org/officeDocument/2006/relationships/image" Target="../media/image58.png"/><Relationship Id="rId25" Type="http://schemas.openxmlformats.org/officeDocument/2006/relationships/image" Target="../media/image6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57.svg"/><Relationship Id="rId20" Type="http://schemas.openxmlformats.org/officeDocument/2006/relationships/image" Target="../media/image60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svg"/><Relationship Id="rId11" Type="http://schemas.openxmlformats.org/officeDocument/2006/relationships/image" Target="../media/image52.png"/><Relationship Id="rId24" Type="http://schemas.openxmlformats.org/officeDocument/2006/relationships/image" Target="../media/image64.sv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23" Type="http://schemas.openxmlformats.org/officeDocument/2006/relationships/image" Target="../media/image63.png"/><Relationship Id="rId10" Type="http://schemas.openxmlformats.org/officeDocument/2006/relationships/image" Target="../media/image51.svg"/><Relationship Id="rId19" Type="http://schemas.openxmlformats.org/officeDocument/2006/relationships/image" Target="../media/image59.png"/><Relationship Id="rId4" Type="http://schemas.openxmlformats.org/officeDocument/2006/relationships/image" Target="../media/image45.svg"/><Relationship Id="rId9" Type="http://schemas.openxmlformats.org/officeDocument/2006/relationships/image" Target="../media/image50.png"/><Relationship Id="rId14" Type="http://schemas.openxmlformats.org/officeDocument/2006/relationships/image" Target="../media/image55.svg"/><Relationship Id="rId22" Type="http://schemas.openxmlformats.org/officeDocument/2006/relationships/image" Target="../media/image6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jpg"/><Relationship Id="rId5" Type="http://schemas.openxmlformats.org/officeDocument/2006/relationships/image" Target="../media/image69.png"/><Relationship Id="rId4" Type="http://schemas.openxmlformats.org/officeDocument/2006/relationships/image" Target="../media/image6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ptoo365.azurewebsites.ne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svg"/><Relationship Id="rId13" Type="http://schemas.openxmlformats.org/officeDocument/2006/relationships/image" Target="../media/image81.png"/><Relationship Id="rId18" Type="http://schemas.openxmlformats.org/officeDocument/2006/relationships/image" Target="../media/image86.sv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svg"/><Relationship Id="rId17" Type="http://schemas.openxmlformats.org/officeDocument/2006/relationships/image" Target="../media/image85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84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sv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svg"/><Relationship Id="rId4" Type="http://schemas.openxmlformats.org/officeDocument/2006/relationships/image" Target="../media/image72.svg"/><Relationship Id="rId9" Type="http://schemas.openxmlformats.org/officeDocument/2006/relationships/image" Target="../media/image77.png"/><Relationship Id="rId14" Type="http://schemas.openxmlformats.org/officeDocument/2006/relationships/image" Target="../media/image8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8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393" y="164760"/>
            <a:ext cx="5036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HCL O365 Capabilities</a:t>
            </a:r>
          </a:p>
          <a:p>
            <a:r>
              <a:rPr lang="en-US" sz="16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 part of Enterprise Productivity Services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327275" y="2695579"/>
            <a:ext cx="2544763" cy="1076324"/>
            <a:chOff x="2327275" y="2552701"/>
            <a:chExt cx="2544763" cy="1076324"/>
          </a:xfrm>
        </p:grpSpPr>
        <p:pic>
          <p:nvPicPr>
            <p:cNvPr id="2" name="Picture 2" descr="https://encrypted-tbn0.gstatic.com/images?q=tbn:ANd9GcQA79zPeZlvcXlPshb5_pNjXKoo77DJpp1BCVUeTbb1rDJx5L6dnQ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738"/>
            <a:stretch/>
          </p:blipFill>
          <p:spPr bwMode="auto">
            <a:xfrm>
              <a:off x="2327275" y="2552701"/>
              <a:ext cx="2544763" cy="10763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4086225" y="3371850"/>
              <a:ext cx="585787" cy="2571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69064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10246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O365 Automation Options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AB204F-2FEE-446F-9F98-BD9FCFD6CA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485828"/>
              </p:ext>
            </p:extLst>
          </p:nvPr>
        </p:nvGraphicFramePr>
        <p:xfrm>
          <a:off x="1048622" y="1705350"/>
          <a:ext cx="10094756" cy="415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0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3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622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Activity</a:t>
                      </a:r>
                      <a:endParaRPr lang="en-IN" sz="1800" b="1" i="0" u="none" strike="noStrike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rgbClr val="234488"/>
                    </a:solidFill>
                  </a:tcPr>
                </a:tc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IN" sz="1800" u="none" strike="noStrike">
                          <a:solidFill>
                            <a:schemeClr val="bg1"/>
                          </a:solidFill>
                          <a:effectLst/>
                        </a:rPr>
                        <a:t>O365 Component</a:t>
                      </a:r>
                      <a:endParaRPr lang="en-IN" sz="1800" b="1" i="0" u="none" strike="noStrike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rgbClr val="234488"/>
                    </a:solidFill>
                  </a:tcPr>
                </a:tc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IN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Automation</a:t>
                      </a:r>
                      <a:endParaRPr lang="en-IN" sz="1800" b="1" i="0" u="none" strike="noStrike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rgbClr val="2344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04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CI/CD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SPFX Web Part / SP Add-in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just" fontAlgn="b"/>
                      <a:r>
                        <a:rPr lang="en-IN" sz="1600" u="none" strike="noStrike" dirty="0">
                          <a:effectLst/>
                        </a:rPr>
                        <a:t>An Azure DevOps CI/CD pipeline can be implemented for automating Deployment to O365 SPO. An Azure CI/CD pipeline integrates and orchestrates automated build, automated unit testing, automated code coverage testing, automated code quality testing, automated deployment and automated functional testing</a:t>
                      </a:r>
                    </a:p>
                    <a:p>
                      <a:pPr lvl="0" algn="just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18288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434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Site Provisioning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SharePoint Site Provisioning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just" fontAlgn="b"/>
                      <a:r>
                        <a:rPr lang="en-IN" sz="1600" u="none" strike="noStrike" kern="1200" dirty="0">
                          <a:effectLst/>
                        </a:rPr>
                        <a:t>A SharePoint Site Request Form is used to create requests. Submitted requests once approved invoke a Site Provisioning script which creates a site in accordance with request attributes in the specified environment (SharePoint Online or SharePoint 2019)</a:t>
                      </a:r>
                    </a:p>
                    <a:p>
                      <a:pPr lvl="0" algn="just" fontAlgn="b"/>
                      <a:endParaRPr lang="en-IN" sz="1600" u="none" strike="noStrike" kern="1200" dirty="0">
                        <a:effectLst/>
                      </a:endParaRPr>
                    </a:p>
                  </a:txBody>
                  <a:tcPr marT="18288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146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10246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SharePoint DevOps on Azure (1 of 2)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2F32820-B0E5-4BE3-A17F-5118ABAF2B0B}"/>
              </a:ext>
            </a:extLst>
          </p:cNvPr>
          <p:cNvGrpSpPr/>
          <p:nvPr/>
        </p:nvGrpSpPr>
        <p:grpSpPr>
          <a:xfrm>
            <a:off x="214518" y="1241148"/>
            <a:ext cx="11712066" cy="5509242"/>
            <a:chOff x="214518" y="1241148"/>
            <a:chExt cx="11712066" cy="5509242"/>
          </a:xfrm>
        </p:grpSpPr>
        <p:sp>
          <p:nvSpPr>
            <p:cNvPr id="197" name="Rectangle: Rounded Corners 196">
              <a:extLst>
                <a:ext uri="{FF2B5EF4-FFF2-40B4-BE49-F238E27FC236}">
                  <a16:creationId xmlns:a16="http://schemas.microsoft.com/office/drawing/2014/main" id="{F63607EF-6C91-4AFD-91DB-FB8B0704C892}"/>
                </a:ext>
              </a:extLst>
            </p:cNvPr>
            <p:cNvSpPr/>
            <p:nvPr/>
          </p:nvSpPr>
          <p:spPr>
            <a:xfrm>
              <a:off x="217305" y="1241148"/>
              <a:ext cx="1806050" cy="3696585"/>
            </a:xfrm>
            <a:prstGeom prst="roundRect">
              <a:avLst/>
            </a:prstGeom>
            <a:solidFill>
              <a:srgbClr val="FFC000">
                <a:lumMod val="40000"/>
                <a:lumOff val="60000"/>
                <a:alpha val="58000"/>
              </a:srgbClr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98" name="Rectangle: Rounded Corners 197">
              <a:extLst>
                <a:ext uri="{FF2B5EF4-FFF2-40B4-BE49-F238E27FC236}">
                  <a16:creationId xmlns:a16="http://schemas.microsoft.com/office/drawing/2014/main" id="{4CD81B87-106D-46C9-9196-35398F5BAC6E}"/>
                </a:ext>
              </a:extLst>
            </p:cNvPr>
            <p:cNvSpPr/>
            <p:nvPr/>
          </p:nvSpPr>
          <p:spPr>
            <a:xfrm>
              <a:off x="6913852" y="1241148"/>
              <a:ext cx="5012732" cy="3696585"/>
            </a:xfrm>
            <a:prstGeom prst="roundRect">
              <a:avLst>
                <a:gd name="adj" fmla="val 8104"/>
              </a:avLst>
            </a:prstGeom>
            <a:solidFill>
              <a:srgbClr val="FFC000">
                <a:lumMod val="20000"/>
                <a:lumOff val="80000"/>
                <a:alpha val="58000"/>
              </a:srgbClr>
            </a:solidFill>
            <a:ln w="12700" cap="flat" cmpd="sng" algn="ctr">
              <a:solidFill>
                <a:srgbClr val="90C221">
                  <a:lumMod val="75000"/>
                </a:srgb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99" name="Rectangle: Rounded Corners 198">
              <a:extLst>
                <a:ext uri="{FF2B5EF4-FFF2-40B4-BE49-F238E27FC236}">
                  <a16:creationId xmlns:a16="http://schemas.microsoft.com/office/drawing/2014/main" id="{25DDE427-68B8-48C0-91FC-2F778E834607}"/>
                </a:ext>
              </a:extLst>
            </p:cNvPr>
            <p:cNvSpPr/>
            <p:nvPr/>
          </p:nvSpPr>
          <p:spPr>
            <a:xfrm>
              <a:off x="2260744" y="1243054"/>
              <a:ext cx="4386277" cy="3696585"/>
            </a:xfrm>
            <a:prstGeom prst="roundRect">
              <a:avLst>
                <a:gd name="adj" fmla="val 8100"/>
              </a:avLst>
            </a:prstGeom>
            <a:solidFill>
              <a:srgbClr val="70AD47">
                <a:lumMod val="40000"/>
                <a:lumOff val="60000"/>
                <a:alpha val="58000"/>
              </a:srgbClr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2965EABD-D3CC-4C3B-8314-FDC8C6596FA8}"/>
                </a:ext>
              </a:extLst>
            </p:cNvPr>
            <p:cNvSpPr txBox="1"/>
            <p:nvPr/>
          </p:nvSpPr>
          <p:spPr>
            <a:xfrm>
              <a:off x="214518" y="1449966"/>
              <a:ext cx="1806050" cy="52322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PLANNING &amp; MANAGEMENT</a:t>
              </a:r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03BD84A9-5FF4-46C2-B5BB-3F2ACF658C92}"/>
                </a:ext>
              </a:extLst>
            </p:cNvPr>
            <p:cNvSpPr txBox="1"/>
            <p:nvPr/>
          </p:nvSpPr>
          <p:spPr>
            <a:xfrm>
              <a:off x="2260374" y="1461190"/>
              <a:ext cx="4389120" cy="457200"/>
            </a:xfrm>
            <a:prstGeom prst="rect">
              <a:avLst/>
            </a:prstGeom>
            <a:solidFill>
              <a:srgbClr val="70AD47">
                <a:lumMod val="50000"/>
              </a:srgbClr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400" b="1" i="0" u="none" strike="noStrike" kern="0" cap="none" spc="0" normalizeH="0" baseline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5514DDFF-B9A3-4F55-BC3B-632D30155CE4}"/>
                </a:ext>
              </a:extLst>
            </p:cNvPr>
            <p:cNvSpPr/>
            <p:nvPr/>
          </p:nvSpPr>
          <p:spPr>
            <a:xfrm>
              <a:off x="3304368" y="1520874"/>
              <a:ext cx="22990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CONTINUOUS INTEGRATION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91AB7329-9AC6-4AF3-A571-6C9A4EA89E50}"/>
                </a:ext>
              </a:extLst>
            </p:cNvPr>
            <p:cNvSpPr txBox="1"/>
            <p:nvPr/>
          </p:nvSpPr>
          <p:spPr>
            <a:xfrm>
              <a:off x="6927130" y="1461191"/>
              <a:ext cx="4999454" cy="457200"/>
            </a:xfrm>
            <a:prstGeom prst="rect">
              <a:avLst/>
            </a:prstGeom>
            <a:solidFill>
              <a:srgbClr val="FFC000">
                <a:lumMod val="75000"/>
              </a:srgb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790B82C5-F1BB-4733-8AA2-CB1EE2E92A31}"/>
                </a:ext>
              </a:extLst>
            </p:cNvPr>
            <p:cNvSpPr/>
            <p:nvPr/>
          </p:nvSpPr>
          <p:spPr>
            <a:xfrm>
              <a:off x="8461704" y="1535902"/>
              <a:ext cx="196880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CONTINUOUS DELIVERY</a:t>
              </a:r>
            </a:p>
          </p:txBody>
        </p:sp>
        <p:pic>
          <p:nvPicPr>
            <p:cNvPr id="205" name="Picture 204">
              <a:extLst>
                <a:ext uri="{FF2B5EF4-FFF2-40B4-BE49-F238E27FC236}">
                  <a16:creationId xmlns:a16="http://schemas.microsoft.com/office/drawing/2014/main" id="{2A4BB809-416E-4E1F-A095-B6CF22466F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20954" y="2117995"/>
              <a:ext cx="1141758" cy="639932"/>
            </a:xfrm>
            <a:prstGeom prst="rect">
              <a:avLst/>
            </a:prstGeom>
          </p:spPr>
        </p:pic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5246C7F2-CE3C-4BBF-9051-BEB0A6BF8435}"/>
                </a:ext>
              </a:extLst>
            </p:cNvPr>
            <p:cNvSpPr/>
            <p:nvPr/>
          </p:nvSpPr>
          <p:spPr bwMode="auto">
            <a:xfrm>
              <a:off x="709222" y="2896693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User stories, </a:t>
              </a:r>
            </a:p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Issues, CR</a:t>
              </a:r>
            </a:p>
          </p:txBody>
        </p:sp>
        <p:pic>
          <p:nvPicPr>
            <p:cNvPr id="207" name="Picture 2" descr="Image result for visual studio icon">
              <a:extLst>
                <a:ext uri="{FF2B5EF4-FFF2-40B4-BE49-F238E27FC236}">
                  <a16:creationId xmlns:a16="http://schemas.microsoft.com/office/drawing/2014/main" id="{C3BE8CB1-0AF6-4D05-AC98-ABCC22A45F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3287" y="3706822"/>
              <a:ext cx="457094" cy="4570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147E3A7D-9DEE-4318-8E89-17CEABE20C60}"/>
                </a:ext>
              </a:extLst>
            </p:cNvPr>
            <p:cNvSpPr/>
            <p:nvPr/>
          </p:nvSpPr>
          <p:spPr>
            <a:xfrm>
              <a:off x="280778" y="2079202"/>
              <a:ext cx="1633923" cy="109728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A7B28831-1B93-4842-92D0-C3039336F0EB}"/>
                </a:ext>
              </a:extLst>
            </p:cNvPr>
            <p:cNvSpPr/>
            <p:nvPr/>
          </p:nvSpPr>
          <p:spPr>
            <a:xfrm>
              <a:off x="280778" y="3668437"/>
              <a:ext cx="1633923" cy="977335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808D9AFA-5FEA-46B8-B285-B6420F2304FF}"/>
                </a:ext>
              </a:extLst>
            </p:cNvPr>
            <p:cNvSpPr/>
            <p:nvPr/>
          </p:nvSpPr>
          <p:spPr bwMode="auto">
            <a:xfrm>
              <a:off x="741013" y="4255474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Developer- IDE Tool</a:t>
              </a:r>
            </a:p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70C0"/>
                  </a:solidFill>
                  <a:ea typeface="MS PGothic" pitchFamily="34" charset="-128"/>
                  <a:cs typeface="Arial" panose="020B0604020202020204" pitchFamily="34" charset="0"/>
                </a:rPr>
                <a:t>(SP Custom App)</a:t>
              </a: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6F2D645A-5A03-4B9A-BE77-B71470D9F45E}"/>
                </a:ext>
              </a:extLst>
            </p:cNvPr>
            <p:cNvSpPr/>
            <p:nvPr/>
          </p:nvSpPr>
          <p:spPr>
            <a:xfrm>
              <a:off x="2350941" y="3169045"/>
              <a:ext cx="4178674" cy="1621831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2" name="Picture 211">
              <a:extLst>
                <a:ext uri="{FF2B5EF4-FFF2-40B4-BE49-F238E27FC236}">
                  <a16:creationId xmlns:a16="http://schemas.microsoft.com/office/drawing/2014/main" id="{994C46A7-0277-4531-A79A-F756E90173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473287" y="3683585"/>
              <a:ext cx="731799" cy="440179"/>
            </a:xfrm>
            <a:prstGeom prst="rect">
              <a:avLst/>
            </a:prstGeom>
          </p:spPr>
        </p:pic>
        <p:pic>
          <p:nvPicPr>
            <p:cNvPr id="213" name="Picture 212">
              <a:extLst>
                <a:ext uri="{FF2B5EF4-FFF2-40B4-BE49-F238E27FC236}">
                  <a16:creationId xmlns:a16="http://schemas.microsoft.com/office/drawing/2014/main" id="{8B5F8659-E94D-48B1-A98B-C92CCC0EDA5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394032" y="4123764"/>
              <a:ext cx="699554" cy="182838"/>
            </a:xfrm>
            <a:prstGeom prst="rect">
              <a:avLst/>
            </a:prstGeom>
          </p:spPr>
        </p:pic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2377A851-3BF6-4AF2-87E4-5BC41C5DD917}"/>
                </a:ext>
              </a:extLst>
            </p:cNvPr>
            <p:cNvSpPr/>
            <p:nvPr/>
          </p:nvSpPr>
          <p:spPr bwMode="auto">
            <a:xfrm>
              <a:off x="2449253" y="4349570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Repository</a:t>
              </a:r>
            </a:p>
          </p:txBody>
        </p:sp>
        <p:pic>
          <p:nvPicPr>
            <p:cNvPr id="215" name="Picture 214">
              <a:extLst>
                <a:ext uri="{FF2B5EF4-FFF2-40B4-BE49-F238E27FC236}">
                  <a16:creationId xmlns:a16="http://schemas.microsoft.com/office/drawing/2014/main" id="{FCC50FA0-5DB4-4E65-8535-61538407D32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630126" y="3683585"/>
              <a:ext cx="457094" cy="457094"/>
            </a:xfrm>
            <a:prstGeom prst="rect">
              <a:avLst/>
            </a:prstGeom>
          </p:spPr>
        </p:pic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31C12882-F89B-4099-929A-287A74F67D6D}"/>
                </a:ext>
              </a:extLst>
            </p:cNvPr>
            <p:cNvSpPr/>
            <p:nvPr/>
          </p:nvSpPr>
          <p:spPr bwMode="auto">
            <a:xfrm>
              <a:off x="3529826" y="4268977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Azure DevOps </a:t>
              </a:r>
            </a:p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Build Template</a:t>
              </a:r>
            </a:p>
          </p:txBody>
        </p:sp>
        <p:pic>
          <p:nvPicPr>
            <p:cNvPr id="217" name="Picture 216">
              <a:extLst>
                <a:ext uri="{FF2B5EF4-FFF2-40B4-BE49-F238E27FC236}">
                  <a16:creationId xmlns:a16="http://schemas.microsoft.com/office/drawing/2014/main" id="{9D6A2E7A-B0FE-4A4A-801A-EE92A003702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559726" y="3476898"/>
              <a:ext cx="672941" cy="274320"/>
            </a:xfrm>
            <a:prstGeom prst="rect">
              <a:avLst/>
            </a:prstGeom>
          </p:spPr>
        </p:pic>
        <p:pic>
          <p:nvPicPr>
            <p:cNvPr id="218" name="Picture 217">
              <a:extLst>
                <a:ext uri="{FF2B5EF4-FFF2-40B4-BE49-F238E27FC236}">
                  <a16:creationId xmlns:a16="http://schemas.microsoft.com/office/drawing/2014/main" id="{11788E41-6DA6-4871-A861-E23C30452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615890" y="3721303"/>
              <a:ext cx="547116" cy="730431"/>
            </a:xfrm>
            <a:prstGeom prst="rect">
              <a:avLst/>
            </a:prstGeom>
          </p:spPr>
        </p:pic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E457DB93-12CF-4B97-B882-2EC47592F9A5}"/>
                </a:ext>
              </a:extLst>
            </p:cNvPr>
            <p:cNvSpPr/>
            <p:nvPr/>
          </p:nvSpPr>
          <p:spPr bwMode="auto">
            <a:xfrm>
              <a:off x="4724170" y="4391086"/>
              <a:ext cx="701641" cy="32384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Unit Testing &amp; </a:t>
              </a:r>
            </a:p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Code Coverage</a:t>
              </a:r>
            </a:p>
          </p:txBody>
        </p:sp>
        <p:pic>
          <p:nvPicPr>
            <p:cNvPr id="220" name="Picture 219">
              <a:extLst>
                <a:ext uri="{FF2B5EF4-FFF2-40B4-BE49-F238E27FC236}">
                  <a16:creationId xmlns:a16="http://schemas.microsoft.com/office/drawing/2014/main" id="{A18FBE98-53DD-44D8-978E-4D2B4C269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380651" y="3580360"/>
              <a:ext cx="1385217" cy="548640"/>
            </a:xfrm>
            <a:prstGeom prst="rect">
              <a:avLst/>
            </a:prstGeom>
          </p:spPr>
        </p:pic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D6AF62DC-DEBE-4617-A6CC-C866B562A2C6}"/>
                </a:ext>
              </a:extLst>
            </p:cNvPr>
            <p:cNvSpPr/>
            <p:nvPr/>
          </p:nvSpPr>
          <p:spPr bwMode="auto">
            <a:xfrm>
              <a:off x="5689674" y="4056993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Code Quality</a:t>
              </a:r>
            </a:p>
          </p:txBody>
        </p:sp>
        <p:cxnSp>
          <p:nvCxnSpPr>
            <p:cNvPr id="222" name="Straight Arrow Connector 221">
              <a:extLst>
                <a:ext uri="{FF2B5EF4-FFF2-40B4-BE49-F238E27FC236}">
                  <a16:creationId xmlns:a16="http://schemas.microsoft.com/office/drawing/2014/main" id="{B1B7F9F8-C57D-49A7-AD94-4805B0AD5132}"/>
                </a:ext>
              </a:extLst>
            </p:cNvPr>
            <p:cNvCxnSpPr>
              <a:cxnSpLocks/>
            </p:cNvCxnSpPr>
            <p:nvPr/>
          </p:nvCxnSpPr>
          <p:spPr>
            <a:xfrm>
              <a:off x="2914507" y="3898757"/>
              <a:ext cx="64008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bg2">
                  <a:lumMod val="25000"/>
                </a:schemeClr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23" name="Straight Arrow Connector 222">
              <a:extLst>
                <a:ext uri="{FF2B5EF4-FFF2-40B4-BE49-F238E27FC236}">
                  <a16:creationId xmlns:a16="http://schemas.microsoft.com/office/drawing/2014/main" id="{B40482CF-2B76-42CC-B2AC-9FF11623D1D7}"/>
                </a:ext>
              </a:extLst>
            </p:cNvPr>
            <p:cNvCxnSpPr>
              <a:cxnSpLocks/>
            </p:cNvCxnSpPr>
            <p:nvPr/>
          </p:nvCxnSpPr>
          <p:spPr>
            <a:xfrm>
              <a:off x="4159956" y="3894232"/>
              <a:ext cx="36576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bg2">
                  <a:lumMod val="25000"/>
                </a:schemeClr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24" name="Straight Arrow Connector 223">
              <a:extLst>
                <a:ext uri="{FF2B5EF4-FFF2-40B4-BE49-F238E27FC236}">
                  <a16:creationId xmlns:a16="http://schemas.microsoft.com/office/drawing/2014/main" id="{86379836-71AC-4736-BF50-5C93BAEE2A48}"/>
                </a:ext>
              </a:extLst>
            </p:cNvPr>
            <p:cNvCxnSpPr>
              <a:cxnSpLocks/>
            </p:cNvCxnSpPr>
            <p:nvPr/>
          </p:nvCxnSpPr>
          <p:spPr>
            <a:xfrm>
              <a:off x="5185216" y="3930241"/>
              <a:ext cx="36576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bg2">
                  <a:lumMod val="25000"/>
                </a:schemeClr>
              </a:solidFill>
              <a:prstDash val="solid"/>
              <a:miter lim="800000"/>
              <a:tailEnd type="triangle"/>
            </a:ln>
            <a:effectLst/>
          </p:spPr>
        </p:cxnSp>
        <p:pic>
          <p:nvPicPr>
            <p:cNvPr id="225" name="Picture 224">
              <a:extLst>
                <a:ext uri="{FF2B5EF4-FFF2-40B4-BE49-F238E27FC236}">
                  <a16:creationId xmlns:a16="http://schemas.microsoft.com/office/drawing/2014/main" id="{F8C5BDC6-C12F-4BF9-A670-B5CCD2BFD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357599" y="2114432"/>
              <a:ext cx="457094" cy="457094"/>
            </a:xfrm>
            <a:prstGeom prst="rect">
              <a:avLst/>
            </a:prstGeom>
          </p:spPr>
        </p:pic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429AA37B-E424-4741-A93C-8184EE91D3F0}"/>
                </a:ext>
              </a:extLst>
            </p:cNvPr>
            <p:cNvSpPr/>
            <p:nvPr/>
          </p:nvSpPr>
          <p:spPr bwMode="auto">
            <a:xfrm>
              <a:off x="3074593" y="2289502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Azure DevOps</a:t>
              </a:r>
            </a:p>
          </p:txBody>
        </p:sp>
        <p:pic>
          <p:nvPicPr>
            <p:cNvPr id="227" name="Picture 226">
              <a:extLst>
                <a:ext uri="{FF2B5EF4-FFF2-40B4-BE49-F238E27FC236}">
                  <a16:creationId xmlns:a16="http://schemas.microsoft.com/office/drawing/2014/main" id="{159E656D-E274-4E21-AEF8-5C160A9B6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724170" y="2834289"/>
              <a:ext cx="1030133" cy="548513"/>
            </a:xfrm>
            <a:prstGeom prst="rect">
              <a:avLst/>
            </a:prstGeom>
          </p:spPr>
        </p:pic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005BD4CE-0966-42E3-87E1-588422207275}"/>
                </a:ext>
              </a:extLst>
            </p:cNvPr>
            <p:cNvSpPr/>
            <p:nvPr/>
          </p:nvSpPr>
          <p:spPr bwMode="auto">
            <a:xfrm>
              <a:off x="5636032" y="2960779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Build Pipeline</a:t>
              </a:r>
            </a:p>
          </p:txBody>
        </p:sp>
        <p:pic>
          <p:nvPicPr>
            <p:cNvPr id="229" name="Picture 228">
              <a:extLst>
                <a:ext uri="{FF2B5EF4-FFF2-40B4-BE49-F238E27FC236}">
                  <a16:creationId xmlns:a16="http://schemas.microsoft.com/office/drawing/2014/main" id="{935F3B76-1604-4A95-92AE-54B56F2D39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019605" y="2020293"/>
              <a:ext cx="457094" cy="457094"/>
            </a:xfrm>
            <a:prstGeom prst="rect">
              <a:avLst/>
            </a:prstGeom>
          </p:spPr>
        </p:pic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75C44C50-2935-47E5-9851-FC8A0DB8BBE2}"/>
                </a:ext>
              </a:extLst>
            </p:cNvPr>
            <p:cNvSpPr/>
            <p:nvPr/>
          </p:nvSpPr>
          <p:spPr bwMode="auto">
            <a:xfrm>
              <a:off x="7696891" y="2131361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Azure DevOps</a:t>
              </a:r>
            </a:p>
          </p:txBody>
        </p:sp>
        <p:pic>
          <p:nvPicPr>
            <p:cNvPr id="231" name="Picture 230">
              <a:extLst>
                <a:ext uri="{FF2B5EF4-FFF2-40B4-BE49-F238E27FC236}">
                  <a16:creationId xmlns:a16="http://schemas.microsoft.com/office/drawing/2014/main" id="{3B73D932-820B-421A-B72C-8A6E225DCB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030137" y="3041048"/>
              <a:ext cx="1030133" cy="548513"/>
            </a:xfrm>
            <a:prstGeom prst="rect">
              <a:avLst/>
            </a:prstGeom>
          </p:spPr>
        </p:pic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D2E25C1B-57CA-44E9-888A-1758061ADA47}"/>
                </a:ext>
              </a:extLst>
            </p:cNvPr>
            <p:cNvSpPr/>
            <p:nvPr/>
          </p:nvSpPr>
          <p:spPr bwMode="auto">
            <a:xfrm>
              <a:off x="7206265" y="3627660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Deploy Pipeline</a:t>
              </a:r>
            </a:p>
          </p:txBody>
        </p:sp>
        <p:pic>
          <p:nvPicPr>
            <p:cNvPr id="233" name="Picture 232">
              <a:extLst>
                <a:ext uri="{FF2B5EF4-FFF2-40B4-BE49-F238E27FC236}">
                  <a16:creationId xmlns:a16="http://schemas.microsoft.com/office/drawing/2014/main" id="{B603B17F-8F7E-4FA6-B047-68820BC565D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056283" y="3852092"/>
              <a:ext cx="1066800" cy="457200"/>
            </a:xfrm>
            <a:prstGeom prst="rect">
              <a:avLst/>
            </a:prstGeom>
          </p:spPr>
        </p:pic>
        <p:pic>
          <p:nvPicPr>
            <p:cNvPr id="234" name="Picture 233">
              <a:extLst>
                <a:ext uri="{FF2B5EF4-FFF2-40B4-BE49-F238E27FC236}">
                  <a16:creationId xmlns:a16="http://schemas.microsoft.com/office/drawing/2014/main" id="{E08BAB64-8BDC-42BD-8DDA-8952AB498B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058028" y="4359133"/>
              <a:ext cx="1094466" cy="365760"/>
            </a:xfrm>
            <a:prstGeom prst="rect">
              <a:avLst/>
            </a:prstGeom>
          </p:spPr>
        </p:pic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0383935D-DD64-4700-A671-43B4A1DD0430}"/>
                </a:ext>
              </a:extLst>
            </p:cNvPr>
            <p:cNvGrpSpPr/>
            <p:nvPr/>
          </p:nvGrpSpPr>
          <p:grpSpPr>
            <a:xfrm>
              <a:off x="8498315" y="2633405"/>
              <a:ext cx="1752194" cy="1377397"/>
              <a:chOff x="9244691" y="1520770"/>
              <a:chExt cx="1752600" cy="1377716"/>
            </a:xfrm>
          </p:grpSpPr>
          <p:sp>
            <p:nvSpPr>
              <p:cNvPr id="236" name="Rounded Rectangle 102">
                <a:extLst>
                  <a:ext uri="{FF2B5EF4-FFF2-40B4-BE49-F238E27FC236}">
                    <a16:creationId xmlns:a16="http://schemas.microsoft.com/office/drawing/2014/main" id="{8336F43E-4B7D-43C9-9877-C39E320C1431}"/>
                  </a:ext>
                </a:extLst>
              </p:cNvPr>
              <p:cNvSpPr/>
              <p:nvPr/>
            </p:nvSpPr>
            <p:spPr bwMode="auto">
              <a:xfrm>
                <a:off x="9408476" y="1984086"/>
                <a:ext cx="1371600" cy="914400"/>
              </a:xfrm>
              <a:prstGeom prst="roundRect">
                <a:avLst>
                  <a:gd name="adj" fmla="val 4727"/>
                </a:avLst>
              </a:prstGeom>
              <a:solidFill>
                <a:srgbClr val="EDEDF9"/>
              </a:solidFill>
              <a:ln w="3175" cap="flat" cmpd="sng" algn="ctr">
                <a:noFill/>
                <a:prstDash val="sysDash"/>
                <a:miter lim="800000"/>
                <a:headEnd type="none" w="sm" len="sm"/>
                <a:tailEnd type="triangle" w="med" len="med"/>
              </a:ln>
              <a:effectLst/>
            </p:spPr>
            <p:txBody>
              <a:bodyPr vert="horz" wrap="none" lIns="91398" tIns="45698" rIns="91398" bIns="45698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4034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3598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pic>
            <p:nvPicPr>
              <p:cNvPr id="237" name="Picture 236">
                <a:extLst>
                  <a:ext uri="{FF2B5EF4-FFF2-40B4-BE49-F238E27FC236}">
                    <a16:creationId xmlns:a16="http://schemas.microsoft.com/office/drawing/2014/main" id="{DC583995-714F-4DE4-83A6-B6BF4B72DC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9482397" y="1520770"/>
                <a:ext cx="1217853" cy="640080"/>
              </a:xfrm>
              <a:prstGeom prst="rect">
                <a:avLst/>
              </a:prstGeom>
            </p:spPr>
          </p:pic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BFBA5971-A6EF-46A8-86FE-5122506975AF}"/>
                  </a:ext>
                </a:extLst>
              </p:cNvPr>
              <p:cNvSpPr txBox="1"/>
              <p:nvPr/>
            </p:nvSpPr>
            <p:spPr>
              <a:xfrm>
                <a:off x="9244691" y="2551765"/>
                <a:ext cx="17526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034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b="1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SharePoint Online</a:t>
                </a:r>
              </a:p>
            </p:txBody>
          </p:sp>
          <p:pic>
            <p:nvPicPr>
              <p:cNvPr id="239" name="Picture 238">
                <a:extLst>
                  <a:ext uri="{FF2B5EF4-FFF2-40B4-BE49-F238E27FC236}">
                    <a16:creationId xmlns:a16="http://schemas.microsoft.com/office/drawing/2014/main" id="{81DB1E4B-E1DD-4CF3-BD20-7660066517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9905206" y="2183548"/>
                <a:ext cx="365760" cy="365760"/>
              </a:xfrm>
              <a:prstGeom prst="rect">
                <a:avLst/>
              </a:prstGeom>
            </p:spPr>
          </p:pic>
        </p:grpSp>
        <p:pic>
          <p:nvPicPr>
            <p:cNvPr id="240" name="Picture 239">
              <a:extLst>
                <a:ext uri="{FF2B5EF4-FFF2-40B4-BE49-F238E27FC236}">
                  <a16:creationId xmlns:a16="http://schemas.microsoft.com/office/drawing/2014/main" id="{92DF4D7B-B109-41A1-BEE6-6581C4FBC2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574644" y="4023254"/>
              <a:ext cx="1609483" cy="914479"/>
            </a:xfrm>
            <a:prstGeom prst="rect">
              <a:avLst/>
            </a:prstGeom>
          </p:spPr>
        </p:pic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BAAD17D2-3A5B-41F5-8D30-CECC568F10FA}"/>
                </a:ext>
              </a:extLst>
            </p:cNvPr>
            <p:cNvSpPr txBox="1"/>
            <p:nvPr/>
          </p:nvSpPr>
          <p:spPr>
            <a:xfrm>
              <a:off x="8769778" y="3973190"/>
              <a:ext cx="1163769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OR</a:t>
              </a:r>
            </a:p>
          </p:txBody>
        </p:sp>
        <p:pic>
          <p:nvPicPr>
            <p:cNvPr id="242" name="Picture 16" descr="Image result for selenium webdriver icon">
              <a:extLst>
                <a:ext uri="{FF2B5EF4-FFF2-40B4-BE49-F238E27FC236}">
                  <a16:creationId xmlns:a16="http://schemas.microsoft.com/office/drawing/2014/main" id="{841D9A6A-7E68-4C2F-8393-D9DBBBF729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4277" y="3506992"/>
              <a:ext cx="752801" cy="4570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3" name="Picture 242">
              <a:extLst>
                <a:ext uri="{FF2B5EF4-FFF2-40B4-BE49-F238E27FC236}">
                  <a16:creationId xmlns:a16="http://schemas.microsoft.com/office/drawing/2014/main" id="{38F9034E-F7DE-4F56-9683-5A6D6CE17886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578671" y="2450439"/>
              <a:ext cx="1230085" cy="731351"/>
            </a:xfrm>
            <a:prstGeom prst="rect">
              <a:avLst/>
            </a:prstGeom>
          </p:spPr>
        </p:pic>
        <p:sp>
          <p:nvSpPr>
            <p:cNvPr id="244" name="Plus Sign 369">
              <a:extLst>
                <a:ext uri="{FF2B5EF4-FFF2-40B4-BE49-F238E27FC236}">
                  <a16:creationId xmlns:a16="http://schemas.microsoft.com/office/drawing/2014/main" id="{8DF8E6D2-47D9-4F05-A1B4-62B7E0DF833D}"/>
                </a:ext>
              </a:extLst>
            </p:cNvPr>
            <p:cNvSpPr/>
            <p:nvPr/>
          </p:nvSpPr>
          <p:spPr bwMode="auto">
            <a:xfrm>
              <a:off x="10738767" y="3114347"/>
              <a:ext cx="365675" cy="365675"/>
            </a:xfrm>
            <a:prstGeom prst="mathPlus">
              <a:avLst/>
            </a:prstGeom>
            <a:solidFill>
              <a:srgbClr val="C82323"/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19" tIns="45709" rIns="91419" bIns="45709" numCol="1" rtlCol="0" anchor="t" anchorCtr="0" compatLnSpc="1">
              <a:prstTxWarp prst="textNoShape">
                <a:avLst/>
              </a:prstTxWarp>
            </a:bodyPr>
            <a:lstStyle/>
            <a:p>
              <a:pPr defTabSz="914217">
                <a:defRPr/>
              </a:pPr>
              <a:endParaRPr lang="en-US" sz="3599" kern="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4CF25FD6-3C7C-40B4-A0FC-41BE301B10B8}"/>
                </a:ext>
              </a:extLst>
            </p:cNvPr>
            <p:cNvSpPr/>
            <p:nvPr/>
          </p:nvSpPr>
          <p:spPr bwMode="auto">
            <a:xfrm>
              <a:off x="10570784" y="4081431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Testing</a:t>
              </a:r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C77C7EB6-56AD-42C7-ADA6-6769F27DFE7E}"/>
                </a:ext>
              </a:extLst>
            </p:cNvPr>
            <p:cNvSpPr/>
            <p:nvPr/>
          </p:nvSpPr>
          <p:spPr bwMode="auto">
            <a:xfrm>
              <a:off x="10781113" y="2240622"/>
              <a:ext cx="182838" cy="182838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19" tIns="45709" rIns="91419" bIns="45709" numCol="1" rtlCol="0" anchor="t" anchorCtr="0" compatLnSpc="1">
              <a:prstTxWarp prst="textNoShape">
                <a:avLst/>
              </a:prstTxWarp>
            </a:bodyPr>
            <a:lstStyle/>
            <a:p>
              <a:pPr defTabSz="914217" fontAlgn="base">
                <a:spcBef>
                  <a:spcPct val="0"/>
                </a:spcBef>
                <a:spcAft>
                  <a:spcPct val="0"/>
                </a:spcAft>
              </a:pPr>
              <a:endParaRPr lang="en-US" sz="3599">
                <a:solidFill>
                  <a:srgbClr val="000000"/>
                </a:solidFill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0D5EE24A-F719-4070-A9FB-380402597816}"/>
                </a:ext>
              </a:extLst>
            </p:cNvPr>
            <p:cNvSpPr/>
            <p:nvPr/>
          </p:nvSpPr>
          <p:spPr>
            <a:xfrm>
              <a:off x="6930505" y="3078059"/>
              <a:ext cx="1300979" cy="1660478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EA0BFAAA-0BC8-4E78-9137-07AC85698533}"/>
                </a:ext>
              </a:extLst>
            </p:cNvPr>
            <p:cNvSpPr/>
            <p:nvPr/>
          </p:nvSpPr>
          <p:spPr>
            <a:xfrm>
              <a:off x="8498315" y="2594391"/>
              <a:ext cx="1657292" cy="220008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9" name="Arrow: Right 248">
              <a:extLst>
                <a:ext uri="{FF2B5EF4-FFF2-40B4-BE49-F238E27FC236}">
                  <a16:creationId xmlns:a16="http://schemas.microsoft.com/office/drawing/2014/main" id="{B165ECD8-347C-4B33-B07B-EAF290647004}"/>
                </a:ext>
              </a:extLst>
            </p:cNvPr>
            <p:cNvSpPr/>
            <p:nvPr/>
          </p:nvSpPr>
          <p:spPr>
            <a:xfrm rot="5400000">
              <a:off x="863234" y="3275497"/>
              <a:ext cx="457200" cy="274320"/>
            </a:xfrm>
            <a:prstGeom prst="rightArrow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12700" cap="flat" cmpd="sng" algn="ctr">
              <a:solidFill>
                <a:srgbClr val="A5A5A5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0" name="Arrow: Right 249">
              <a:extLst>
                <a:ext uri="{FF2B5EF4-FFF2-40B4-BE49-F238E27FC236}">
                  <a16:creationId xmlns:a16="http://schemas.microsoft.com/office/drawing/2014/main" id="{792E3B0F-7637-4CE2-8CC5-CD5714F64274}"/>
                </a:ext>
              </a:extLst>
            </p:cNvPr>
            <p:cNvSpPr/>
            <p:nvPr/>
          </p:nvSpPr>
          <p:spPr>
            <a:xfrm>
              <a:off x="1926628" y="3806476"/>
              <a:ext cx="548640" cy="274320"/>
            </a:xfrm>
            <a:prstGeom prst="rightArrow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12700" cap="flat" cmpd="sng" algn="ctr">
              <a:solidFill>
                <a:srgbClr val="A5A5A5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1" name="Arrow: Right 250">
              <a:extLst>
                <a:ext uri="{FF2B5EF4-FFF2-40B4-BE49-F238E27FC236}">
                  <a16:creationId xmlns:a16="http://schemas.microsoft.com/office/drawing/2014/main" id="{96935F7B-56D9-42A5-98C7-C56953E4492C}"/>
                </a:ext>
              </a:extLst>
            </p:cNvPr>
            <p:cNvSpPr/>
            <p:nvPr/>
          </p:nvSpPr>
          <p:spPr>
            <a:xfrm>
              <a:off x="6544130" y="3942600"/>
              <a:ext cx="365760" cy="274320"/>
            </a:xfrm>
            <a:prstGeom prst="rightArrow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12700" cap="flat" cmpd="sng" algn="ctr">
              <a:solidFill>
                <a:srgbClr val="A5A5A5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2" name="Arrow: Right 251">
              <a:extLst>
                <a:ext uri="{FF2B5EF4-FFF2-40B4-BE49-F238E27FC236}">
                  <a16:creationId xmlns:a16="http://schemas.microsoft.com/office/drawing/2014/main" id="{CE28CEF3-4C19-46B8-AF7D-6CEAFA87FA39}"/>
                </a:ext>
              </a:extLst>
            </p:cNvPr>
            <p:cNvSpPr/>
            <p:nvPr/>
          </p:nvSpPr>
          <p:spPr>
            <a:xfrm>
              <a:off x="8194285" y="3694431"/>
              <a:ext cx="365760" cy="274320"/>
            </a:xfrm>
            <a:prstGeom prst="rightArrow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12700" cap="flat" cmpd="sng" algn="ctr">
              <a:solidFill>
                <a:srgbClr val="A5A5A5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3" name="Arrow: Right 252">
              <a:extLst>
                <a:ext uri="{FF2B5EF4-FFF2-40B4-BE49-F238E27FC236}">
                  <a16:creationId xmlns:a16="http://schemas.microsoft.com/office/drawing/2014/main" id="{8C05DDE3-63C3-4E56-B7F2-D78A11A0B2D7}"/>
                </a:ext>
              </a:extLst>
            </p:cNvPr>
            <p:cNvSpPr/>
            <p:nvPr/>
          </p:nvSpPr>
          <p:spPr>
            <a:xfrm>
              <a:off x="10151580" y="3594754"/>
              <a:ext cx="365760" cy="274320"/>
            </a:xfrm>
            <a:prstGeom prst="rightArrow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12700" cap="flat" cmpd="sng" algn="ctr">
              <a:solidFill>
                <a:srgbClr val="A5A5A5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7D3B6F9E-EA1B-4DE4-96A6-E4A74B9278E0}"/>
                </a:ext>
              </a:extLst>
            </p:cNvPr>
            <p:cNvSpPr/>
            <p:nvPr/>
          </p:nvSpPr>
          <p:spPr>
            <a:xfrm>
              <a:off x="10520676" y="2215264"/>
              <a:ext cx="1324243" cy="220008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5D31FD43-BD0A-4E72-8190-BBF9A86FEC5C}"/>
                </a:ext>
              </a:extLst>
            </p:cNvPr>
            <p:cNvSpPr/>
            <p:nvPr/>
          </p:nvSpPr>
          <p:spPr>
            <a:xfrm>
              <a:off x="7730253" y="2255381"/>
              <a:ext cx="2939610" cy="764005"/>
            </a:xfrm>
            <a:custGeom>
              <a:avLst/>
              <a:gdLst>
                <a:gd name="connsiteX0" fmla="*/ 3087974 w 3087974"/>
                <a:gd name="connsiteY0" fmla="*/ 56781 h 1211024"/>
                <a:gd name="connsiteX1" fmla="*/ 1079292 w 3087974"/>
                <a:gd name="connsiteY1" fmla="*/ 131732 h 1211024"/>
                <a:gd name="connsiteX2" fmla="*/ 0 w 3087974"/>
                <a:gd name="connsiteY2" fmla="*/ 1211024 h 1211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87974" h="1211024">
                  <a:moveTo>
                    <a:pt x="3087974" y="56781"/>
                  </a:moveTo>
                  <a:cubicBezTo>
                    <a:pt x="2340964" y="-1931"/>
                    <a:pt x="1593954" y="-60642"/>
                    <a:pt x="1079292" y="131732"/>
                  </a:cubicBezTo>
                  <a:cubicBezTo>
                    <a:pt x="564630" y="324106"/>
                    <a:pt x="282315" y="767565"/>
                    <a:pt x="0" y="1211024"/>
                  </a:cubicBezTo>
                </a:path>
              </a:pathLst>
            </a:cu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  <a:tailEnd type="stealth" w="lg" len="lg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6" name="Rounded Rectangle 146">
              <a:extLst>
                <a:ext uri="{FF2B5EF4-FFF2-40B4-BE49-F238E27FC236}">
                  <a16:creationId xmlns:a16="http://schemas.microsoft.com/office/drawing/2014/main" id="{8F70F561-1454-4D62-839B-F874EDFFDCDC}"/>
                </a:ext>
              </a:extLst>
            </p:cNvPr>
            <p:cNvSpPr/>
            <p:nvPr/>
          </p:nvSpPr>
          <p:spPr bwMode="auto">
            <a:xfrm>
              <a:off x="6909889" y="5047734"/>
              <a:ext cx="5016695" cy="993297"/>
            </a:xfrm>
            <a:prstGeom prst="roundRect">
              <a:avLst>
                <a:gd name="adj" fmla="val 4813"/>
              </a:avLst>
            </a:prstGeom>
            <a:noFill/>
            <a:ln w="28575" cap="flat" cmpd="sng" algn="ctr">
              <a:solidFill>
                <a:srgbClr val="000000">
                  <a:lumMod val="65000"/>
                  <a:lumOff val="35000"/>
                </a:srgbClr>
              </a:solidFill>
              <a:prstDash val="sysDot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19" tIns="45709" rIns="91419" bIns="45709" numCol="1" rtlCol="0" anchor="t" anchorCtr="0" compatLnSpc="1">
              <a:prstTxWarp prst="textNoShape">
                <a:avLst/>
              </a:prstTxWarp>
            </a:bodyPr>
            <a:lstStyle/>
            <a:p>
              <a:pPr defTabSz="91421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599" kern="0">
                <a:solidFill>
                  <a:srgbClr val="000000"/>
                </a:solidFill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D09BA3C4-B2C4-41F7-B723-F82AF3C636E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8120" y="5164724"/>
              <a:ext cx="1371283" cy="743116"/>
            </a:xfrm>
            <a:prstGeom prst="rect">
              <a:avLst/>
            </a:prstGeom>
            <a:noFill/>
            <a:ln w="3175" cap="flat" cmpd="sng" algn="ctr">
              <a:solidFill>
                <a:srgbClr val="000000">
                  <a:lumMod val="50000"/>
                  <a:lumOff val="50000"/>
                </a:srgbClr>
              </a:solidFill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defTabSz="914217">
                <a:defRPr/>
              </a:pPr>
              <a:endParaRPr lang="en-IN" sz="4798" kern="0" dirty="0">
                <a:solidFill>
                  <a:srgbClr val="000000"/>
                </a:solidFill>
                <a:ea typeface="MS PGothic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FF303901-AC41-4DCF-90BF-A9D33EE02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8120" y="5164723"/>
              <a:ext cx="1371283" cy="165138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100" b="1" kern="0" dirty="0">
                  <a:solidFill>
                    <a:srgbClr val="FFFFFF"/>
                  </a:solidFill>
                  <a:ea typeface="MS PGothic" pitchFamily="34" charset="-128"/>
                  <a:cs typeface="Arial" panose="020B0604020202020204" pitchFamily="34" charset="0"/>
                </a:rPr>
                <a:t>Notification</a:t>
              </a:r>
            </a:p>
          </p:txBody>
        </p:sp>
        <p:grpSp>
          <p:nvGrpSpPr>
            <p:cNvPr id="259" name="Group 258">
              <a:extLst>
                <a:ext uri="{FF2B5EF4-FFF2-40B4-BE49-F238E27FC236}">
                  <a16:creationId xmlns:a16="http://schemas.microsoft.com/office/drawing/2014/main" id="{CA89122C-92FC-45A5-A712-F789FD480CBD}"/>
                </a:ext>
              </a:extLst>
            </p:cNvPr>
            <p:cNvGrpSpPr/>
            <p:nvPr/>
          </p:nvGrpSpPr>
          <p:grpSpPr>
            <a:xfrm>
              <a:off x="7510943" y="5393179"/>
              <a:ext cx="465635" cy="387233"/>
              <a:chOff x="6239066" y="5351893"/>
              <a:chExt cx="465743" cy="387323"/>
            </a:xfrm>
            <a:solidFill>
              <a:srgbClr val="002060"/>
            </a:solidFill>
          </p:grpSpPr>
          <p:sp>
            <p:nvSpPr>
              <p:cNvPr id="260" name="Rectangle 169">
                <a:extLst>
                  <a:ext uri="{FF2B5EF4-FFF2-40B4-BE49-F238E27FC236}">
                    <a16:creationId xmlns:a16="http://schemas.microsoft.com/office/drawing/2014/main" id="{9A7B79DC-66FB-4261-9280-F73172395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7960" y="5697944"/>
                <a:ext cx="123816" cy="2539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kern="0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61" name="Freeform 170">
                <a:extLst>
                  <a:ext uri="{FF2B5EF4-FFF2-40B4-BE49-F238E27FC236}">
                    <a16:creationId xmlns:a16="http://schemas.microsoft.com/office/drawing/2014/main" id="{93990F23-32A0-4DAA-A181-217C4A34370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44467" y="5351893"/>
                <a:ext cx="460342" cy="336527"/>
              </a:xfrm>
              <a:custGeom>
                <a:avLst/>
                <a:gdLst>
                  <a:gd name="T0" fmla="*/ 141 w 145"/>
                  <a:gd name="T1" fmla="*/ 0 h 106"/>
                  <a:gd name="T2" fmla="*/ 4 w 145"/>
                  <a:gd name="T3" fmla="*/ 0 h 106"/>
                  <a:gd name="T4" fmla="*/ 0 w 145"/>
                  <a:gd name="T5" fmla="*/ 4 h 106"/>
                  <a:gd name="T6" fmla="*/ 0 w 145"/>
                  <a:gd name="T7" fmla="*/ 103 h 106"/>
                  <a:gd name="T8" fmla="*/ 4 w 145"/>
                  <a:gd name="T9" fmla="*/ 106 h 106"/>
                  <a:gd name="T10" fmla="*/ 141 w 145"/>
                  <a:gd name="T11" fmla="*/ 106 h 106"/>
                  <a:gd name="T12" fmla="*/ 145 w 145"/>
                  <a:gd name="T13" fmla="*/ 103 h 106"/>
                  <a:gd name="T14" fmla="*/ 145 w 145"/>
                  <a:gd name="T15" fmla="*/ 4 h 106"/>
                  <a:gd name="T16" fmla="*/ 141 w 145"/>
                  <a:gd name="T17" fmla="*/ 0 h 106"/>
                  <a:gd name="T18" fmla="*/ 136 w 145"/>
                  <a:gd name="T19" fmla="*/ 83 h 106"/>
                  <a:gd name="T20" fmla="*/ 9 w 145"/>
                  <a:gd name="T21" fmla="*/ 83 h 106"/>
                  <a:gd name="T22" fmla="*/ 9 w 145"/>
                  <a:gd name="T23" fmla="*/ 9 h 106"/>
                  <a:gd name="T24" fmla="*/ 136 w 145"/>
                  <a:gd name="T25" fmla="*/ 9 h 106"/>
                  <a:gd name="T26" fmla="*/ 136 w 145"/>
                  <a:gd name="T27" fmla="*/ 83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5" h="106">
                    <a:moveTo>
                      <a:pt x="141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5"/>
                      <a:pt x="2" y="106"/>
                      <a:pt x="4" y="106"/>
                    </a:cubicBezTo>
                    <a:cubicBezTo>
                      <a:pt x="141" y="106"/>
                      <a:pt x="141" y="106"/>
                      <a:pt x="141" y="106"/>
                    </a:cubicBezTo>
                    <a:cubicBezTo>
                      <a:pt x="143" y="106"/>
                      <a:pt x="145" y="105"/>
                      <a:pt x="145" y="103"/>
                    </a:cubicBezTo>
                    <a:cubicBezTo>
                      <a:pt x="145" y="4"/>
                      <a:pt x="145" y="4"/>
                      <a:pt x="145" y="4"/>
                    </a:cubicBezTo>
                    <a:cubicBezTo>
                      <a:pt x="145" y="2"/>
                      <a:pt x="143" y="0"/>
                      <a:pt x="141" y="0"/>
                    </a:cubicBezTo>
                    <a:close/>
                    <a:moveTo>
                      <a:pt x="136" y="83"/>
                    </a:moveTo>
                    <a:cubicBezTo>
                      <a:pt x="9" y="83"/>
                      <a:pt x="9" y="83"/>
                      <a:pt x="9" y="83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36" y="9"/>
                      <a:pt x="136" y="9"/>
                      <a:pt x="136" y="9"/>
                    </a:cubicBezTo>
                    <a:lnTo>
                      <a:pt x="136" y="8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kern="0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62" name="Freeform 171">
                <a:extLst>
                  <a:ext uri="{FF2B5EF4-FFF2-40B4-BE49-F238E27FC236}">
                    <a16:creationId xmlns:a16="http://schemas.microsoft.com/office/drawing/2014/main" id="{09BA0650-6313-40E1-85DC-9D38A6A91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3037" y="5726517"/>
                <a:ext cx="193661" cy="12699"/>
              </a:xfrm>
              <a:custGeom>
                <a:avLst/>
                <a:gdLst>
                  <a:gd name="T0" fmla="*/ 59 w 61"/>
                  <a:gd name="T1" fmla="*/ 0 h 4"/>
                  <a:gd name="T2" fmla="*/ 2 w 61"/>
                  <a:gd name="T3" fmla="*/ 0 h 4"/>
                  <a:gd name="T4" fmla="*/ 0 w 61"/>
                  <a:gd name="T5" fmla="*/ 3 h 4"/>
                  <a:gd name="T6" fmla="*/ 0 w 61"/>
                  <a:gd name="T7" fmla="*/ 4 h 4"/>
                  <a:gd name="T8" fmla="*/ 61 w 61"/>
                  <a:gd name="T9" fmla="*/ 4 h 4"/>
                  <a:gd name="T10" fmla="*/ 61 w 61"/>
                  <a:gd name="T11" fmla="*/ 3 h 4"/>
                  <a:gd name="T12" fmla="*/ 59 w 61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4">
                    <a:moveTo>
                      <a:pt x="59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61" y="4"/>
                      <a:pt x="61" y="4"/>
                      <a:pt x="61" y="4"/>
                    </a:cubicBezTo>
                    <a:cubicBezTo>
                      <a:pt x="61" y="3"/>
                      <a:pt x="61" y="3"/>
                      <a:pt x="61" y="3"/>
                    </a:cubicBezTo>
                    <a:cubicBezTo>
                      <a:pt x="61" y="2"/>
                      <a:pt x="60" y="0"/>
                      <a:pt x="5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kern="0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63" name="Freeform 172">
                <a:extLst>
                  <a:ext uri="{FF2B5EF4-FFF2-40B4-BE49-F238E27FC236}">
                    <a16:creationId xmlns:a16="http://schemas.microsoft.com/office/drawing/2014/main" id="{C3A0D723-3491-4C4C-9E26-4F1B95339B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9066" y="5510632"/>
                <a:ext cx="44447" cy="41272"/>
              </a:xfrm>
              <a:custGeom>
                <a:avLst/>
                <a:gdLst>
                  <a:gd name="T0" fmla="*/ 13 w 14"/>
                  <a:gd name="T1" fmla="*/ 0 h 13"/>
                  <a:gd name="T2" fmla="*/ 12 w 14"/>
                  <a:gd name="T3" fmla="*/ 0 h 13"/>
                  <a:gd name="T4" fmla="*/ 1 w 14"/>
                  <a:gd name="T5" fmla="*/ 12 h 13"/>
                  <a:gd name="T6" fmla="*/ 0 w 14"/>
                  <a:gd name="T7" fmla="*/ 13 h 13"/>
                  <a:gd name="T8" fmla="*/ 1 w 14"/>
                  <a:gd name="T9" fmla="*/ 13 h 13"/>
                  <a:gd name="T10" fmla="*/ 2 w 14"/>
                  <a:gd name="T11" fmla="*/ 13 h 13"/>
                  <a:gd name="T12" fmla="*/ 14 w 14"/>
                  <a:gd name="T13" fmla="*/ 2 h 13"/>
                  <a:gd name="T14" fmla="*/ 14 w 14"/>
                  <a:gd name="T15" fmla="*/ 0 h 13"/>
                  <a:gd name="T16" fmla="*/ 13 w 14"/>
                  <a:gd name="T1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3">
                    <a:moveTo>
                      <a:pt x="13" y="0"/>
                    </a:moveTo>
                    <a:cubicBezTo>
                      <a:pt x="13" y="0"/>
                      <a:pt x="13" y="0"/>
                      <a:pt x="12" y="0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0" y="12"/>
                      <a:pt x="0" y="13"/>
                      <a:pt x="0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2" y="13"/>
                      <a:pt x="2" y="13"/>
                      <a:pt x="2" y="13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4" y="1"/>
                      <a:pt x="14" y="0"/>
                    </a:cubicBezTo>
                    <a:cubicBezTo>
                      <a:pt x="14" y="0"/>
                      <a:pt x="13" y="0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kern="0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64" name="Freeform 173">
                <a:extLst>
                  <a:ext uri="{FF2B5EF4-FFF2-40B4-BE49-F238E27FC236}">
                    <a16:creationId xmlns:a16="http://schemas.microsoft.com/office/drawing/2014/main" id="{A31828E6-2061-4AAA-B1BE-3AB799C60F8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23806" y="5423704"/>
                <a:ext cx="203186" cy="139690"/>
              </a:xfrm>
              <a:custGeom>
                <a:avLst/>
                <a:gdLst>
                  <a:gd name="T0" fmla="*/ 61 w 64"/>
                  <a:gd name="T1" fmla="*/ 2 h 44"/>
                  <a:gd name="T2" fmla="*/ 57 w 64"/>
                  <a:gd name="T3" fmla="*/ 0 h 44"/>
                  <a:gd name="T4" fmla="*/ 8 w 64"/>
                  <a:gd name="T5" fmla="*/ 0 h 44"/>
                  <a:gd name="T6" fmla="*/ 3 w 64"/>
                  <a:gd name="T7" fmla="*/ 2 h 44"/>
                  <a:gd name="T8" fmla="*/ 0 w 64"/>
                  <a:gd name="T9" fmla="*/ 9 h 44"/>
                  <a:gd name="T10" fmla="*/ 0 w 64"/>
                  <a:gd name="T11" fmla="*/ 37 h 44"/>
                  <a:gd name="T12" fmla="*/ 8 w 64"/>
                  <a:gd name="T13" fmla="*/ 44 h 44"/>
                  <a:gd name="T14" fmla="*/ 57 w 64"/>
                  <a:gd name="T15" fmla="*/ 44 h 44"/>
                  <a:gd name="T16" fmla="*/ 64 w 64"/>
                  <a:gd name="T17" fmla="*/ 37 h 44"/>
                  <a:gd name="T18" fmla="*/ 64 w 64"/>
                  <a:gd name="T19" fmla="*/ 9 h 44"/>
                  <a:gd name="T20" fmla="*/ 61 w 64"/>
                  <a:gd name="T21" fmla="*/ 2 h 44"/>
                  <a:gd name="T22" fmla="*/ 32 w 64"/>
                  <a:gd name="T23" fmla="*/ 25 h 44"/>
                  <a:gd name="T24" fmla="*/ 9 w 64"/>
                  <a:gd name="T25" fmla="*/ 5 h 44"/>
                  <a:gd name="T26" fmla="*/ 56 w 64"/>
                  <a:gd name="T27" fmla="*/ 5 h 44"/>
                  <a:gd name="T28" fmla="*/ 32 w 64"/>
                  <a:gd name="T29" fmla="*/ 25 h 44"/>
                  <a:gd name="T30" fmla="*/ 59 w 64"/>
                  <a:gd name="T31" fmla="*/ 37 h 44"/>
                  <a:gd name="T32" fmla="*/ 57 w 64"/>
                  <a:gd name="T33" fmla="*/ 39 h 44"/>
                  <a:gd name="T34" fmla="*/ 8 w 64"/>
                  <a:gd name="T35" fmla="*/ 39 h 44"/>
                  <a:gd name="T36" fmla="*/ 5 w 64"/>
                  <a:gd name="T37" fmla="*/ 37 h 44"/>
                  <a:gd name="T38" fmla="*/ 5 w 64"/>
                  <a:gd name="T39" fmla="*/ 9 h 44"/>
                  <a:gd name="T40" fmla="*/ 30 w 64"/>
                  <a:gd name="T41" fmla="*/ 30 h 44"/>
                  <a:gd name="T42" fmla="*/ 32 w 64"/>
                  <a:gd name="T43" fmla="*/ 30 h 44"/>
                  <a:gd name="T44" fmla="*/ 34 w 64"/>
                  <a:gd name="T45" fmla="*/ 30 h 44"/>
                  <a:gd name="T46" fmla="*/ 59 w 64"/>
                  <a:gd name="T47" fmla="*/ 9 h 44"/>
                  <a:gd name="T48" fmla="*/ 59 w 64"/>
                  <a:gd name="T49" fmla="*/ 3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" h="44">
                    <a:moveTo>
                      <a:pt x="61" y="2"/>
                    </a:moveTo>
                    <a:cubicBezTo>
                      <a:pt x="60" y="1"/>
                      <a:pt x="58" y="0"/>
                      <a:pt x="57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6" y="0"/>
                      <a:pt x="4" y="1"/>
                      <a:pt x="3" y="2"/>
                    </a:cubicBezTo>
                    <a:cubicBezTo>
                      <a:pt x="2" y="3"/>
                      <a:pt x="0" y="6"/>
                      <a:pt x="0" y="9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41"/>
                      <a:pt x="4" y="44"/>
                      <a:pt x="8" y="44"/>
                    </a:cubicBezTo>
                    <a:cubicBezTo>
                      <a:pt x="57" y="44"/>
                      <a:pt x="57" y="44"/>
                      <a:pt x="57" y="44"/>
                    </a:cubicBezTo>
                    <a:cubicBezTo>
                      <a:pt x="61" y="44"/>
                      <a:pt x="64" y="41"/>
                      <a:pt x="64" y="37"/>
                    </a:cubicBezTo>
                    <a:cubicBezTo>
                      <a:pt x="64" y="9"/>
                      <a:pt x="64" y="9"/>
                      <a:pt x="64" y="9"/>
                    </a:cubicBezTo>
                    <a:cubicBezTo>
                      <a:pt x="64" y="6"/>
                      <a:pt x="62" y="3"/>
                      <a:pt x="61" y="2"/>
                    </a:cubicBezTo>
                    <a:close/>
                    <a:moveTo>
                      <a:pt x="32" y="25"/>
                    </a:moveTo>
                    <a:cubicBezTo>
                      <a:pt x="9" y="5"/>
                      <a:pt x="9" y="5"/>
                      <a:pt x="9" y="5"/>
                    </a:cubicBezTo>
                    <a:cubicBezTo>
                      <a:pt x="56" y="5"/>
                      <a:pt x="56" y="5"/>
                      <a:pt x="56" y="5"/>
                    </a:cubicBezTo>
                    <a:lnTo>
                      <a:pt x="32" y="25"/>
                    </a:lnTo>
                    <a:close/>
                    <a:moveTo>
                      <a:pt x="59" y="37"/>
                    </a:moveTo>
                    <a:cubicBezTo>
                      <a:pt x="59" y="38"/>
                      <a:pt x="58" y="39"/>
                      <a:pt x="57" y="39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6" y="39"/>
                      <a:pt x="5" y="38"/>
                      <a:pt x="5" y="37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31" y="30"/>
                      <a:pt x="31" y="30"/>
                      <a:pt x="32" y="30"/>
                    </a:cubicBezTo>
                    <a:cubicBezTo>
                      <a:pt x="33" y="30"/>
                      <a:pt x="34" y="30"/>
                      <a:pt x="34" y="30"/>
                    </a:cubicBezTo>
                    <a:cubicBezTo>
                      <a:pt x="59" y="9"/>
                      <a:pt x="59" y="9"/>
                      <a:pt x="59" y="9"/>
                    </a:cubicBezTo>
                    <a:lnTo>
                      <a:pt x="59" y="3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kern="0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65" name="Freeform 174">
                <a:extLst>
                  <a:ext uri="{FF2B5EF4-FFF2-40B4-BE49-F238E27FC236}">
                    <a16:creationId xmlns:a16="http://schemas.microsoft.com/office/drawing/2014/main" id="{76714410-8539-41D4-B9B7-C00F69537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07962" y="5510632"/>
                <a:ext cx="44447" cy="41272"/>
              </a:xfrm>
              <a:custGeom>
                <a:avLst/>
                <a:gdLst>
                  <a:gd name="T0" fmla="*/ 12 w 14"/>
                  <a:gd name="T1" fmla="*/ 13 h 13"/>
                  <a:gd name="T2" fmla="*/ 13 w 14"/>
                  <a:gd name="T3" fmla="*/ 13 h 13"/>
                  <a:gd name="T4" fmla="*/ 14 w 14"/>
                  <a:gd name="T5" fmla="*/ 13 h 13"/>
                  <a:gd name="T6" fmla="*/ 14 w 14"/>
                  <a:gd name="T7" fmla="*/ 12 h 13"/>
                  <a:gd name="T8" fmla="*/ 2 w 14"/>
                  <a:gd name="T9" fmla="*/ 0 h 13"/>
                  <a:gd name="T10" fmla="*/ 1 w 14"/>
                  <a:gd name="T11" fmla="*/ 0 h 13"/>
                  <a:gd name="T12" fmla="*/ 1 w 14"/>
                  <a:gd name="T13" fmla="*/ 0 h 13"/>
                  <a:gd name="T14" fmla="*/ 1 w 14"/>
                  <a:gd name="T15" fmla="*/ 2 h 13"/>
                  <a:gd name="T16" fmla="*/ 12 w 14"/>
                  <a:gd name="T1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3">
                    <a:moveTo>
                      <a:pt x="12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4" y="13"/>
                      <a:pt x="14" y="13"/>
                    </a:cubicBezTo>
                    <a:cubicBezTo>
                      <a:pt x="14" y="13"/>
                      <a:pt x="14" y="12"/>
                      <a:pt x="14" y="12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1" y="2"/>
                    </a:cubicBezTo>
                    <a:lnTo>
                      <a:pt x="12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kern="0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66" name="Freeform 175">
                <a:extLst>
                  <a:ext uri="{FF2B5EF4-FFF2-40B4-BE49-F238E27FC236}">
                    <a16:creationId xmlns:a16="http://schemas.microsoft.com/office/drawing/2014/main" id="{427AD13B-5B2C-4B1E-AFD2-0DAD1CCA66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4322" y="5440787"/>
                <a:ext cx="126991" cy="126991"/>
              </a:xfrm>
              <a:custGeom>
                <a:avLst/>
                <a:gdLst>
                  <a:gd name="T0" fmla="*/ 80 w 80"/>
                  <a:gd name="T1" fmla="*/ 60 h 80"/>
                  <a:gd name="T2" fmla="*/ 60 w 80"/>
                  <a:gd name="T3" fmla="*/ 80 h 80"/>
                  <a:gd name="T4" fmla="*/ 34 w 80"/>
                  <a:gd name="T5" fmla="*/ 54 h 80"/>
                  <a:gd name="T6" fmla="*/ 20 w 80"/>
                  <a:gd name="T7" fmla="*/ 80 h 80"/>
                  <a:gd name="T8" fmla="*/ 0 w 80"/>
                  <a:gd name="T9" fmla="*/ 0 h 80"/>
                  <a:gd name="T10" fmla="*/ 80 w 80"/>
                  <a:gd name="T11" fmla="*/ 20 h 80"/>
                  <a:gd name="T12" fmla="*/ 54 w 80"/>
                  <a:gd name="T13" fmla="*/ 34 h 80"/>
                  <a:gd name="T14" fmla="*/ 80 w 80"/>
                  <a:gd name="T15" fmla="*/ 6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" h="80">
                    <a:moveTo>
                      <a:pt x="80" y="60"/>
                    </a:moveTo>
                    <a:lnTo>
                      <a:pt x="60" y="80"/>
                    </a:lnTo>
                    <a:lnTo>
                      <a:pt x="34" y="54"/>
                    </a:lnTo>
                    <a:lnTo>
                      <a:pt x="20" y="80"/>
                    </a:lnTo>
                    <a:lnTo>
                      <a:pt x="0" y="0"/>
                    </a:lnTo>
                    <a:lnTo>
                      <a:pt x="80" y="20"/>
                    </a:lnTo>
                    <a:lnTo>
                      <a:pt x="54" y="34"/>
                    </a:lnTo>
                    <a:lnTo>
                      <a:pt x="80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kern="0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7" name="Group 266">
              <a:extLst>
                <a:ext uri="{FF2B5EF4-FFF2-40B4-BE49-F238E27FC236}">
                  <a16:creationId xmlns:a16="http://schemas.microsoft.com/office/drawing/2014/main" id="{8567D264-9146-4EA7-8982-36EE5BBBBDDE}"/>
                </a:ext>
              </a:extLst>
            </p:cNvPr>
            <p:cNvGrpSpPr/>
            <p:nvPr/>
          </p:nvGrpSpPr>
          <p:grpSpPr>
            <a:xfrm>
              <a:off x="10892889" y="5438764"/>
              <a:ext cx="432138" cy="348281"/>
              <a:chOff x="1803400" y="741363"/>
              <a:chExt cx="1120775" cy="903287"/>
            </a:xfrm>
            <a:solidFill>
              <a:srgbClr val="002060"/>
            </a:solidFill>
          </p:grpSpPr>
          <p:sp>
            <p:nvSpPr>
              <p:cNvPr id="268" name="Freeform 57">
                <a:extLst>
                  <a:ext uri="{FF2B5EF4-FFF2-40B4-BE49-F238E27FC236}">
                    <a16:creationId xmlns:a16="http://schemas.microsoft.com/office/drawing/2014/main" id="{BF98EE6A-30F2-43C3-95C1-92DCB8699B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03400" y="741363"/>
                <a:ext cx="1120775" cy="903287"/>
              </a:xfrm>
              <a:custGeom>
                <a:avLst/>
                <a:gdLst>
                  <a:gd name="T0" fmla="*/ 267 w 299"/>
                  <a:gd name="T1" fmla="*/ 0 h 241"/>
                  <a:gd name="T2" fmla="*/ 33 w 299"/>
                  <a:gd name="T3" fmla="*/ 0 h 241"/>
                  <a:gd name="T4" fmla="*/ 0 w 299"/>
                  <a:gd name="T5" fmla="*/ 33 h 241"/>
                  <a:gd name="T6" fmla="*/ 0 w 299"/>
                  <a:gd name="T7" fmla="*/ 209 h 241"/>
                  <a:gd name="T8" fmla="*/ 33 w 299"/>
                  <a:gd name="T9" fmla="*/ 241 h 241"/>
                  <a:gd name="T10" fmla="*/ 267 w 299"/>
                  <a:gd name="T11" fmla="*/ 241 h 241"/>
                  <a:gd name="T12" fmla="*/ 299 w 299"/>
                  <a:gd name="T13" fmla="*/ 209 h 241"/>
                  <a:gd name="T14" fmla="*/ 299 w 299"/>
                  <a:gd name="T15" fmla="*/ 33 h 241"/>
                  <a:gd name="T16" fmla="*/ 267 w 299"/>
                  <a:gd name="T17" fmla="*/ 0 h 241"/>
                  <a:gd name="T18" fmla="*/ 268 w 299"/>
                  <a:gd name="T19" fmla="*/ 12 h 241"/>
                  <a:gd name="T20" fmla="*/ 277 w 299"/>
                  <a:gd name="T21" fmla="*/ 21 h 241"/>
                  <a:gd name="T22" fmla="*/ 268 w 299"/>
                  <a:gd name="T23" fmla="*/ 31 h 241"/>
                  <a:gd name="T24" fmla="*/ 259 w 299"/>
                  <a:gd name="T25" fmla="*/ 21 h 241"/>
                  <a:gd name="T26" fmla="*/ 268 w 299"/>
                  <a:gd name="T27" fmla="*/ 12 h 241"/>
                  <a:gd name="T28" fmla="*/ 242 w 299"/>
                  <a:gd name="T29" fmla="*/ 12 h 241"/>
                  <a:gd name="T30" fmla="*/ 251 w 299"/>
                  <a:gd name="T31" fmla="*/ 21 h 241"/>
                  <a:gd name="T32" fmla="*/ 242 w 299"/>
                  <a:gd name="T33" fmla="*/ 31 h 241"/>
                  <a:gd name="T34" fmla="*/ 233 w 299"/>
                  <a:gd name="T35" fmla="*/ 21 h 241"/>
                  <a:gd name="T36" fmla="*/ 242 w 299"/>
                  <a:gd name="T37" fmla="*/ 12 h 241"/>
                  <a:gd name="T38" fmla="*/ 216 w 299"/>
                  <a:gd name="T39" fmla="*/ 12 h 241"/>
                  <a:gd name="T40" fmla="*/ 225 w 299"/>
                  <a:gd name="T41" fmla="*/ 21 h 241"/>
                  <a:gd name="T42" fmla="*/ 216 w 299"/>
                  <a:gd name="T43" fmla="*/ 31 h 241"/>
                  <a:gd name="T44" fmla="*/ 207 w 299"/>
                  <a:gd name="T45" fmla="*/ 21 h 241"/>
                  <a:gd name="T46" fmla="*/ 216 w 299"/>
                  <a:gd name="T47" fmla="*/ 12 h 241"/>
                  <a:gd name="T48" fmla="*/ 267 w 299"/>
                  <a:gd name="T49" fmla="*/ 229 h 241"/>
                  <a:gd name="T50" fmla="*/ 33 w 299"/>
                  <a:gd name="T51" fmla="*/ 229 h 241"/>
                  <a:gd name="T52" fmla="*/ 18 w 299"/>
                  <a:gd name="T53" fmla="*/ 223 h 241"/>
                  <a:gd name="T54" fmla="*/ 282 w 299"/>
                  <a:gd name="T55" fmla="*/ 223 h 241"/>
                  <a:gd name="T56" fmla="*/ 267 w 299"/>
                  <a:gd name="T57" fmla="*/ 229 h 241"/>
                  <a:gd name="T58" fmla="*/ 287 w 299"/>
                  <a:gd name="T59" fmla="*/ 209 h 241"/>
                  <a:gd name="T60" fmla="*/ 284 w 299"/>
                  <a:gd name="T61" fmla="*/ 220 h 241"/>
                  <a:gd name="T62" fmla="*/ 16 w 299"/>
                  <a:gd name="T63" fmla="*/ 220 h 241"/>
                  <a:gd name="T64" fmla="*/ 12 w 299"/>
                  <a:gd name="T65" fmla="*/ 209 h 241"/>
                  <a:gd name="T66" fmla="*/ 12 w 299"/>
                  <a:gd name="T67" fmla="*/ 40 h 241"/>
                  <a:gd name="T68" fmla="*/ 287 w 299"/>
                  <a:gd name="T69" fmla="*/ 40 h 241"/>
                  <a:gd name="T70" fmla="*/ 287 w 299"/>
                  <a:gd name="T71" fmla="*/ 209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241">
                    <a:moveTo>
                      <a:pt x="267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15" y="0"/>
                      <a:pt x="0" y="15"/>
                      <a:pt x="0" y="33"/>
                    </a:cubicBezTo>
                    <a:cubicBezTo>
                      <a:pt x="0" y="209"/>
                      <a:pt x="0" y="209"/>
                      <a:pt x="0" y="209"/>
                    </a:cubicBezTo>
                    <a:cubicBezTo>
                      <a:pt x="0" y="227"/>
                      <a:pt x="15" y="241"/>
                      <a:pt x="33" y="241"/>
                    </a:cubicBezTo>
                    <a:cubicBezTo>
                      <a:pt x="267" y="241"/>
                      <a:pt x="267" y="241"/>
                      <a:pt x="267" y="241"/>
                    </a:cubicBezTo>
                    <a:cubicBezTo>
                      <a:pt x="285" y="241"/>
                      <a:pt x="299" y="227"/>
                      <a:pt x="299" y="209"/>
                    </a:cubicBezTo>
                    <a:cubicBezTo>
                      <a:pt x="299" y="33"/>
                      <a:pt x="299" y="33"/>
                      <a:pt x="299" y="33"/>
                    </a:cubicBezTo>
                    <a:cubicBezTo>
                      <a:pt x="299" y="15"/>
                      <a:pt x="285" y="0"/>
                      <a:pt x="267" y="0"/>
                    </a:cubicBezTo>
                    <a:close/>
                    <a:moveTo>
                      <a:pt x="268" y="12"/>
                    </a:moveTo>
                    <a:cubicBezTo>
                      <a:pt x="273" y="12"/>
                      <a:pt x="277" y="16"/>
                      <a:pt x="277" y="21"/>
                    </a:cubicBezTo>
                    <a:cubicBezTo>
                      <a:pt x="277" y="26"/>
                      <a:pt x="273" y="31"/>
                      <a:pt x="268" y="31"/>
                    </a:cubicBezTo>
                    <a:cubicBezTo>
                      <a:pt x="263" y="31"/>
                      <a:pt x="259" y="26"/>
                      <a:pt x="259" y="21"/>
                    </a:cubicBezTo>
                    <a:cubicBezTo>
                      <a:pt x="259" y="16"/>
                      <a:pt x="263" y="12"/>
                      <a:pt x="268" y="12"/>
                    </a:cubicBezTo>
                    <a:close/>
                    <a:moveTo>
                      <a:pt x="242" y="12"/>
                    </a:moveTo>
                    <a:cubicBezTo>
                      <a:pt x="247" y="12"/>
                      <a:pt x="251" y="16"/>
                      <a:pt x="251" y="21"/>
                    </a:cubicBezTo>
                    <a:cubicBezTo>
                      <a:pt x="251" y="26"/>
                      <a:pt x="247" y="31"/>
                      <a:pt x="242" y="31"/>
                    </a:cubicBezTo>
                    <a:cubicBezTo>
                      <a:pt x="237" y="31"/>
                      <a:pt x="233" y="26"/>
                      <a:pt x="233" y="21"/>
                    </a:cubicBezTo>
                    <a:cubicBezTo>
                      <a:pt x="233" y="16"/>
                      <a:pt x="237" y="12"/>
                      <a:pt x="242" y="12"/>
                    </a:cubicBezTo>
                    <a:close/>
                    <a:moveTo>
                      <a:pt x="216" y="12"/>
                    </a:moveTo>
                    <a:cubicBezTo>
                      <a:pt x="221" y="12"/>
                      <a:pt x="225" y="16"/>
                      <a:pt x="225" y="21"/>
                    </a:cubicBezTo>
                    <a:cubicBezTo>
                      <a:pt x="225" y="26"/>
                      <a:pt x="221" y="31"/>
                      <a:pt x="216" y="31"/>
                    </a:cubicBezTo>
                    <a:cubicBezTo>
                      <a:pt x="211" y="31"/>
                      <a:pt x="207" y="26"/>
                      <a:pt x="207" y="21"/>
                    </a:cubicBezTo>
                    <a:cubicBezTo>
                      <a:pt x="207" y="16"/>
                      <a:pt x="211" y="12"/>
                      <a:pt x="216" y="12"/>
                    </a:cubicBezTo>
                    <a:close/>
                    <a:moveTo>
                      <a:pt x="267" y="229"/>
                    </a:moveTo>
                    <a:cubicBezTo>
                      <a:pt x="33" y="229"/>
                      <a:pt x="33" y="229"/>
                      <a:pt x="33" y="229"/>
                    </a:cubicBezTo>
                    <a:cubicBezTo>
                      <a:pt x="27" y="229"/>
                      <a:pt x="22" y="227"/>
                      <a:pt x="18" y="223"/>
                    </a:cubicBezTo>
                    <a:cubicBezTo>
                      <a:pt x="282" y="223"/>
                      <a:pt x="282" y="223"/>
                      <a:pt x="282" y="223"/>
                    </a:cubicBezTo>
                    <a:cubicBezTo>
                      <a:pt x="278" y="227"/>
                      <a:pt x="273" y="229"/>
                      <a:pt x="267" y="229"/>
                    </a:cubicBezTo>
                    <a:close/>
                    <a:moveTo>
                      <a:pt x="287" y="209"/>
                    </a:moveTo>
                    <a:cubicBezTo>
                      <a:pt x="287" y="213"/>
                      <a:pt x="286" y="217"/>
                      <a:pt x="284" y="220"/>
                    </a:cubicBezTo>
                    <a:cubicBezTo>
                      <a:pt x="16" y="220"/>
                      <a:pt x="16" y="220"/>
                      <a:pt x="16" y="220"/>
                    </a:cubicBezTo>
                    <a:cubicBezTo>
                      <a:pt x="14" y="217"/>
                      <a:pt x="12" y="213"/>
                      <a:pt x="12" y="209"/>
                    </a:cubicBezTo>
                    <a:cubicBezTo>
                      <a:pt x="12" y="40"/>
                      <a:pt x="12" y="40"/>
                      <a:pt x="12" y="40"/>
                    </a:cubicBezTo>
                    <a:cubicBezTo>
                      <a:pt x="287" y="40"/>
                      <a:pt x="287" y="40"/>
                      <a:pt x="287" y="40"/>
                    </a:cubicBezTo>
                    <a:lnTo>
                      <a:pt x="287" y="20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69" name="Freeform 58">
                <a:extLst>
                  <a:ext uri="{FF2B5EF4-FFF2-40B4-BE49-F238E27FC236}">
                    <a16:creationId xmlns:a16="http://schemas.microsoft.com/office/drawing/2014/main" id="{EB443FE3-77C0-4635-B5C6-8BAC2C5BF92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90725" y="1190625"/>
                <a:ext cx="749300" cy="322262"/>
              </a:xfrm>
              <a:custGeom>
                <a:avLst/>
                <a:gdLst>
                  <a:gd name="T0" fmla="*/ 107 w 200"/>
                  <a:gd name="T1" fmla="*/ 25 h 86"/>
                  <a:gd name="T2" fmla="*/ 107 w 200"/>
                  <a:gd name="T3" fmla="*/ 23 h 86"/>
                  <a:gd name="T4" fmla="*/ 78 w 200"/>
                  <a:gd name="T5" fmla="*/ 5 h 86"/>
                  <a:gd name="T6" fmla="*/ 71 w 200"/>
                  <a:gd name="T7" fmla="*/ 7 h 86"/>
                  <a:gd name="T8" fmla="*/ 71 w 200"/>
                  <a:gd name="T9" fmla="*/ 86 h 86"/>
                  <a:gd name="T10" fmla="*/ 128 w 200"/>
                  <a:gd name="T11" fmla="*/ 86 h 86"/>
                  <a:gd name="T12" fmla="*/ 128 w 200"/>
                  <a:gd name="T13" fmla="*/ 50 h 86"/>
                  <a:gd name="T14" fmla="*/ 107 w 200"/>
                  <a:gd name="T15" fmla="*/ 25 h 86"/>
                  <a:gd name="T16" fmla="*/ 26 w 200"/>
                  <a:gd name="T17" fmla="*/ 16 h 86"/>
                  <a:gd name="T18" fmla="*/ 0 w 200"/>
                  <a:gd name="T19" fmla="*/ 40 h 86"/>
                  <a:gd name="T20" fmla="*/ 0 w 200"/>
                  <a:gd name="T21" fmla="*/ 86 h 86"/>
                  <a:gd name="T22" fmla="*/ 62 w 200"/>
                  <a:gd name="T23" fmla="*/ 86 h 86"/>
                  <a:gd name="T24" fmla="*/ 62 w 200"/>
                  <a:gd name="T25" fmla="*/ 7 h 86"/>
                  <a:gd name="T26" fmla="*/ 52 w 200"/>
                  <a:gd name="T27" fmla="*/ 4 h 86"/>
                  <a:gd name="T28" fmla="*/ 26 w 200"/>
                  <a:gd name="T29" fmla="*/ 16 h 86"/>
                  <a:gd name="T30" fmla="*/ 189 w 200"/>
                  <a:gd name="T31" fmla="*/ 0 h 86"/>
                  <a:gd name="T32" fmla="*/ 159 w 200"/>
                  <a:gd name="T33" fmla="*/ 22 h 86"/>
                  <a:gd name="T34" fmla="*/ 159 w 200"/>
                  <a:gd name="T35" fmla="*/ 25 h 86"/>
                  <a:gd name="T36" fmla="*/ 138 w 200"/>
                  <a:gd name="T37" fmla="*/ 50 h 86"/>
                  <a:gd name="T38" fmla="*/ 138 w 200"/>
                  <a:gd name="T39" fmla="*/ 86 h 86"/>
                  <a:gd name="T40" fmla="*/ 200 w 200"/>
                  <a:gd name="T41" fmla="*/ 86 h 86"/>
                  <a:gd name="T42" fmla="*/ 200 w 200"/>
                  <a:gd name="T43" fmla="*/ 2 h 86"/>
                  <a:gd name="T44" fmla="*/ 200 w 200"/>
                  <a:gd name="T45" fmla="*/ 2 h 86"/>
                  <a:gd name="T46" fmla="*/ 189 w 200"/>
                  <a:gd name="T47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00" h="86">
                    <a:moveTo>
                      <a:pt x="107" y="25"/>
                    </a:moveTo>
                    <a:cubicBezTo>
                      <a:pt x="107" y="24"/>
                      <a:pt x="107" y="24"/>
                      <a:pt x="107" y="23"/>
                    </a:cubicBezTo>
                    <a:cubicBezTo>
                      <a:pt x="78" y="5"/>
                      <a:pt x="78" y="5"/>
                      <a:pt x="78" y="5"/>
                    </a:cubicBezTo>
                    <a:cubicBezTo>
                      <a:pt x="76" y="6"/>
                      <a:pt x="74" y="7"/>
                      <a:pt x="71" y="7"/>
                    </a:cubicBezTo>
                    <a:cubicBezTo>
                      <a:pt x="71" y="86"/>
                      <a:pt x="71" y="86"/>
                      <a:pt x="71" y="86"/>
                    </a:cubicBezTo>
                    <a:cubicBezTo>
                      <a:pt x="128" y="86"/>
                      <a:pt x="128" y="86"/>
                      <a:pt x="128" y="86"/>
                    </a:cubicBezTo>
                    <a:cubicBezTo>
                      <a:pt x="128" y="50"/>
                      <a:pt x="128" y="50"/>
                      <a:pt x="128" y="50"/>
                    </a:cubicBezTo>
                    <a:cubicBezTo>
                      <a:pt x="116" y="48"/>
                      <a:pt x="107" y="37"/>
                      <a:pt x="107" y="25"/>
                    </a:cubicBezTo>
                    <a:close/>
                    <a:moveTo>
                      <a:pt x="26" y="16"/>
                    </a:moveTo>
                    <a:cubicBezTo>
                      <a:pt x="25" y="30"/>
                      <a:pt x="14" y="40"/>
                      <a:pt x="0" y="40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62" y="86"/>
                      <a:pt x="62" y="86"/>
                      <a:pt x="62" y="86"/>
                    </a:cubicBezTo>
                    <a:cubicBezTo>
                      <a:pt x="62" y="7"/>
                      <a:pt x="62" y="7"/>
                      <a:pt x="62" y="7"/>
                    </a:cubicBezTo>
                    <a:cubicBezTo>
                      <a:pt x="58" y="7"/>
                      <a:pt x="55" y="5"/>
                      <a:pt x="52" y="4"/>
                    </a:cubicBezTo>
                    <a:lnTo>
                      <a:pt x="26" y="16"/>
                    </a:lnTo>
                    <a:close/>
                    <a:moveTo>
                      <a:pt x="189" y="0"/>
                    </a:moveTo>
                    <a:cubicBezTo>
                      <a:pt x="159" y="22"/>
                      <a:pt x="159" y="22"/>
                      <a:pt x="159" y="22"/>
                    </a:cubicBezTo>
                    <a:cubicBezTo>
                      <a:pt x="159" y="23"/>
                      <a:pt x="159" y="24"/>
                      <a:pt x="159" y="25"/>
                    </a:cubicBezTo>
                    <a:cubicBezTo>
                      <a:pt x="159" y="37"/>
                      <a:pt x="150" y="48"/>
                      <a:pt x="138" y="50"/>
                    </a:cubicBezTo>
                    <a:cubicBezTo>
                      <a:pt x="138" y="86"/>
                      <a:pt x="138" y="86"/>
                      <a:pt x="138" y="86"/>
                    </a:cubicBezTo>
                    <a:cubicBezTo>
                      <a:pt x="200" y="86"/>
                      <a:pt x="200" y="86"/>
                      <a:pt x="200" y="86"/>
                    </a:cubicBezTo>
                    <a:cubicBezTo>
                      <a:pt x="200" y="2"/>
                      <a:pt x="200" y="2"/>
                      <a:pt x="200" y="2"/>
                    </a:cubicBezTo>
                    <a:cubicBezTo>
                      <a:pt x="200" y="2"/>
                      <a:pt x="200" y="2"/>
                      <a:pt x="200" y="2"/>
                    </a:cubicBezTo>
                    <a:cubicBezTo>
                      <a:pt x="196" y="2"/>
                      <a:pt x="192" y="1"/>
                      <a:pt x="18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70" name="Freeform 59">
                <a:extLst>
                  <a:ext uri="{FF2B5EF4-FFF2-40B4-BE49-F238E27FC236}">
                    <a16:creationId xmlns:a16="http://schemas.microsoft.com/office/drawing/2014/main" id="{3AA63F2A-202C-464C-AA85-EBA9959B0F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24063" y="1108075"/>
                <a:ext cx="690563" cy="169862"/>
              </a:xfrm>
              <a:custGeom>
                <a:avLst/>
                <a:gdLst>
                  <a:gd name="T0" fmla="*/ 65 w 184"/>
                  <a:gd name="T1" fmla="*/ 17 h 45"/>
                  <a:gd name="T2" fmla="*/ 109 w 184"/>
                  <a:gd name="T3" fmla="*/ 45 h 45"/>
                  <a:gd name="T4" fmla="*/ 116 w 184"/>
                  <a:gd name="T5" fmla="*/ 33 h 45"/>
                  <a:gd name="T6" fmla="*/ 73 w 184"/>
                  <a:gd name="T7" fmla="*/ 5 h 45"/>
                  <a:gd name="T8" fmla="*/ 65 w 184"/>
                  <a:gd name="T9" fmla="*/ 17 h 45"/>
                  <a:gd name="T10" fmla="*/ 42 w 184"/>
                  <a:gd name="T11" fmla="*/ 4 h 45"/>
                  <a:gd name="T12" fmla="*/ 42 w 184"/>
                  <a:gd name="T13" fmla="*/ 3 h 45"/>
                  <a:gd name="T14" fmla="*/ 0 w 184"/>
                  <a:gd name="T15" fmla="*/ 24 h 45"/>
                  <a:gd name="T16" fmla="*/ 6 w 184"/>
                  <a:gd name="T17" fmla="*/ 36 h 45"/>
                  <a:gd name="T18" fmla="*/ 6 w 184"/>
                  <a:gd name="T19" fmla="*/ 37 h 45"/>
                  <a:gd name="T20" fmla="*/ 48 w 184"/>
                  <a:gd name="T21" fmla="*/ 16 h 45"/>
                  <a:gd name="T22" fmla="*/ 42 w 184"/>
                  <a:gd name="T23" fmla="*/ 4 h 45"/>
                  <a:gd name="T24" fmla="*/ 175 w 184"/>
                  <a:gd name="T25" fmla="*/ 0 h 45"/>
                  <a:gd name="T26" fmla="*/ 131 w 184"/>
                  <a:gd name="T27" fmla="*/ 33 h 45"/>
                  <a:gd name="T28" fmla="*/ 139 w 184"/>
                  <a:gd name="T29" fmla="*/ 44 h 45"/>
                  <a:gd name="T30" fmla="*/ 184 w 184"/>
                  <a:gd name="T31" fmla="*/ 12 h 45"/>
                  <a:gd name="T32" fmla="*/ 175 w 184"/>
                  <a:gd name="T3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84" h="45">
                    <a:moveTo>
                      <a:pt x="65" y="17"/>
                    </a:moveTo>
                    <a:cubicBezTo>
                      <a:pt x="109" y="45"/>
                      <a:pt x="109" y="45"/>
                      <a:pt x="109" y="45"/>
                    </a:cubicBezTo>
                    <a:cubicBezTo>
                      <a:pt x="109" y="40"/>
                      <a:pt x="112" y="35"/>
                      <a:pt x="116" y="33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2" y="10"/>
                      <a:pt x="69" y="15"/>
                      <a:pt x="65" y="17"/>
                    </a:cubicBezTo>
                    <a:close/>
                    <a:moveTo>
                      <a:pt x="42" y="4"/>
                    </a:moveTo>
                    <a:cubicBezTo>
                      <a:pt x="42" y="3"/>
                      <a:pt x="42" y="3"/>
                      <a:pt x="42" y="3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4" y="26"/>
                      <a:pt x="6" y="31"/>
                      <a:pt x="6" y="36"/>
                    </a:cubicBezTo>
                    <a:cubicBezTo>
                      <a:pt x="6" y="36"/>
                      <a:pt x="6" y="36"/>
                      <a:pt x="6" y="37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45" y="13"/>
                      <a:pt x="42" y="9"/>
                      <a:pt x="42" y="4"/>
                    </a:cubicBezTo>
                    <a:close/>
                    <a:moveTo>
                      <a:pt x="175" y="0"/>
                    </a:moveTo>
                    <a:cubicBezTo>
                      <a:pt x="131" y="33"/>
                      <a:pt x="131" y="33"/>
                      <a:pt x="131" y="33"/>
                    </a:cubicBezTo>
                    <a:cubicBezTo>
                      <a:pt x="135" y="35"/>
                      <a:pt x="139" y="39"/>
                      <a:pt x="139" y="44"/>
                    </a:cubicBezTo>
                    <a:cubicBezTo>
                      <a:pt x="184" y="12"/>
                      <a:pt x="184" y="12"/>
                      <a:pt x="184" y="12"/>
                    </a:cubicBezTo>
                    <a:cubicBezTo>
                      <a:pt x="179" y="9"/>
                      <a:pt x="176" y="5"/>
                      <a:pt x="17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71" name="Freeform 60">
                <a:extLst>
                  <a:ext uri="{FF2B5EF4-FFF2-40B4-BE49-F238E27FC236}">
                    <a16:creationId xmlns:a16="http://schemas.microsoft.com/office/drawing/2014/main" id="{8509E15A-CD84-469A-B92E-35DB38EB67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16113" y="1168400"/>
                <a:ext cx="149225" cy="150812"/>
              </a:xfrm>
              <a:custGeom>
                <a:avLst/>
                <a:gdLst>
                  <a:gd name="T0" fmla="*/ 0 w 40"/>
                  <a:gd name="T1" fmla="*/ 20 h 40"/>
                  <a:gd name="T2" fmla="*/ 20 w 40"/>
                  <a:gd name="T3" fmla="*/ 0 h 40"/>
                  <a:gd name="T4" fmla="*/ 20 w 40"/>
                  <a:gd name="T5" fmla="*/ 0 h 40"/>
                  <a:gd name="T6" fmla="*/ 40 w 40"/>
                  <a:gd name="T7" fmla="*/ 20 h 40"/>
                  <a:gd name="T8" fmla="*/ 40 w 40"/>
                  <a:gd name="T9" fmla="*/ 20 h 40"/>
                  <a:gd name="T10" fmla="*/ 20 w 40"/>
                  <a:gd name="T11" fmla="*/ 40 h 40"/>
                  <a:gd name="T12" fmla="*/ 20 w 40"/>
                  <a:gd name="T13" fmla="*/ 40 h 40"/>
                  <a:gd name="T14" fmla="*/ 0 w 40"/>
                  <a:gd name="T15" fmla="*/ 20 h 40"/>
                  <a:gd name="T16" fmla="*/ 9 w 40"/>
                  <a:gd name="T17" fmla="*/ 20 h 40"/>
                  <a:gd name="T18" fmla="*/ 20 w 40"/>
                  <a:gd name="T19" fmla="*/ 31 h 40"/>
                  <a:gd name="T20" fmla="*/ 20 w 40"/>
                  <a:gd name="T21" fmla="*/ 31 h 40"/>
                  <a:gd name="T22" fmla="*/ 31 w 40"/>
                  <a:gd name="T23" fmla="*/ 20 h 40"/>
                  <a:gd name="T24" fmla="*/ 31 w 40"/>
                  <a:gd name="T25" fmla="*/ 20 h 40"/>
                  <a:gd name="T26" fmla="*/ 20 w 40"/>
                  <a:gd name="T27" fmla="*/ 9 h 40"/>
                  <a:gd name="T28" fmla="*/ 20 w 40"/>
                  <a:gd name="T29" fmla="*/ 9 h 40"/>
                  <a:gd name="T30" fmla="*/ 9 w 40"/>
                  <a:gd name="T31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0" h="40">
                    <a:moveTo>
                      <a:pt x="0" y="20"/>
                    </a:moveTo>
                    <a:cubicBezTo>
                      <a:pt x="0" y="9"/>
                      <a:pt x="9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9" y="40"/>
                      <a:pt x="0" y="31"/>
                      <a:pt x="0" y="20"/>
                    </a:cubicBezTo>
                    <a:close/>
                    <a:moveTo>
                      <a:pt x="9" y="20"/>
                    </a:moveTo>
                    <a:cubicBezTo>
                      <a:pt x="9" y="26"/>
                      <a:pt x="14" y="31"/>
                      <a:pt x="20" y="31"/>
                    </a:cubicBezTo>
                    <a:cubicBezTo>
                      <a:pt x="20" y="31"/>
                      <a:pt x="20" y="31"/>
                      <a:pt x="20" y="31"/>
                    </a:cubicBezTo>
                    <a:cubicBezTo>
                      <a:pt x="26" y="31"/>
                      <a:pt x="31" y="26"/>
                      <a:pt x="31" y="20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31" y="14"/>
                      <a:pt x="26" y="9"/>
                      <a:pt x="20" y="9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14" y="9"/>
                      <a:pt x="9" y="14"/>
                      <a:pt x="9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72" name="Freeform 61">
                <a:extLst>
                  <a:ext uri="{FF2B5EF4-FFF2-40B4-BE49-F238E27FC236}">
                    <a16:creationId xmlns:a16="http://schemas.microsoft.com/office/drawing/2014/main" id="{05B2BD40-4388-41E3-9118-921A84C6BD6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63763" y="1044575"/>
                <a:ext cx="153988" cy="153987"/>
              </a:xfrm>
              <a:custGeom>
                <a:avLst/>
                <a:gdLst>
                  <a:gd name="T0" fmla="*/ 0 w 41"/>
                  <a:gd name="T1" fmla="*/ 21 h 41"/>
                  <a:gd name="T2" fmla="*/ 21 w 41"/>
                  <a:gd name="T3" fmla="*/ 0 h 41"/>
                  <a:gd name="T4" fmla="*/ 21 w 41"/>
                  <a:gd name="T5" fmla="*/ 0 h 41"/>
                  <a:gd name="T6" fmla="*/ 41 w 41"/>
                  <a:gd name="T7" fmla="*/ 21 h 41"/>
                  <a:gd name="T8" fmla="*/ 41 w 41"/>
                  <a:gd name="T9" fmla="*/ 21 h 41"/>
                  <a:gd name="T10" fmla="*/ 21 w 41"/>
                  <a:gd name="T11" fmla="*/ 41 h 41"/>
                  <a:gd name="T12" fmla="*/ 21 w 41"/>
                  <a:gd name="T13" fmla="*/ 41 h 41"/>
                  <a:gd name="T14" fmla="*/ 0 w 41"/>
                  <a:gd name="T15" fmla="*/ 21 h 41"/>
                  <a:gd name="T16" fmla="*/ 10 w 41"/>
                  <a:gd name="T17" fmla="*/ 21 h 41"/>
                  <a:gd name="T18" fmla="*/ 21 w 41"/>
                  <a:gd name="T19" fmla="*/ 31 h 41"/>
                  <a:gd name="T20" fmla="*/ 21 w 41"/>
                  <a:gd name="T21" fmla="*/ 31 h 41"/>
                  <a:gd name="T22" fmla="*/ 31 w 41"/>
                  <a:gd name="T23" fmla="*/ 21 h 41"/>
                  <a:gd name="T24" fmla="*/ 31 w 41"/>
                  <a:gd name="T25" fmla="*/ 21 h 41"/>
                  <a:gd name="T26" fmla="*/ 21 w 41"/>
                  <a:gd name="T27" fmla="*/ 10 h 41"/>
                  <a:gd name="T28" fmla="*/ 21 w 41"/>
                  <a:gd name="T29" fmla="*/ 10 h 41"/>
                  <a:gd name="T30" fmla="*/ 10 w 41"/>
                  <a:gd name="T31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1" h="41">
                    <a:moveTo>
                      <a:pt x="0" y="21"/>
                    </a:moveTo>
                    <a:cubicBezTo>
                      <a:pt x="0" y="9"/>
                      <a:pt x="9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32" y="0"/>
                      <a:pt x="41" y="9"/>
                      <a:pt x="41" y="21"/>
                    </a:cubicBezTo>
                    <a:cubicBezTo>
                      <a:pt x="41" y="21"/>
                      <a:pt x="41" y="21"/>
                      <a:pt x="41" y="21"/>
                    </a:cubicBezTo>
                    <a:cubicBezTo>
                      <a:pt x="41" y="32"/>
                      <a:pt x="32" y="41"/>
                      <a:pt x="21" y="41"/>
                    </a:cubicBezTo>
                    <a:cubicBezTo>
                      <a:pt x="21" y="41"/>
                      <a:pt x="21" y="41"/>
                      <a:pt x="21" y="41"/>
                    </a:cubicBezTo>
                    <a:cubicBezTo>
                      <a:pt x="9" y="41"/>
                      <a:pt x="0" y="32"/>
                      <a:pt x="0" y="21"/>
                    </a:cubicBezTo>
                    <a:close/>
                    <a:moveTo>
                      <a:pt x="10" y="21"/>
                    </a:moveTo>
                    <a:cubicBezTo>
                      <a:pt x="10" y="26"/>
                      <a:pt x="15" y="31"/>
                      <a:pt x="21" y="31"/>
                    </a:cubicBezTo>
                    <a:cubicBezTo>
                      <a:pt x="21" y="31"/>
                      <a:pt x="21" y="31"/>
                      <a:pt x="21" y="31"/>
                    </a:cubicBezTo>
                    <a:cubicBezTo>
                      <a:pt x="26" y="31"/>
                      <a:pt x="31" y="26"/>
                      <a:pt x="31" y="21"/>
                    </a:cubicBezTo>
                    <a:cubicBezTo>
                      <a:pt x="31" y="21"/>
                      <a:pt x="31" y="21"/>
                      <a:pt x="31" y="21"/>
                    </a:cubicBezTo>
                    <a:cubicBezTo>
                      <a:pt x="31" y="15"/>
                      <a:pt x="26" y="10"/>
                      <a:pt x="21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15" y="10"/>
                      <a:pt x="10" y="15"/>
                      <a:pt x="1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73" name="Freeform 62">
                <a:extLst>
                  <a:ext uri="{FF2B5EF4-FFF2-40B4-BE49-F238E27FC236}">
                    <a16:creationId xmlns:a16="http://schemas.microsoft.com/office/drawing/2014/main" id="{565E51B8-0ED9-47C8-AA2A-82E98D59577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14588" y="1206500"/>
                <a:ext cx="149225" cy="153987"/>
              </a:xfrm>
              <a:custGeom>
                <a:avLst/>
                <a:gdLst>
                  <a:gd name="T0" fmla="*/ 0 w 40"/>
                  <a:gd name="T1" fmla="*/ 21 h 41"/>
                  <a:gd name="T2" fmla="*/ 20 w 40"/>
                  <a:gd name="T3" fmla="*/ 0 h 41"/>
                  <a:gd name="T4" fmla="*/ 20 w 40"/>
                  <a:gd name="T5" fmla="*/ 0 h 41"/>
                  <a:gd name="T6" fmla="*/ 40 w 40"/>
                  <a:gd name="T7" fmla="*/ 21 h 41"/>
                  <a:gd name="T8" fmla="*/ 40 w 40"/>
                  <a:gd name="T9" fmla="*/ 21 h 41"/>
                  <a:gd name="T10" fmla="*/ 20 w 40"/>
                  <a:gd name="T11" fmla="*/ 41 h 41"/>
                  <a:gd name="T12" fmla="*/ 20 w 40"/>
                  <a:gd name="T13" fmla="*/ 41 h 41"/>
                  <a:gd name="T14" fmla="*/ 0 w 40"/>
                  <a:gd name="T15" fmla="*/ 21 h 41"/>
                  <a:gd name="T16" fmla="*/ 9 w 40"/>
                  <a:gd name="T17" fmla="*/ 21 h 41"/>
                  <a:gd name="T18" fmla="*/ 20 w 40"/>
                  <a:gd name="T19" fmla="*/ 31 h 41"/>
                  <a:gd name="T20" fmla="*/ 20 w 40"/>
                  <a:gd name="T21" fmla="*/ 31 h 41"/>
                  <a:gd name="T22" fmla="*/ 31 w 40"/>
                  <a:gd name="T23" fmla="*/ 21 h 41"/>
                  <a:gd name="T24" fmla="*/ 31 w 40"/>
                  <a:gd name="T25" fmla="*/ 21 h 41"/>
                  <a:gd name="T26" fmla="*/ 20 w 40"/>
                  <a:gd name="T27" fmla="*/ 10 h 41"/>
                  <a:gd name="T28" fmla="*/ 20 w 40"/>
                  <a:gd name="T29" fmla="*/ 10 h 41"/>
                  <a:gd name="T30" fmla="*/ 9 w 40"/>
                  <a:gd name="T31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0" h="41">
                    <a:moveTo>
                      <a:pt x="0" y="21"/>
                    </a:moveTo>
                    <a:cubicBezTo>
                      <a:pt x="0" y="9"/>
                      <a:pt x="9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31" y="0"/>
                      <a:pt x="40" y="9"/>
                      <a:pt x="40" y="21"/>
                    </a:cubicBezTo>
                    <a:cubicBezTo>
                      <a:pt x="40" y="21"/>
                      <a:pt x="40" y="21"/>
                      <a:pt x="40" y="21"/>
                    </a:cubicBezTo>
                    <a:cubicBezTo>
                      <a:pt x="40" y="32"/>
                      <a:pt x="31" y="41"/>
                      <a:pt x="20" y="41"/>
                    </a:cubicBezTo>
                    <a:cubicBezTo>
                      <a:pt x="20" y="41"/>
                      <a:pt x="20" y="41"/>
                      <a:pt x="20" y="41"/>
                    </a:cubicBezTo>
                    <a:cubicBezTo>
                      <a:pt x="9" y="41"/>
                      <a:pt x="0" y="32"/>
                      <a:pt x="0" y="21"/>
                    </a:cubicBezTo>
                    <a:close/>
                    <a:moveTo>
                      <a:pt x="9" y="21"/>
                    </a:moveTo>
                    <a:cubicBezTo>
                      <a:pt x="9" y="26"/>
                      <a:pt x="14" y="31"/>
                      <a:pt x="20" y="31"/>
                    </a:cubicBezTo>
                    <a:cubicBezTo>
                      <a:pt x="20" y="31"/>
                      <a:pt x="20" y="31"/>
                      <a:pt x="20" y="31"/>
                    </a:cubicBezTo>
                    <a:cubicBezTo>
                      <a:pt x="26" y="31"/>
                      <a:pt x="31" y="26"/>
                      <a:pt x="31" y="21"/>
                    </a:cubicBezTo>
                    <a:cubicBezTo>
                      <a:pt x="31" y="21"/>
                      <a:pt x="31" y="21"/>
                      <a:pt x="31" y="21"/>
                    </a:cubicBezTo>
                    <a:cubicBezTo>
                      <a:pt x="31" y="15"/>
                      <a:pt x="26" y="10"/>
                      <a:pt x="20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14" y="10"/>
                      <a:pt x="9" y="15"/>
                      <a:pt x="9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74" name="Freeform 63">
                <a:extLst>
                  <a:ext uri="{FF2B5EF4-FFF2-40B4-BE49-F238E27FC236}">
                    <a16:creationId xmlns:a16="http://schemas.microsoft.com/office/drawing/2014/main" id="{7E49C2A4-E3EA-449B-9811-4C07F4B0BD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62238" y="1022350"/>
                <a:ext cx="153988" cy="153987"/>
              </a:xfrm>
              <a:custGeom>
                <a:avLst/>
                <a:gdLst>
                  <a:gd name="T0" fmla="*/ 0 w 41"/>
                  <a:gd name="T1" fmla="*/ 21 h 41"/>
                  <a:gd name="T2" fmla="*/ 21 w 41"/>
                  <a:gd name="T3" fmla="*/ 0 h 41"/>
                  <a:gd name="T4" fmla="*/ 21 w 41"/>
                  <a:gd name="T5" fmla="*/ 0 h 41"/>
                  <a:gd name="T6" fmla="*/ 41 w 41"/>
                  <a:gd name="T7" fmla="*/ 21 h 41"/>
                  <a:gd name="T8" fmla="*/ 41 w 41"/>
                  <a:gd name="T9" fmla="*/ 21 h 41"/>
                  <a:gd name="T10" fmla="*/ 21 w 41"/>
                  <a:gd name="T11" fmla="*/ 41 h 41"/>
                  <a:gd name="T12" fmla="*/ 21 w 41"/>
                  <a:gd name="T13" fmla="*/ 41 h 41"/>
                  <a:gd name="T14" fmla="*/ 0 w 41"/>
                  <a:gd name="T15" fmla="*/ 21 h 41"/>
                  <a:gd name="T16" fmla="*/ 10 w 41"/>
                  <a:gd name="T17" fmla="*/ 21 h 41"/>
                  <a:gd name="T18" fmla="*/ 21 w 41"/>
                  <a:gd name="T19" fmla="*/ 31 h 41"/>
                  <a:gd name="T20" fmla="*/ 21 w 41"/>
                  <a:gd name="T21" fmla="*/ 31 h 41"/>
                  <a:gd name="T22" fmla="*/ 31 w 41"/>
                  <a:gd name="T23" fmla="*/ 21 h 41"/>
                  <a:gd name="T24" fmla="*/ 31 w 41"/>
                  <a:gd name="T25" fmla="*/ 21 h 41"/>
                  <a:gd name="T26" fmla="*/ 21 w 41"/>
                  <a:gd name="T27" fmla="*/ 10 h 41"/>
                  <a:gd name="T28" fmla="*/ 21 w 41"/>
                  <a:gd name="T29" fmla="*/ 10 h 41"/>
                  <a:gd name="T30" fmla="*/ 10 w 41"/>
                  <a:gd name="T31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1" h="41">
                    <a:moveTo>
                      <a:pt x="0" y="21"/>
                    </a:moveTo>
                    <a:cubicBezTo>
                      <a:pt x="0" y="9"/>
                      <a:pt x="9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32" y="0"/>
                      <a:pt x="41" y="9"/>
                      <a:pt x="41" y="21"/>
                    </a:cubicBezTo>
                    <a:cubicBezTo>
                      <a:pt x="41" y="21"/>
                      <a:pt x="41" y="21"/>
                      <a:pt x="41" y="21"/>
                    </a:cubicBezTo>
                    <a:cubicBezTo>
                      <a:pt x="41" y="32"/>
                      <a:pt x="32" y="41"/>
                      <a:pt x="21" y="41"/>
                    </a:cubicBezTo>
                    <a:cubicBezTo>
                      <a:pt x="21" y="41"/>
                      <a:pt x="21" y="41"/>
                      <a:pt x="21" y="41"/>
                    </a:cubicBezTo>
                    <a:cubicBezTo>
                      <a:pt x="9" y="41"/>
                      <a:pt x="0" y="32"/>
                      <a:pt x="0" y="21"/>
                    </a:cubicBezTo>
                    <a:close/>
                    <a:moveTo>
                      <a:pt x="10" y="21"/>
                    </a:moveTo>
                    <a:cubicBezTo>
                      <a:pt x="10" y="27"/>
                      <a:pt x="15" y="31"/>
                      <a:pt x="21" y="31"/>
                    </a:cubicBezTo>
                    <a:cubicBezTo>
                      <a:pt x="21" y="31"/>
                      <a:pt x="21" y="31"/>
                      <a:pt x="21" y="31"/>
                    </a:cubicBezTo>
                    <a:cubicBezTo>
                      <a:pt x="26" y="31"/>
                      <a:pt x="31" y="27"/>
                      <a:pt x="31" y="21"/>
                    </a:cubicBezTo>
                    <a:cubicBezTo>
                      <a:pt x="31" y="21"/>
                      <a:pt x="31" y="21"/>
                      <a:pt x="31" y="21"/>
                    </a:cubicBezTo>
                    <a:cubicBezTo>
                      <a:pt x="31" y="15"/>
                      <a:pt x="26" y="10"/>
                      <a:pt x="21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15" y="10"/>
                      <a:pt x="10" y="15"/>
                      <a:pt x="10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3" tIns="45706" rIns="91413" bIns="45706" numCol="1" anchor="t" anchorCtr="0" compatLnSpc="1">
                <a:prstTxWarp prst="textNoShape">
                  <a:avLst/>
                </a:prstTxWarp>
              </a:bodyPr>
              <a:lstStyle/>
              <a:p>
                <a:pPr defTabSz="914217">
                  <a:defRPr/>
                </a:pPr>
                <a:endParaRPr lang="en-US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B9385892-FBA7-4270-A873-D7EA6D3C0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8800" y="5172910"/>
              <a:ext cx="1371283" cy="743116"/>
            </a:xfrm>
            <a:prstGeom prst="rect">
              <a:avLst/>
            </a:prstGeom>
            <a:noFill/>
            <a:ln w="3175" cap="flat" cmpd="sng" algn="ctr">
              <a:solidFill>
                <a:srgbClr val="000000">
                  <a:lumMod val="50000"/>
                  <a:lumOff val="50000"/>
                </a:srgbClr>
              </a:solidFill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defTabSz="914217">
                <a:defRPr/>
              </a:pPr>
              <a:endParaRPr lang="en-IN" sz="4798" kern="0" dirty="0">
                <a:solidFill>
                  <a:srgbClr val="000000"/>
                </a:solidFill>
                <a:ea typeface="MS PGothic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76" name="Rectangle 275">
              <a:extLst>
                <a:ext uri="{FF2B5EF4-FFF2-40B4-BE49-F238E27FC236}">
                  <a16:creationId xmlns:a16="http://schemas.microsoft.com/office/drawing/2014/main" id="{40F767D2-BC62-4652-8DCD-AAA9801E7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8800" y="5172908"/>
              <a:ext cx="1371283" cy="165138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100" b="1" kern="0" dirty="0">
                  <a:solidFill>
                    <a:srgbClr val="FFFFFF"/>
                  </a:solidFill>
                  <a:ea typeface="MS PGothic" pitchFamily="34" charset="-128"/>
                  <a:cs typeface="Arial" panose="020B0604020202020204" pitchFamily="34" charset="0"/>
                </a:rPr>
                <a:t>Centralized Dashboard</a:t>
              </a:r>
            </a:p>
          </p:txBody>
        </p:sp>
        <p:sp>
          <p:nvSpPr>
            <p:cNvPr id="277" name="Rectangle 276">
              <a:extLst>
                <a:ext uri="{FF2B5EF4-FFF2-40B4-BE49-F238E27FC236}">
                  <a16:creationId xmlns:a16="http://schemas.microsoft.com/office/drawing/2014/main" id="{A1CAF99B-CC6C-40CE-A9A4-1335069B0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2636" y="5177964"/>
              <a:ext cx="1371283" cy="743116"/>
            </a:xfrm>
            <a:prstGeom prst="rect">
              <a:avLst/>
            </a:prstGeom>
            <a:noFill/>
            <a:ln w="3175" cap="flat" cmpd="sng" algn="ctr">
              <a:solidFill>
                <a:srgbClr val="000000">
                  <a:lumMod val="50000"/>
                  <a:lumOff val="50000"/>
                </a:srgbClr>
              </a:solidFill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defTabSz="914217">
                <a:defRPr/>
              </a:pPr>
              <a:endParaRPr lang="en-IN" sz="4798" kern="0" dirty="0">
                <a:solidFill>
                  <a:srgbClr val="000000"/>
                </a:solidFill>
                <a:ea typeface="MS PGothic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78" name="Rectangle 277">
              <a:extLst>
                <a:ext uri="{FF2B5EF4-FFF2-40B4-BE49-F238E27FC236}">
                  <a16:creationId xmlns:a16="http://schemas.microsoft.com/office/drawing/2014/main" id="{71217089-9E15-4370-9209-8645DD491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4324" y="5167683"/>
              <a:ext cx="1371283" cy="165138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100" b="1" kern="0" dirty="0">
                  <a:solidFill>
                    <a:srgbClr val="FFFFFF"/>
                  </a:solidFill>
                  <a:ea typeface="MS PGothic" pitchFamily="34" charset="-128"/>
                  <a:cs typeface="Arial" panose="020B0604020202020204" pitchFamily="34" charset="0"/>
                </a:rPr>
                <a:t>Defects &amp; Incidents</a:t>
              </a:r>
            </a:p>
          </p:txBody>
        </p:sp>
        <p:pic>
          <p:nvPicPr>
            <p:cNvPr id="279" name="Picture 278">
              <a:extLst>
                <a:ext uri="{FF2B5EF4-FFF2-40B4-BE49-F238E27FC236}">
                  <a16:creationId xmlns:a16="http://schemas.microsoft.com/office/drawing/2014/main" id="{98DB8CF0-01C2-4B29-A94C-B4F9BB2690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291285" y="6110458"/>
              <a:ext cx="1141758" cy="639932"/>
            </a:xfrm>
            <a:prstGeom prst="rect">
              <a:avLst/>
            </a:prstGeom>
          </p:spPr>
        </p:pic>
        <p:sp>
          <p:nvSpPr>
            <p:cNvPr id="280" name="Rectangle 279">
              <a:extLst>
                <a:ext uri="{FF2B5EF4-FFF2-40B4-BE49-F238E27FC236}">
                  <a16:creationId xmlns:a16="http://schemas.microsoft.com/office/drawing/2014/main" id="{27F3700F-7497-46B1-B802-D819D839B734}"/>
                </a:ext>
              </a:extLst>
            </p:cNvPr>
            <p:cNvSpPr/>
            <p:nvPr/>
          </p:nvSpPr>
          <p:spPr bwMode="auto">
            <a:xfrm>
              <a:off x="10455682" y="6277967"/>
              <a:ext cx="701641" cy="13354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 type="none" w="sm" len="sm"/>
              <a:tailEnd type="triangle" w="med" len="med"/>
            </a:ln>
            <a:effectLst/>
          </p:spPr>
          <p:txBody>
            <a:bodyPr vert="horz" wrap="none" lIns="91413" tIns="45706" rIns="91413" bIns="45706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Azure DevOps </a:t>
              </a:r>
            </a:p>
            <a:p>
              <a:pPr algn="ctr" defTabSz="914217">
                <a:defRPr/>
              </a:pPr>
              <a:r>
                <a:rPr lang="en-IN" sz="1400" b="1" kern="0" dirty="0">
                  <a:solidFill>
                    <a:srgbClr val="000000"/>
                  </a:solidFill>
                  <a:ea typeface="MS PGothic" pitchFamily="34" charset="-128"/>
                  <a:cs typeface="Arial" panose="020B0604020202020204" pitchFamily="34" charset="0"/>
                </a:rPr>
                <a:t>Dashboards</a:t>
              </a:r>
            </a:p>
          </p:txBody>
        </p:sp>
        <p:pic>
          <p:nvPicPr>
            <p:cNvPr id="281" name="Picture 280">
              <a:extLst>
                <a:ext uri="{FF2B5EF4-FFF2-40B4-BE49-F238E27FC236}">
                  <a16:creationId xmlns:a16="http://schemas.microsoft.com/office/drawing/2014/main" id="{65453EA2-CF61-43CD-B0CF-8C36C7BE4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821973" y="6103989"/>
              <a:ext cx="365675" cy="365675"/>
            </a:xfrm>
            <a:prstGeom prst="rect">
              <a:avLst/>
            </a:prstGeom>
          </p:spPr>
        </p:pic>
        <p:pic>
          <p:nvPicPr>
            <p:cNvPr id="282" name="Graphic 281" descr="Research">
              <a:extLst>
                <a:ext uri="{FF2B5EF4-FFF2-40B4-BE49-F238E27FC236}">
                  <a16:creationId xmlns:a16="http://schemas.microsoft.com/office/drawing/2014/main" id="{4D707561-92F7-48E0-ACF5-AB40EE75A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9195501" y="5396784"/>
              <a:ext cx="457200" cy="457200"/>
            </a:xfrm>
            <a:prstGeom prst="rect">
              <a:avLst/>
            </a:prstGeom>
          </p:spPr>
        </p:pic>
        <p:sp>
          <p:nvSpPr>
            <p:cNvPr id="284" name="Arrow: Right 283">
              <a:extLst>
                <a:ext uri="{FF2B5EF4-FFF2-40B4-BE49-F238E27FC236}">
                  <a16:creationId xmlns:a16="http://schemas.microsoft.com/office/drawing/2014/main" id="{C2AAFF5B-F1E4-4899-88F1-77AD44F0AC44}"/>
                </a:ext>
              </a:extLst>
            </p:cNvPr>
            <p:cNvSpPr/>
            <p:nvPr/>
          </p:nvSpPr>
          <p:spPr>
            <a:xfrm rot="5400000">
              <a:off x="9214501" y="4882433"/>
              <a:ext cx="274320" cy="215289"/>
            </a:xfrm>
            <a:prstGeom prst="rightArrow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12700" cap="flat" cmpd="sng" algn="ctr">
              <a:solidFill>
                <a:srgbClr val="A5A5A5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5916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10246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SharePoint DevOps on Azure (2 of 2)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A017D0-0032-469F-9DB6-B2D0DFC69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9320"/>
              </p:ext>
            </p:extLst>
          </p:nvPr>
        </p:nvGraphicFramePr>
        <p:xfrm>
          <a:off x="377426" y="1590158"/>
          <a:ext cx="11437148" cy="4128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04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9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</a:t>
                      </a:r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23448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Tools</a:t>
                      </a:r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23448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2344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113">
                <a:tc>
                  <a:txBody>
                    <a:bodyPr/>
                    <a:lstStyle/>
                    <a:p>
                      <a:r>
                        <a:rPr lang="en-US" sz="1600" dirty="0"/>
                        <a:t>Project/Test/Defects Management</a:t>
                      </a:r>
                      <a:endParaRPr lang="en-US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none" strike="noStrike" dirty="0">
                          <a:effectLst/>
                        </a:rPr>
                        <a:t>Azure Boards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none" strike="noStrike" dirty="0">
                          <a:effectLst/>
                        </a:rPr>
                        <a:t>Agile Project Management, Scrum Dashboard, Log Defects, Manage Test Cases , Change Request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330"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Development IDE Tools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Visual Studio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Development IDE tools to develop</a:t>
                      </a:r>
                      <a:r>
                        <a:rPr lang="en-IN" sz="1600" u="none" strike="noStrike" baseline="0" dirty="0">
                          <a:effectLst/>
                        </a:rPr>
                        <a:t> Custom Components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9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none" strike="noStrike" dirty="0">
                          <a:effectLst/>
                        </a:rPr>
                        <a:t>Continuous Integration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1" dirty="0"/>
                        <a:t>Build:</a:t>
                      </a:r>
                      <a:r>
                        <a:rPr lang="en-US" sz="1600" dirty="0"/>
                        <a:t> Azure DevOps Build Template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1" dirty="0"/>
                        <a:t>Code Quality:</a:t>
                      </a:r>
                      <a:r>
                        <a:rPr lang="en-US" sz="1600" dirty="0"/>
                        <a:t> SonarQube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1" dirty="0"/>
                        <a:t>Unit Testing &amp; Code Coverage:</a:t>
                      </a:r>
                      <a:r>
                        <a:rPr lang="en-US" sz="1600" dirty="0"/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err="1"/>
                        <a:t>NUnit</a:t>
                      </a:r>
                      <a:r>
                        <a:rPr lang="en-US" sz="1600" dirty="0"/>
                        <a:t> / </a:t>
                      </a:r>
                      <a:r>
                        <a:rPr lang="en-US" sz="1600" dirty="0" err="1"/>
                        <a:t>NDepend</a:t>
                      </a:r>
                      <a:r>
                        <a:rPr lang="en-US" sz="1600" dirty="0"/>
                        <a:t> / Jest</a:t>
                      </a:r>
                      <a:endParaRPr lang="en-US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none" strike="noStrike" dirty="0">
                          <a:effectLst/>
                        </a:rPr>
                        <a:t>Build, Unit Test and Perform Code Quality Checks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07609"/>
                  </a:ext>
                </a:extLst>
              </a:tr>
              <a:tr h="715618"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Continuous Deployments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lv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IN" sz="1600" kern="1200" dirty="0"/>
                        <a:t>Deployment</a:t>
                      </a:r>
                      <a:r>
                        <a:rPr lang="en-IN" sz="1600" u="none" strike="noStrike" baseline="0" dirty="0">
                          <a:effectLst/>
                        </a:rPr>
                        <a:t>: PnP CLI for O365 / PowerShell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Perform Automated deployments to Dev/Test/UAT/Production</a:t>
                      </a:r>
                      <a:endParaRPr lang="en-IN" sz="1600" b="0" i="0" u="none" strike="noStrike" dirty="0">
                        <a:solidFill>
                          <a:srgbClr val="00B05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799629"/>
                  </a:ext>
                </a:extLst>
              </a:tr>
              <a:tr h="530087"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Functional/Regression Testing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0861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1722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92583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23444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54305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85166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16027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468880" algn="l" defTabSz="617220" rtl="0" eaLnBrk="1" latinLnBrk="0" hangingPunct="1">
                        <a:defRPr sz="1215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Azure Test Plan</a:t>
                      </a:r>
                      <a:r>
                        <a:rPr lang="en-IN" sz="1600" u="none" strike="noStrike" baseline="0" dirty="0">
                          <a:effectLst/>
                        </a:rPr>
                        <a:t> / </a:t>
                      </a:r>
                      <a:r>
                        <a:rPr lang="en-IN" sz="1600" u="none" strike="noStrike" dirty="0">
                          <a:effectLst/>
                        </a:rPr>
                        <a:t>Selenium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IN" sz="1600" u="none" strike="noStrike" dirty="0">
                          <a:effectLst/>
                        </a:rPr>
                        <a:t>Automated Functional and Regression Testing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3" marR="9523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115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652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10246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Automated SharePoint Site Provisioning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09FDD77-05BB-43FC-BBAD-E32277CA8B26}"/>
              </a:ext>
            </a:extLst>
          </p:cNvPr>
          <p:cNvGrpSpPr/>
          <p:nvPr/>
        </p:nvGrpSpPr>
        <p:grpSpPr>
          <a:xfrm>
            <a:off x="71769" y="1589649"/>
            <a:ext cx="12019941" cy="4220308"/>
            <a:chOff x="71769" y="1589649"/>
            <a:chExt cx="12019941" cy="4220308"/>
          </a:xfrm>
        </p:grpSpPr>
        <p:sp>
          <p:nvSpPr>
            <p:cNvPr id="101" name="Rounded Rectangle 86">
              <a:extLst>
                <a:ext uri="{FF2B5EF4-FFF2-40B4-BE49-F238E27FC236}">
                  <a16:creationId xmlns:a16="http://schemas.microsoft.com/office/drawing/2014/main" id="{688D09B9-EB33-4D26-9229-947D00037FC5}"/>
                </a:ext>
              </a:extLst>
            </p:cNvPr>
            <p:cNvSpPr/>
            <p:nvPr/>
          </p:nvSpPr>
          <p:spPr bwMode="auto">
            <a:xfrm>
              <a:off x="173878" y="1589649"/>
              <a:ext cx="11864928" cy="4220308"/>
            </a:xfrm>
            <a:prstGeom prst="roundRect">
              <a:avLst>
                <a:gd name="adj" fmla="val 1502"/>
              </a:avLst>
            </a:prstGeom>
            <a:solidFill>
              <a:schemeClr val="bg1">
                <a:lumMod val="95000"/>
                <a:alpha val="48000"/>
              </a:schemeClr>
            </a:solidFill>
            <a:ln w="3175" cap="flat" cmpd="sng" algn="ctr">
              <a:solidFill>
                <a:schemeClr val="bg1">
                  <a:lumMod val="85000"/>
                </a:schemeClr>
              </a:solidFill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000000"/>
                </a:solidFill>
                <a:ea typeface="MS PGothic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D75C5B4-CABF-4B8E-AC51-80046B2C1384}"/>
                </a:ext>
              </a:extLst>
            </p:cNvPr>
            <p:cNvSpPr/>
            <p:nvPr/>
          </p:nvSpPr>
          <p:spPr>
            <a:xfrm>
              <a:off x="304911" y="3325448"/>
              <a:ext cx="731520" cy="731520"/>
            </a:xfrm>
            <a:prstGeom prst="ellipse">
              <a:avLst/>
            </a:prstGeom>
            <a:solidFill>
              <a:srgbClr val="C1FFAB"/>
            </a:solidFill>
            <a:ln w="12700" cap="flat" cmpd="sng" algn="ctr">
              <a:solidFill>
                <a:srgbClr val="E7E6E6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ACB22212-0ED6-46EB-8ACF-18C8A066718E}"/>
                </a:ext>
              </a:extLst>
            </p:cNvPr>
            <p:cNvSpPr/>
            <p:nvPr/>
          </p:nvSpPr>
          <p:spPr>
            <a:xfrm>
              <a:off x="7594274" y="3325448"/>
              <a:ext cx="731520" cy="731520"/>
            </a:xfrm>
            <a:prstGeom prst="ellipse">
              <a:avLst/>
            </a:prstGeom>
            <a:solidFill>
              <a:srgbClr val="5B9BD5">
                <a:lumMod val="40000"/>
                <a:lumOff val="60000"/>
              </a:srgbClr>
            </a:solidFill>
            <a:ln w="12700" cap="flat" cmpd="sng" algn="ctr">
              <a:solidFill>
                <a:srgbClr val="E7E6E6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4E50B1F-F396-4756-A462-71E98DD6330B}"/>
                </a:ext>
              </a:extLst>
            </p:cNvPr>
            <p:cNvSpPr/>
            <p:nvPr/>
          </p:nvSpPr>
          <p:spPr>
            <a:xfrm>
              <a:off x="3946832" y="3325448"/>
              <a:ext cx="731520" cy="731520"/>
            </a:xfrm>
            <a:prstGeom prst="ellipse">
              <a:avLst/>
            </a:prstGeom>
            <a:solidFill>
              <a:srgbClr val="ED7D31">
                <a:lumMod val="40000"/>
                <a:lumOff val="60000"/>
              </a:srgbClr>
            </a:solidFill>
            <a:ln w="12700" cap="flat" cmpd="sng" algn="ctr">
              <a:solidFill>
                <a:srgbClr val="E7E6E6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A25344F-A72E-43FA-8393-3F8E1542F172}"/>
                </a:ext>
              </a:extLst>
            </p:cNvPr>
            <p:cNvSpPr/>
            <p:nvPr/>
          </p:nvSpPr>
          <p:spPr>
            <a:xfrm>
              <a:off x="2104061" y="3325448"/>
              <a:ext cx="731520" cy="731520"/>
            </a:xfrm>
            <a:prstGeom prst="ellipse">
              <a:avLst/>
            </a:prstGeom>
            <a:solidFill>
              <a:srgbClr val="4472C4">
                <a:lumMod val="20000"/>
                <a:lumOff val="80000"/>
              </a:srgbClr>
            </a:solidFill>
            <a:ln w="12700" cap="flat" cmpd="sng" algn="ctr">
              <a:solidFill>
                <a:srgbClr val="E7E6E6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0EFFB74-E385-4251-8DA7-54F481F1EF33}"/>
                </a:ext>
              </a:extLst>
            </p:cNvPr>
            <p:cNvSpPr/>
            <p:nvPr/>
          </p:nvSpPr>
          <p:spPr>
            <a:xfrm>
              <a:off x="5764203" y="3325448"/>
              <a:ext cx="731520" cy="731520"/>
            </a:xfrm>
            <a:prstGeom prst="ellipse">
              <a:avLst/>
            </a:prstGeom>
            <a:solidFill>
              <a:srgbClr val="FFC000">
                <a:lumMod val="40000"/>
                <a:lumOff val="60000"/>
              </a:srgbClr>
            </a:solidFill>
            <a:ln w="12700" cap="flat" cmpd="sng" algn="ctr">
              <a:solidFill>
                <a:srgbClr val="E7E6E6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74465833-5115-489E-928F-961CE33F04EA}"/>
                </a:ext>
              </a:extLst>
            </p:cNvPr>
            <p:cNvSpPr/>
            <p:nvPr/>
          </p:nvSpPr>
          <p:spPr>
            <a:xfrm>
              <a:off x="11211565" y="3308883"/>
              <a:ext cx="731520" cy="731520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E7E6E6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B875B7F1-39D5-4CCD-AA98-E76527C11489}"/>
                </a:ext>
              </a:extLst>
            </p:cNvPr>
            <p:cNvSpPr/>
            <p:nvPr/>
          </p:nvSpPr>
          <p:spPr>
            <a:xfrm>
              <a:off x="9381494" y="3308883"/>
              <a:ext cx="731520" cy="731520"/>
            </a:xfrm>
            <a:prstGeom prst="ellipse">
              <a:avLst/>
            </a:prstGeom>
            <a:solidFill>
              <a:srgbClr val="44546A">
                <a:lumMod val="20000"/>
                <a:lumOff val="80000"/>
              </a:srgbClr>
            </a:solidFill>
            <a:ln w="12700" cap="flat" cmpd="sng" algn="ctr">
              <a:solidFill>
                <a:srgbClr val="E7E6E6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CFB5AC18-7745-4651-8837-1264703AD4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rgbClr val="5A2D91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418019" y="3416888"/>
              <a:ext cx="548640" cy="548640"/>
            </a:xfrm>
            <a:prstGeom prst="rect">
              <a:avLst/>
            </a:prstGeom>
          </p:spPr>
        </p:pic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75EBB9BC-F1AA-48BD-B0C7-A8EDE733B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204996" y="3406728"/>
              <a:ext cx="548640" cy="548640"/>
            </a:xfrm>
            <a:prstGeom prst="rect">
              <a:avLst/>
            </a:prstGeom>
          </p:spPr>
        </p:pic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AA43B3AA-B76E-4C7C-A85F-2B954A0444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050426" y="3400323"/>
              <a:ext cx="548640" cy="548640"/>
            </a:xfrm>
            <a:prstGeom prst="rect">
              <a:avLst/>
            </a:prstGeom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25123107-E7E9-4767-BBA4-9188E279C1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870883" y="3416888"/>
              <a:ext cx="548640" cy="548640"/>
            </a:xfrm>
            <a:prstGeom prst="rect">
              <a:avLst/>
            </a:prstGeom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78230024-63A3-45F4-9DED-48E1A7FFEFC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680489" y="3400323"/>
              <a:ext cx="548640" cy="548640"/>
            </a:xfrm>
            <a:prstGeom prst="rect">
              <a:avLst/>
            </a:prstGeom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CDC02898-0088-45C2-A968-89EEAD159D0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489515" y="3416888"/>
              <a:ext cx="548640" cy="548640"/>
            </a:xfrm>
            <a:prstGeom prst="rect">
              <a:avLst/>
            </a:prstGeom>
          </p:spPr>
        </p:pic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94C3540E-CC37-4582-AFBA-CF4AA7A43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315705" y="3400323"/>
              <a:ext cx="548640" cy="548640"/>
            </a:xfrm>
            <a:prstGeom prst="rect">
              <a:avLst/>
            </a:prstGeom>
          </p:spPr>
        </p:pic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7A2A026B-222A-4A71-B650-79286F0D9C97}"/>
                </a:ext>
              </a:extLst>
            </p:cNvPr>
            <p:cNvCxnSpPr>
              <a:cxnSpLocks/>
            </p:cNvCxnSpPr>
            <p:nvPr/>
          </p:nvCxnSpPr>
          <p:spPr>
            <a:xfrm>
              <a:off x="1117867" y="3691208"/>
              <a:ext cx="872577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70AD47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B2BF8693-1A48-4BBD-BD97-C0FEC7FDEA12}"/>
                </a:ext>
              </a:extLst>
            </p:cNvPr>
            <p:cNvCxnSpPr>
              <a:cxnSpLocks/>
            </p:cNvCxnSpPr>
            <p:nvPr/>
          </p:nvCxnSpPr>
          <p:spPr>
            <a:xfrm>
              <a:off x="2975093" y="3691208"/>
              <a:ext cx="872577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8DD49406-9C29-40C8-90A8-8AA98E466B8F}"/>
                </a:ext>
              </a:extLst>
            </p:cNvPr>
            <p:cNvCxnSpPr>
              <a:cxnSpLocks/>
            </p:cNvCxnSpPr>
            <p:nvPr/>
          </p:nvCxnSpPr>
          <p:spPr>
            <a:xfrm>
              <a:off x="4779980" y="3691208"/>
              <a:ext cx="872577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B15699DB-845F-499D-B2AF-EFA5B5D18CDF}"/>
                </a:ext>
              </a:extLst>
            </p:cNvPr>
            <p:cNvCxnSpPr>
              <a:cxnSpLocks/>
            </p:cNvCxnSpPr>
            <p:nvPr/>
          </p:nvCxnSpPr>
          <p:spPr>
            <a:xfrm>
              <a:off x="6583937" y="3691208"/>
              <a:ext cx="872577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EA85539B-4624-4E36-871D-1F156212D7D4}"/>
                </a:ext>
              </a:extLst>
            </p:cNvPr>
            <p:cNvCxnSpPr>
              <a:cxnSpLocks/>
            </p:cNvCxnSpPr>
            <p:nvPr/>
          </p:nvCxnSpPr>
          <p:spPr>
            <a:xfrm>
              <a:off x="8397271" y="3674643"/>
              <a:ext cx="872577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5B9BD5">
                  <a:lumMod val="60000"/>
                  <a:lumOff val="40000"/>
                </a:srgbClr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65C6565B-5FB5-49B7-B2B9-15BC4DF5753C}"/>
                </a:ext>
              </a:extLst>
            </p:cNvPr>
            <p:cNvCxnSpPr>
              <a:cxnSpLocks/>
            </p:cNvCxnSpPr>
            <p:nvPr/>
          </p:nvCxnSpPr>
          <p:spPr>
            <a:xfrm>
              <a:off x="10262684" y="3687343"/>
              <a:ext cx="872577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44546A">
                  <a:lumMod val="60000"/>
                  <a:lumOff val="40000"/>
                </a:srgbClr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B47420B2-2E2A-497F-8D35-93627FA6EC1F}"/>
                </a:ext>
              </a:extLst>
            </p:cNvPr>
            <p:cNvSpPr/>
            <p:nvPr/>
          </p:nvSpPr>
          <p:spPr bwMode="auto">
            <a:xfrm>
              <a:off x="5028991" y="4056966"/>
              <a:ext cx="384048" cy="383227"/>
            </a:xfrm>
            <a:prstGeom prst="ellipse">
              <a:avLst/>
            </a:prstGeom>
            <a:solidFill>
              <a:srgbClr val="002060"/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600" b="1" kern="0" dirty="0">
                  <a:solidFill>
                    <a:srgbClr val="FFFFFF"/>
                  </a:solidFill>
                  <a:ea typeface="MS PGothic" pitchFamily="34" charset="-128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7445F529-2DB8-426E-A58F-7362B165DB15}"/>
                </a:ext>
              </a:extLst>
            </p:cNvPr>
            <p:cNvSpPr txBox="1"/>
            <p:nvPr/>
          </p:nvSpPr>
          <p:spPr>
            <a:xfrm>
              <a:off x="4698782" y="2494451"/>
              <a:ext cx="11528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User Fills out Provisioning Form hosted on SP 2019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45AC6F1-A57B-46E4-9C5D-36B44BD933CD}"/>
                </a:ext>
              </a:extLst>
            </p:cNvPr>
            <p:cNvSpPr txBox="1"/>
            <p:nvPr/>
          </p:nvSpPr>
          <p:spPr>
            <a:xfrm>
              <a:off x="5633744" y="4175945"/>
              <a:ext cx="1045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Site Request Form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5B28AEB7-411F-4813-83AB-3BF889149E63}"/>
                </a:ext>
              </a:extLst>
            </p:cNvPr>
            <p:cNvSpPr txBox="1"/>
            <p:nvPr/>
          </p:nvSpPr>
          <p:spPr>
            <a:xfrm>
              <a:off x="3763008" y="4154688"/>
              <a:ext cx="11608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Site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Requestor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1DC1CAC-E2B4-4019-B078-3F5094EA0399}"/>
                </a:ext>
              </a:extLst>
            </p:cNvPr>
            <p:cNvSpPr txBox="1"/>
            <p:nvPr/>
          </p:nvSpPr>
          <p:spPr>
            <a:xfrm>
              <a:off x="6409678" y="2295140"/>
              <a:ext cx="136548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Form Submission saves request to a SP List and triggers an approval workflow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F875D14-EA0A-4B91-A1CF-7B95CD6392EA}"/>
                </a:ext>
              </a:extLst>
            </p:cNvPr>
            <p:cNvSpPr txBox="1"/>
            <p:nvPr/>
          </p:nvSpPr>
          <p:spPr>
            <a:xfrm>
              <a:off x="697995" y="2129298"/>
              <a:ext cx="160671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Workshops with users evokes interest in SharePoint capabilities and interested employees can request for a demo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B2DB90BC-008C-4C79-8387-B9D18225C7B6}"/>
                </a:ext>
              </a:extLst>
            </p:cNvPr>
            <p:cNvSpPr txBox="1"/>
            <p:nvPr/>
          </p:nvSpPr>
          <p:spPr>
            <a:xfrm>
              <a:off x="71769" y="4083613"/>
              <a:ext cx="11608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Workshops with Employees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7C1E2A4-2B00-43C0-92B6-B7E5D74A69BC}"/>
                </a:ext>
              </a:extLst>
            </p:cNvPr>
            <p:cNvSpPr txBox="1"/>
            <p:nvPr/>
          </p:nvSpPr>
          <p:spPr>
            <a:xfrm>
              <a:off x="2018339" y="4136153"/>
              <a:ext cx="949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SP Site Demo</a:t>
              </a: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A7805C5D-E0FA-4055-9293-0B97BBBC639A}"/>
                </a:ext>
              </a:extLst>
            </p:cNvPr>
            <p:cNvSpPr/>
            <p:nvPr/>
          </p:nvSpPr>
          <p:spPr bwMode="auto">
            <a:xfrm>
              <a:off x="1362232" y="4056966"/>
              <a:ext cx="384048" cy="383227"/>
            </a:xfrm>
            <a:prstGeom prst="ellipse">
              <a:avLst/>
            </a:prstGeom>
            <a:solidFill>
              <a:srgbClr val="002060"/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600" b="1" kern="0" dirty="0">
                  <a:solidFill>
                    <a:srgbClr val="FFFFFF"/>
                  </a:solidFill>
                  <a:ea typeface="MS PGothic" pitchFamily="34" charset="-128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8233B9C4-BDDA-4130-8BCF-8A30E87698D9}"/>
                </a:ext>
              </a:extLst>
            </p:cNvPr>
            <p:cNvSpPr/>
            <p:nvPr/>
          </p:nvSpPr>
          <p:spPr bwMode="auto">
            <a:xfrm>
              <a:off x="3206535" y="4083611"/>
              <a:ext cx="384048" cy="383227"/>
            </a:xfrm>
            <a:prstGeom prst="ellipse">
              <a:avLst/>
            </a:prstGeom>
            <a:solidFill>
              <a:srgbClr val="002060"/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600" b="1" kern="0" dirty="0">
                  <a:solidFill>
                    <a:srgbClr val="FFFFFF"/>
                  </a:solidFill>
                  <a:ea typeface="MS PGothic" pitchFamily="34" charset="-128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6CECE375-88A9-412B-82A2-298AE103BC1F}"/>
                </a:ext>
              </a:extLst>
            </p:cNvPr>
            <p:cNvSpPr txBox="1"/>
            <p:nvPr/>
          </p:nvSpPr>
          <p:spPr>
            <a:xfrm>
              <a:off x="2697798" y="2455731"/>
              <a:ext cx="13654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Interested users request for a site for their team/department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F797A321-A472-4EA8-AAD7-FB8D8EA2CA77}"/>
                </a:ext>
              </a:extLst>
            </p:cNvPr>
            <p:cNvSpPr txBox="1"/>
            <p:nvPr/>
          </p:nvSpPr>
          <p:spPr>
            <a:xfrm>
              <a:off x="7422784" y="4155133"/>
              <a:ext cx="10640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Approval Workflow</a:t>
              </a: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4AD25066-3640-4251-95ED-88B782DF44FD}"/>
                </a:ext>
              </a:extLst>
            </p:cNvPr>
            <p:cNvSpPr/>
            <p:nvPr/>
          </p:nvSpPr>
          <p:spPr bwMode="auto">
            <a:xfrm>
              <a:off x="6818031" y="4083612"/>
              <a:ext cx="384048" cy="383227"/>
            </a:xfrm>
            <a:prstGeom prst="ellipse">
              <a:avLst/>
            </a:prstGeom>
            <a:solidFill>
              <a:srgbClr val="002060"/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600" b="1" kern="0" dirty="0">
                  <a:solidFill>
                    <a:srgbClr val="FFFFFF"/>
                  </a:solidFill>
                  <a:ea typeface="MS PGothic" pitchFamily="34" charset="-128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A7D86755-B537-44B6-88F7-04A7430855CA}"/>
                </a:ext>
              </a:extLst>
            </p:cNvPr>
            <p:cNvSpPr/>
            <p:nvPr/>
          </p:nvSpPr>
          <p:spPr bwMode="auto">
            <a:xfrm>
              <a:off x="8687618" y="4056966"/>
              <a:ext cx="384048" cy="383227"/>
            </a:xfrm>
            <a:prstGeom prst="ellipse">
              <a:avLst/>
            </a:prstGeom>
            <a:solidFill>
              <a:srgbClr val="002060"/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600" b="1" kern="0" dirty="0">
                  <a:solidFill>
                    <a:srgbClr val="FFFFFF"/>
                  </a:solidFill>
                  <a:ea typeface="MS PGothic" pitchFamily="34" charset="-128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78B67589-095B-4394-99D4-B1C23CA4919A}"/>
                </a:ext>
              </a:extLst>
            </p:cNvPr>
            <p:cNvSpPr txBox="1"/>
            <p:nvPr/>
          </p:nvSpPr>
          <p:spPr>
            <a:xfrm>
              <a:off x="9272452" y="4154688"/>
              <a:ext cx="10640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Site Creation Engine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17C3644-4566-454E-B018-D1B7263CC21B}"/>
                </a:ext>
              </a:extLst>
            </p:cNvPr>
            <p:cNvSpPr txBox="1"/>
            <p:nvPr/>
          </p:nvSpPr>
          <p:spPr>
            <a:xfrm>
              <a:off x="8168250" y="2363157"/>
              <a:ext cx="13654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Upon approval the saved request is flagged as ‘Approved’</a:t>
              </a:r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35543598-58B5-4A07-917E-BFEF6076F1A3}"/>
                </a:ext>
              </a:extLst>
            </p:cNvPr>
            <p:cNvSpPr/>
            <p:nvPr/>
          </p:nvSpPr>
          <p:spPr bwMode="auto">
            <a:xfrm>
              <a:off x="10537287" y="4083611"/>
              <a:ext cx="384048" cy="383227"/>
            </a:xfrm>
            <a:prstGeom prst="ellipse">
              <a:avLst/>
            </a:prstGeom>
            <a:solidFill>
              <a:srgbClr val="002060"/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600" b="1" kern="0" dirty="0">
                  <a:solidFill>
                    <a:srgbClr val="FFFFFF"/>
                  </a:solidFill>
                  <a:ea typeface="MS PGothic" pitchFamily="34" charset="-128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FCDDC387-74E2-4561-92D5-1BD1A0902D42}"/>
                </a:ext>
              </a:extLst>
            </p:cNvPr>
            <p:cNvSpPr txBox="1"/>
            <p:nvPr/>
          </p:nvSpPr>
          <p:spPr>
            <a:xfrm>
              <a:off x="10081656" y="2309785"/>
              <a:ext cx="129526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Sites are created against Approved requests. Users are notified upon site creation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7EBFEB82-BE39-4D53-9601-9C61F88CD674}"/>
                </a:ext>
              </a:extLst>
            </p:cNvPr>
            <p:cNvSpPr txBox="1"/>
            <p:nvPr/>
          </p:nvSpPr>
          <p:spPr>
            <a:xfrm>
              <a:off x="11027661" y="4154688"/>
              <a:ext cx="10640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00"/>
                  </a:solidFill>
                  <a:ea typeface="MS PGothic" pitchFamily="34" charset="-128"/>
                  <a:cs typeface="Calibri" panose="020F0502020204030204" pitchFamily="34" charset="0"/>
                </a:rPr>
                <a:t>Notification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058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9068" y="2979398"/>
            <a:ext cx="2514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99B4C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Thank You</a:t>
            </a:r>
            <a:endParaRPr lang="en-US" sz="1600" b="1" dirty="0">
              <a:solidFill>
                <a:srgbClr val="99B4C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16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50362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O365 Practice Snapshot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33E2909-E145-422A-95A6-4894272D888C}"/>
              </a:ext>
            </a:extLst>
          </p:cNvPr>
          <p:cNvSpPr txBox="1"/>
          <p:nvPr/>
        </p:nvSpPr>
        <p:spPr>
          <a:xfrm>
            <a:off x="1333811" y="6287273"/>
            <a:ext cx="9130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**</a:t>
            </a:r>
            <a:r>
              <a:rPr kumimoji="0" lang="en-IN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O365 Mailbox Migration, Skype for Business &amp; Yammer not covered in our services portfolio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01E6BFE-15B9-47D7-82A5-DE9FE39E0F34}"/>
              </a:ext>
            </a:extLst>
          </p:cNvPr>
          <p:cNvSpPr/>
          <p:nvPr/>
        </p:nvSpPr>
        <p:spPr>
          <a:xfrm>
            <a:off x="1659206" y="1424024"/>
            <a:ext cx="1554480" cy="15544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101600" dist="63500" dir="2700000" algn="tl" rotWithShape="0">
              <a:prstClr val="black">
                <a:alpha val="50000"/>
              </a:prst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CE9CB1D-B21A-438B-8EC0-A1B8B4159E81}"/>
              </a:ext>
            </a:extLst>
          </p:cNvPr>
          <p:cNvSpPr/>
          <p:nvPr/>
        </p:nvSpPr>
        <p:spPr>
          <a:xfrm>
            <a:off x="4075732" y="1424024"/>
            <a:ext cx="1554480" cy="155448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101600" dist="63500" dir="2700000" algn="tl" rotWithShape="0">
              <a:prstClr val="black">
                <a:alpha val="50000"/>
              </a:prst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28E63CD-3008-4546-8877-AA57205C429C}"/>
              </a:ext>
            </a:extLst>
          </p:cNvPr>
          <p:cNvSpPr/>
          <p:nvPr/>
        </p:nvSpPr>
        <p:spPr>
          <a:xfrm>
            <a:off x="6492258" y="1424023"/>
            <a:ext cx="1554480" cy="15544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101600" dist="63500" dir="2700000" algn="tl" rotWithShape="0">
              <a:prstClr val="black">
                <a:alpha val="50000"/>
              </a:prst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2F28B58-B06E-45BB-B7F3-6E0610DCE596}"/>
              </a:ext>
            </a:extLst>
          </p:cNvPr>
          <p:cNvSpPr/>
          <p:nvPr/>
        </p:nvSpPr>
        <p:spPr>
          <a:xfrm>
            <a:off x="8908784" y="1424023"/>
            <a:ext cx="1554480" cy="15544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 blurRad="101600" dist="63500" dir="2700000" algn="tl" rotWithShape="0">
              <a:prstClr val="black">
                <a:alpha val="50000"/>
              </a:prst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CF0EB52-26C9-4784-BF7D-6D7FC485C5D3}"/>
              </a:ext>
            </a:extLst>
          </p:cNvPr>
          <p:cNvSpPr/>
          <p:nvPr/>
        </p:nvSpPr>
        <p:spPr>
          <a:xfrm>
            <a:off x="1968063" y="2268059"/>
            <a:ext cx="862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002060"/>
                </a:solidFill>
              </a:rPr>
              <a:t>850+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DA32324-43FB-42C5-B2F9-248A6EDCB347}"/>
              </a:ext>
            </a:extLst>
          </p:cNvPr>
          <p:cNvSpPr/>
          <p:nvPr/>
        </p:nvSpPr>
        <p:spPr>
          <a:xfrm>
            <a:off x="4249619" y="2087805"/>
            <a:ext cx="12765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Tx/>
              <a:buSzTx/>
              <a:buFontTx/>
              <a:buNone/>
            </a:pPr>
            <a:r>
              <a:rPr lang="en-IN" sz="2400" b="1" dirty="0">
                <a:solidFill>
                  <a:srgbClr val="002060"/>
                </a:solidFill>
              </a:rPr>
              <a:t>15+Yrs</a:t>
            </a:r>
          </a:p>
          <a:p>
            <a:pPr lvl="0" algn="ctr">
              <a:buClrTx/>
              <a:buSzTx/>
              <a:buFontTx/>
              <a:buNone/>
            </a:pPr>
            <a:r>
              <a:rPr lang="en-IN" sz="2400" b="1" dirty="0">
                <a:solidFill>
                  <a:srgbClr val="002060"/>
                </a:solidFill>
              </a:rPr>
              <a:t>3500+PY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C75F89C-9CAE-42C9-8FD9-1AFBB5D686EF}"/>
              </a:ext>
            </a:extLst>
          </p:cNvPr>
          <p:cNvSpPr/>
          <p:nvPr/>
        </p:nvSpPr>
        <p:spPr>
          <a:xfrm>
            <a:off x="6822451" y="2268059"/>
            <a:ext cx="862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Tx/>
              <a:buSzTx/>
              <a:buFontTx/>
              <a:buNone/>
            </a:pPr>
            <a:r>
              <a:rPr lang="en-IN" sz="2400" b="1" dirty="0">
                <a:solidFill>
                  <a:srgbClr val="002060"/>
                </a:solidFill>
              </a:rPr>
              <a:t>300+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C191FD7-E76D-4E8E-A01E-97845D91F5CE}"/>
              </a:ext>
            </a:extLst>
          </p:cNvPr>
          <p:cNvSpPr/>
          <p:nvPr/>
        </p:nvSpPr>
        <p:spPr>
          <a:xfrm>
            <a:off x="9344529" y="2268059"/>
            <a:ext cx="862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IN" sz="2400" b="1" dirty="0">
                <a:solidFill>
                  <a:srgbClr val="002060"/>
                </a:solidFill>
              </a:rPr>
              <a:t>100+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037977-5AF7-45CC-B6D5-03C4CED72808}"/>
              </a:ext>
            </a:extLst>
          </p:cNvPr>
          <p:cNvSpPr/>
          <p:nvPr/>
        </p:nvSpPr>
        <p:spPr>
          <a:xfrm>
            <a:off x="1734275" y="1054691"/>
            <a:ext cx="13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kern="0" dirty="0">
                <a:solidFill>
                  <a:srgbClr val="4472C4">
                    <a:lumMod val="75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Headcount</a:t>
            </a:r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2AD8E0D-FA15-462E-B5F7-872E9DE9D300}"/>
              </a:ext>
            </a:extLst>
          </p:cNvPr>
          <p:cNvSpPr/>
          <p:nvPr/>
        </p:nvSpPr>
        <p:spPr>
          <a:xfrm>
            <a:off x="4156411" y="1051377"/>
            <a:ext cx="1361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kern="0" dirty="0">
                <a:solidFill>
                  <a:srgbClr val="4472C4">
                    <a:lumMod val="75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Experience</a:t>
            </a:r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EEF8558-F5DD-49E2-B11C-9D7B67042A6A}"/>
              </a:ext>
            </a:extLst>
          </p:cNvPr>
          <p:cNvSpPr/>
          <p:nvPr/>
        </p:nvSpPr>
        <p:spPr>
          <a:xfrm>
            <a:off x="6412743" y="1051377"/>
            <a:ext cx="1648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kern="0" dirty="0">
                <a:solidFill>
                  <a:srgbClr val="4472C4">
                    <a:lumMod val="75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Engagements</a:t>
            </a:r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BE49D74-AD10-4B4A-B56E-6FDD23870780}"/>
              </a:ext>
            </a:extLst>
          </p:cNvPr>
          <p:cNvSpPr/>
          <p:nvPr/>
        </p:nvSpPr>
        <p:spPr>
          <a:xfrm>
            <a:off x="9005269" y="1048063"/>
            <a:ext cx="1329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4472C4">
                    <a:lumMod val="75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Customers</a:t>
            </a:r>
            <a:endParaRPr lang="en-US" dirty="0"/>
          </a:p>
        </p:txBody>
      </p:sp>
      <p:pic>
        <p:nvPicPr>
          <p:cNvPr id="58" name="Graphic 57" descr="Target Audience">
            <a:extLst>
              <a:ext uri="{FF2B5EF4-FFF2-40B4-BE49-F238E27FC236}">
                <a16:creationId xmlns:a16="http://schemas.microsoft.com/office/drawing/2014/main" id="{AB289C20-2A63-4750-A8C9-366FA08737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79145" y="1475920"/>
            <a:ext cx="640080" cy="640080"/>
          </a:xfrm>
          <a:prstGeom prst="rect">
            <a:avLst/>
          </a:prstGeom>
        </p:spPr>
      </p:pic>
      <p:pic>
        <p:nvPicPr>
          <p:cNvPr id="59" name="Graphic 58" descr="Business Growth">
            <a:extLst>
              <a:ext uri="{FF2B5EF4-FFF2-40B4-BE49-F238E27FC236}">
                <a16:creationId xmlns:a16="http://schemas.microsoft.com/office/drawing/2014/main" id="{BE068B3A-A7FB-4EAD-880F-D019F29A24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55611" y="1475920"/>
            <a:ext cx="640080" cy="640080"/>
          </a:xfrm>
          <a:prstGeom prst="rect">
            <a:avLst/>
          </a:prstGeom>
        </p:spPr>
      </p:pic>
      <p:pic>
        <p:nvPicPr>
          <p:cNvPr id="60" name="Graphic 59" descr="Handshake">
            <a:extLst>
              <a:ext uri="{FF2B5EF4-FFF2-40B4-BE49-F238E27FC236}">
                <a16:creationId xmlns:a16="http://schemas.microsoft.com/office/drawing/2014/main" id="{D22DEE87-EB66-4F3D-9590-A795C243AB0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28003" y="1475920"/>
            <a:ext cx="640080" cy="640080"/>
          </a:xfrm>
          <a:prstGeom prst="rect">
            <a:avLst/>
          </a:prstGeom>
        </p:spPr>
      </p:pic>
      <p:pic>
        <p:nvPicPr>
          <p:cNvPr id="61" name="Graphic 60" descr="Podium">
            <a:extLst>
              <a:ext uri="{FF2B5EF4-FFF2-40B4-BE49-F238E27FC236}">
                <a16:creationId xmlns:a16="http://schemas.microsoft.com/office/drawing/2014/main" id="{057DE67F-9CB9-418A-9AAF-E805A2ACD6C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33890" y="1481212"/>
            <a:ext cx="640080" cy="640080"/>
          </a:xfrm>
          <a:prstGeom prst="rect">
            <a:avLst/>
          </a:prstGeom>
        </p:spPr>
      </p:pic>
      <p:sp>
        <p:nvSpPr>
          <p:cNvPr id="62" name="Arrow: Notched Right 61">
            <a:extLst>
              <a:ext uri="{FF2B5EF4-FFF2-40B4-BE49-F238E27FC236}">
                <a16:creationId xmlns:a16="http://schemas.microsoft.com/office/drawing/2014/main" id="{FB551E20-F2EC-48CE-873E-14066C1BBB62}"/>
              </a:ext>
            </a:extLst>
          </p:cNvPr>
          <p:cNvSpPr/>
          <p:nvPr/>
        </p:nvSpPr>
        <p:spPr>
          <a:xfrm>
            <a:off x="3354718" y="1890559"/>
            <a:ext cx="572726" cy="484632"/>
          </a:xfrm>
          <a:prstGeom prst="notched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rrow: Notched Right 62">
            <a:extLst>
              <a:ext uri="{FF2B5EF4-FFF2-40B4-BE49-F238E27FC236}">
                <a16:creationId xmlns:a16="http://schemas.microsoft.com/office/drawing/2014/main" id="{D6FBF92F-E797-4A98-84AE-1F8808CB9054}"/>
              </a:ext>
            </a:extLst>
          </p:cNvPr>
          <p:cNvSpPr/>
          <p:nvPr/>
        </p:nvSpPr>
        <p:spPr>
          <a:xfrm>
            <a:off x="5782672" y="1890559"/>
            <a:ext cx="572726" cy="484632"/>
          </a:xfrm>
          <a:prstGeom prst="notched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Notched Right 63">
            <a:extLst>
              <a:ext uri="{FF2B5EF4-FFF2-40B4-BE49-F238E27FC236}">
                <a16:creationId xmlns:a16="http://schemas.microsoft.com/office/drawing/2014/main" id="{4051D967-6D21-4AFB-9BE2-0223536EAA55}"/>
              </a:ext>
            </a:extLst>
          </p:cNvPr>
          <p:cNvSpPr/>
          <p:nvPr/>
        </p:nvSpPr>
        <p:spPr>
          <a:xfrm>
            <a:off x="8199568" y="1890559"/>
            <a:ext cx="572726" cy="484632"/>
          </a:xfrm>
          <a:prstGeom prst="notched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097EC8B-566A-45B9-B5AE-06182996F84D}"/>
              </a:ext>
            </a:extLst>
          </p:cNvPr>
          <p:cNvGrpSpPr/>
          <p:nvPr/>
        </p:nvGrpSpPr>
        <p:grpSpPr>
          <a:xfrm>
            <a:off x="927651" y="3272622"/>
            <a:ext cx="2091048" cy="2864356"/>
            <a:chOff x="927651" y="3244486"/>
            <a:chExt cx="2091048" cy="2864356"/>
          </a:xfrm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65B9AFDB-9A47-4BFA-92CD-53D5FD3927B5}"/>
                </a:ext>
              </a:extLst>
            </p:cNvPr>
            <p:cNvSpPr/>
            <p:nvPr/>
          </p:nvSpPr>
          <p:spPr>
            <a:xfrm>
              <a:off x="927653" y="3244486"/>
              <a:ext cx="2091046" cy="52612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ONSITE PRESENCE</a:t>
              </a:r>
            </a:p>
          </p:txBody>
        </p:sp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9759636E-BCEF-43F7-B581-CA970ABBB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27651" y="3791306"/>
              <a:ext cx="1954217" cy="2258466"/>
            </a:xfrm>
            <a:prstGeom prst="rect">
              <a:avLst/>
            </a:prstGeom>
          </p:spPr>
        </p:pic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940A2B7-6F0D-4999-BCA4-1F2C61865027}"/>
                </a:ext>
              </a:extLst>
            </p:cNvPr>
            <p:cNvSpPr/>
            <p:nvPr/>
          </p:nvSpPr>
          <p:spPr>
            <a:xfrm>
              <a:off x="927652" y="3728407"/>
              <a:ext cx="2091046" cy="2380435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1F77150-EA52-4A19-902B-97D4D26890F9}"/>
              </a:ext>
            </a:extLst>
          </p:cNvPr>
          <p:cNvGrpSpPr/>
          <p:nvPr/>
        </p:nvGrpSpPr>
        <p:grpSpPr>
          <a:xfrm>
            <a:off x="3445948" y="3272622"/>
            <a:ext cx="2557292" cy="2864356"/>
            <a:chOff x="3445948" y="3244486"/>
            <a:chExt cx="2557292" cy="2864356"/>
          </a:xfrm>
        </p:grpSpPr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25FA0DB0-FAD2-4E71-B810-5AAF7A278172}"/>
                </a:ext>
              </a:extLst>
            </p:cNvPr>
            <p:cNvSpPr/>
            <p:nvPr/>
          </p:nvSpPr>
          <p:spPr>
            <a:xfrm>
              <a:off x="3445950" y="3244486"/>
              <a:ext cx="2557290" cy="52612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ROLE BASED PROFILE DISTRIBUTION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512BF99-D831-44E1-8BE0-C615DED81E6E}"/>
                </a:ext>
              </a:extLst>
            </p:cNvPr>
            <p:cNvSpPr/>
            <p:nvPr/>
          </p:nvSpPr>
          <p:spPr>
            <a:xfrm>
              <a:off x="3445948" y="3728407"/>
              <a:ext cx="2557289" cy="2380435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6150B4F4-9672-4584-8F59-1DFA73B201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560990" y="3800742"/>
              <a:ext cx="2362200" cy="2257425"/>
            </a:xfrm>
            <a:prstGeom prst="rect">
              <a:avLst/>
            </a:prstGeom>
          </p:spPr>
        </p:pic>
      </p:grp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D9F4D39D-0A10-4282-8A4C-F64A19C6086A}"/>
              </a:ext>
            </a:extLst>
          </p:cNvPr>
          <p:cNvSpPr/>
          <p:nvPr/>
        </p:nvSpPr>
        <p:spPr>
          <a:xfrm>
            <a:off x="6430486" y="3272621"/>
            <a:ext cx="4854377" cy="5261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TECHNICAL EXPERTISE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5EA81E7D-964F-425A-A7DA-28BC345D7364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23"/>
          <a:stretch/>
        </p:blipFill>
        <p:spPr>
          <a:xfrm>
            <a:off x="8375003" y="3840151"/>
            <a:ext cx="1079620" cy="665087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88C839F6-2C0C-4FEE-9BCB-09C524DFFC27}"/>
              </a:ext>
            </a:extLst>
          </p:cNvPr>
          <p:cNvSpPr/>
          <p:nvPr/>
        </p:nvSpPr>
        <p:spPr>
          <a:xfrm>
            <a:off x="6451002" y="3761613"/>
            <a:ext cx="4813345" cy="238043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2FB45097-27E6-4A12-8DFC-7D084FE7CD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795273" y="3738274"/>
            <a:ext cx="1389558" cy="78796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79A9F206-B1D1-4E2C-BCF6-67F034C9F40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503" y="4765744"/>
            <a:ext cx="1450146" cy="44868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13503F51-CF8F-40D1-8CB9-049B00FBE3A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430" y="5730287"/>
            <a:ext cx="1097731" cy="240630"/>
          </a:xfrm>
          <a:prstGeom prst="rect">
            <a:avLst/>
          </a:prstGeom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7EBDF23-1242-4FF5-84A4-BA0D05852EE1}"/>
              </a:ext>
            </a:extLst>
          </p:cNvPr>
          <p:cNvCxnSpPr>
            <a:cxnSpLocks/>
          </p:cNvCxnSpPr>
          <p:nvPr/>
        </p:nvCxnSpPr>
        <p:spPr>
          <a:xfrm>
            <a:off x="8159809" y="3867002"/>
            <a:ext cx="0" cy="64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91BBEBD-146B-4900-9400-9B75D3A3411E}"/>
              </a:ext>
            </a:extLst>
          </p:cNvPr>
          <p:cNvCxnSpPr>
            <a:cxnSpLocks/>
          </p:cNvCxnSpPr>
          <p:nvPr/>
        </p:nvCxnSpPr>
        <p:spPr>
          <a:xfrm>
            <a:off x="9630341" y="3867002"/>
            <a:ext cx="0" cy="64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C099313-DE79-4568-927C-49F10A6D5372}"/>
              </a:ext>
            </a:extLst>
          </p:cNvPr>
          <p:cNvCxnSpPr>
            <a:cxnSpLocks/>
          </p:cNvCxnSpPr>
          <p:nvPr/>
        </p:nvCxnSpPr>
        <p:spPr>
          <a:xfrm>
            <a:off x="8089237" y="4686298"/>
            <a:ext cx="0" cy="64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79">
            <a:extLst>
              <a:ext uri="{FF2B5EF4-FFF2-40B4-BE49-F238E27FC236}">
                <a16:creationId xmlns:a16="http://schemas.microsoft.com/office/drawing/2014/main" id="{223976C7-FDB3-4750-9A79-7A5ED23C63ED}"/>
              </a:ext>
            </a:extLst>
          </p:cNvPr>
          <p:cNvPicPr>
            <a:picLocks noChangeAspect="1"/>
          </p:cNvPicPr>
          <p:nvPr/>
        </p:nvPicPr>
        <p:blipFill>
          <a:blip r:embed="rId17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19098" y="4627684"/>
            <a:ext cx="1290715" cy="744167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ACA070B5-B572-4283-A4CE-7D97D5D6745C}"/>
              </a:ext>
            </a:extLst>
          </p:cNvPr>
          <p:cNvPicPr>
            <a:picLocks noChangeAspect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189" y="5577614"/>
            <a:ext cx="1021807" cy="365760"/>
          </a:xfrm>
          <a:prstGeom prst="rect">
            <a:avLst/>
          </a:prstGeom>
        </p:spPr>
      </p:pic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0F6DF19-2888-4C6C-B676-D96D3769774A}"/>
              </a:ext>
            </a:extLst>
          </p:cNvPr>
          <p:cNvCxnSpPr>
            <a:cxnSpLocks/>
          </p:cNvCxnSpPr>
          <p:nvPr/>
        </p:nvCxnSpPr>
        <p:spPr>
          <a:xfrm>
            <a:off x="9722640" y="4680692"/>
            <a:ext cx="0" cy="64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260B912-D5DA-440A-AD7B-6F78FEE17CEA}"/>
              </a:ext>
            </a:extLst>
          </p:cNvPr>
          <p:cNvCxnSpPr>
            <a:cxnSpLocks/>
          </p:cNvCxnSpPr>
          <p:nvPr/>
        </p:nvCxnSpPr>
        <p:spPr>
          <a:xfrm flipV="1">
            <a:off x="6463429" y="4633290"/>
            <a:ext cx="4782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5054784A-FDC9-4F03-B11F-A7610800B045}"/>
              </a:ext>
            </a:extLst>
          </p:cNvPr>
          <p:cNvCxnSpPr>
            <a:cxnSpLocks/>
          </p:cNvCxnSpPr>
          <p:nvPr/>
        </p:nvCxnSpPr>
        <p:spPr>
          <a:xfrm flipV="1">
            <a:off x="6470242" y="5408543"/>
            <a:ext cx="4782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Picture 84">
            <a:extLst>
              <a:ext uri="{FF2B5EF4-FFF2-40B4-BE49-F238E27FC236}">
                <a16:creationId xmlns:a16="http://schemas.microsoft.com/office/drawing/2014/main" id="{5C064FE8-3D49-448B-882C-6D403822E066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r="12000" b="59091"/>
          <a:stretch/>
        </p:blipFill>
        <p:spPr>
          <a:xfrm>
            <a:off x="6523944" y="4004104"/>
            <a:ext cx="1517612" cy="341462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8C91E00D-AF01-46AE-8F12-76E41FC3E058}"/>
              </a:ext>
            </a:extLst>
          </p:cNvPr>
          <p:cNvGrpSpPr/>
          <p:nvPr/>
        </p:nvGrpSpPr>
        <p:grpSpPr>
          <a:xfrm>
            <a:off x="9719185" y="4687685"/>
            <a:ext cx="1629578" cy="668809"/>
            <a:chOff x="8976457" y="4043028"/>
            <a:chExt cx="1708930" cy="817941"/>
          </a:xfrm>
        </p:grpSpPr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F396A6C9-014F-464F-9BFA-A88213D41F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659801" y="4043028"/>
              <a:ext cx="560997" cy="548640"/>
            </a:xfrm>
            <a:prstGeom prst="rect">
              <a:avLst/>
            </a:prstGeom>
          </p:spPr>
        </p:pic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D72C0F9-7746-47EC-A083-A1E2BDB0E864}"/>
                </a:ext>
              </a:extLst>
            </p:cNvPr>
            <p:cNvSpPr txBox="1"/>
            <p:nvPr/>
          </p:nvSpPr>
          <p:spPr>
            <a:xfrm>
              <a:off x="8976457" y="4553192"/>
              <a:ext cx="17089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SPO Modern Sites</a:t>
              </a:r>
            </a:p>
          </p:txBody>
        </p:sp>
      </p:grpSp>
      <p:pic>
        <p:nvPicPr>
          <p:cNvPr id="89" name="Picture 88">
            <a:extLst>
              <a:ext uri="{FF2B5EF4-FFF2-40B4-BE49-F238E27FC236}">
                <a16:creationId xmlns:a16="http://schemas.microsoft.com/office/drawing/2014/main" id="{23E0E223-6DB2-472F-B5AE-682404FF5A3A}"/>
              </a:ext>
            </a:extLst>
          </p:cNvPr>
          <p:cNvPicPr>
            <a:picLocks noChangeAspect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51864" y="5499646"/>
            <a:ext cx="1348928" cy="674464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0E6F6A71-0081-4245-8EDB-DFD5B8D86335}"/>
              </a:ext>
            </a:extLst>
          </p:cNvPr>
          <p:cNvPicPr>
            <a:picLocks noChangeAspect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52304" y="5490216"/>
            <a:ext cx="1277793" cy="638897"/>
          </a:xfrm>
          <a:prstGeom prst="rect">
            <a:avLst/>
          </a:prstGeom>
        </p:spPr>
      </p:pic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EBEC97E-44A1-4E12-B711-735C78560BAE}"/>
              </a:ext>
            </a:extLst>
          </p:cNvPr>
          <p:cNvCxnSpPr>
            <a:cxnSpLocks/>
          </p:cNvCxnSpPr>
          <p:nvPr/>
        </p:nvCxnSpPr>
        <p:spPr>
          <a:xfrm>
            <a:off x="7727549" y="5510661"/>
            <a:ext cx="0" cy="548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007369A-4DC7-4D3F-AF22-17475A1CAB37}"/>
              </a:ext>
            </a:extLst>
          </p:cNvPr>
          <p:cNvCxnSpPr>
            <a:cxnSpLocks/>
          </p:cNvCxnSpPr>
          <p:nvPr/>
        </p:nvCxnSpPr>
        <p:spPr>
          <a:xfrm>
            <a:off x="8767200" y="5533267"/>
            <a:ext cx="0" cy="548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FDF4E8C-712B-409F-B455-BD99CA0DE60B}"/>
              </a:ext>
            </a:extLst>
          </p:cNvPr>
          <p:cNvCxnSpPr>
            <a:cxnSpLocks/>
          </p:cNvCxnSpPr>
          <p:nvPr/>
        </p:nvCxnSpPr>
        <p:spPr>
          <a:xfrm>
            <a:off x="9900183" y="5537663"/>
            <a:ext cx="0" cy="548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68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7816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SharePoint Implementation Capabilities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4070DCE-9DDC-4B77-AEED-7782B740899E}"/>
              </a:ext>
            </a:extLst>
          </p:cNvPr>
          <p:cNvGrpSpPr/>
          <p:nvPr/>
        </p:nvGrpSpPr>
        <p:grpSpPr>
          <a:xfrm>
            <a:off x="7012307" y="1301351"/>
            <a:ext cx="5062874" cy="5427295"/>
            <a:chOff x="7236172" y="1365299"/>
            <a:chExt cx="5062874" cy="5427295"/>
          </a:xfrm>
        </p:grpSpPr>
        <p:sp>
          <p:nvSpPr>
            <p:cNvPr id="77" name="Circle: Hollow 76">
              <a:extLst>
                <a:ext uri="{FF2B5EF4-FFF2-40B4-BE49-F238E27FC236}">
                  <a16:creationId xmlns:a16="http://schemas.microsoft.com/office/drawing/2014/main" id="{4B7B7CD5-E46F-4B60-A779-5AF319B60221}"/>
                </a:ext>
              </a:extLst>
            </p:cNvPr>
            <p:cNvSpPr/>
            <p:nvPr/>
          </p:nvSpPr>
          <p:spPr>
            <a:xfrm>
              <a:off x="7607767" y="1806715"/>
              <a:ext cx="4114800" cy="4107388"/>
            </a:xfrm>
            <a:prstGeom prst="donut">
              <a:avLst>
                <a:gd name="adj" fmla="val 4453"/>
              </a:avLst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00C65188-8957-44BF-B0E6-D371EB1734C2}"/>
                </a:ext>
              </a:extLst>
            </p:cNvPr>
            <p:cNvGrpSpPr/>
            <p:nvPr/>
          </p:nvGrpSpPr>
          <p:grpSpPr>
            <a:xfrm>
              <a:off x="10435339" y="4738362"/>
              <a:ext cx="1371600" cy="1371600"/>
              <a:chOff x="10002079" y="4797290"/>
              <a:chExt cx="1371600" cy="1371600"/>
            </a:xfrm>
          </p:grpSpPr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987FB05F-DD5D-4F28-BFB8-59F4426AA10E}"/>
                  </a:ext>
                </a:extLst>
              </p:cNvPr>
              <p:cNvSpPr/>
              <p:nvPr/>
            </p:nvSpPr>
            <p:spPr>
              <a:xfrm>
                <a:off x="10002079" y="4797290"/>
                <a:ext cx="1371600" cy="1371600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80" name="Picture 79">
                <a:extLst>
                  <a:ext uri="{FF2B5EF4-FFF2-40B4-BE49-F238E27FC236}">
                    <a16:creationId xmlns:a16="http://schemas.microsoft.com/office/drawing/2014/main" id="{EC72D959-52B9-49B8-9677-2B9ADF647B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47799" y="5260994"/>
                <a:ext cx="1280160" cy="548640"/>
              </a:xfrm>
              <a:prstGeom prst="flowChartConnector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DD3D2DF-CA26-403F-929F-683F3209A19B}"/>
                </a:ext>
              </a:extLst>
            </p:cNvPr>
            <p:cNvGrpSpPr/>
            <p:nvPr/>
          </p:nvGrpSpPr>
          <p:grpSpPr>
            <a:xfrm>
              <a:off x="7236172" y="2603439"/>
              <a:ext cx="1371600" cy="1371600"/>
              <a:chOff x="7236172" y="2603439"/>
              <a:chExt cx="1371600" cy="1371600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584EDE54-702C-416A-8B6C-B694D44C49B5}"/>
                  </a:ext>
                </a:extLst>
              </p:cNvPr>
              <p:cNvSpPr/>
              <p:nvPr/>
            </p:nvSpPr>
            <p:spPr>
              <a:xfrm>
                <a:off x="7236172" y="2603439"/>
                <a:ext cx="1371600" cy="1371600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83" name="Picture 82">
                <a:extLst>
                  <a:ext uri="{FF2B5EF4-FFF2-40B4-BE49-F238E27FC236}">
                    <a16:creationId xmlns:a16="http://schemas.microsoft.com/office/drawing/2014/main" id="{FE4E6F55-A7CB-4934-B36E-B13540EA4A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362784" y="2722687"/>
                <a:ext cx="1157383" cy="1131887"/>
              </a:xfrm>
              <a:prstGeom prst="rect">
                <a:avLst/>
              </a:prstGeom>
            </p:spPr>
          </p:pic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7C66C119-8863-4737-9ED7-AD361BABDE0A}"/>
                </a:ext>
              </a:extLst>
            </p:cNvPr>
            <p:cNvSpPr txBox="1"/>
            <p:nvPr/>
          </p:nvSpPr>
          <p:spPr>
            <a:xfrm>
              <a:off x="7455083" y="3994934"/>
              <a:ext cx="17089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rgbClr val="002060"/>
                  </a:solidFill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Modern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Sites</a:t>
              </a: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586269E-36EE-4E36-8C44-4BE55887C17E}"/>
                </a:ext>
              </a:extLst>
            </p:cNvPr>
            <p:cNvGrpSpPr/>
            <p:nvPr/>
          </p:nvGrpSpPr>
          <p:grpSpPr>
            <a:xfrm>
              <a:off x="7835604" y="4975801"/>
              <a:ext cx="1371600" cy="1371600"/>
              <a:chOff x="6914321" y="4870177"/>
              <a:chExt cx="1371600" cy="1371600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84B8886A-4E39-455D-8453-BE6FC0CA5890}"/>
                  </a:ext>
                </a:extLst>
              </p:cNvPr>
              <p:cNvSpPr/>
              <p:nvPr/>
            </p:nvSpPr>
            <p:spPr>
              <a:xfrm>
                <a:off x="6914321" y="4870177"/>
                <a:ext cx="1371600" cy="1371600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87" name="Picture 86">
                <a:extLst>
                  <a:ext uri="{FF2B5EF4-FFF2-40B4-BE49-F238E27FC236}">
                    <a16:creationId xmlns:a16="http://schemas.microsoft.com/office/drawing/2014/main" id="{2E1AED3C-3BE8-46B2-B1B3-B0EF4D6D30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56915" y="5091698"/>
                <a:ext cx="1086411" cy="887233"/>
              </a:xfrm>
              <a:prstGeom prst="rect">
                <a:avLst/>
              </a:prstGeom>
            </p:spPr>
          </p:pic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0D7FBDCD-A00B-49A6-9882-BB469DAB3FE4}"/>
                </a:ext>
              </a:extLst>
            </p:cNvPr>
            <p:cNvSpPr txBox="1"/>
            <p:nvPr/>
          </p:nvSpPr>
          <p:spPr>
            <a:xfrm>
              <a:off x="7666938" y="6370142"/>
              <a:ext cx="1708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rgbClr val="002060"/>
                  </a:solidFill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Add-in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0663892-3B97-4761-978E-8C4A185AC50E}"/>
                </a:ext>
              </a:extLst>
            </p:cNvPr>
            <p:cNvSpPr txBox="1"/>
            <p:nvPr/>
          </p:nvSpPr>
          <p:spPr>
            <a:xfrm>
              <a:off x="8999633" y="2695418"/>
              <a:ext cx="15776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PowerApps</a:t>
              </a: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427A7A38-A98E-4BB7-971B-378151BF2BA0}"/>
                </a:ext>
              </a:extLst>
            </p:cNvPr>
            <p:cNvGrpSpPr/>
            <p:nvPr/>
          </p:nvGrpSpPr>
          <p:grpSpPr>
            <a:xfrm>
              <a:off x="9030040" y="1365299"/>
              <a:ext cx="1371600" cy="1371600"/>
              <a:chOff x="8336594" y="1258810"/>
              <a:chExt cx="1371600" cy="1371600"/>
            </a:xfrm>
          </p:grpSpPr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3CF5EEC2-1B3C-490E-B6A3-52B1D8489956}"/>
                  </a:ext>
                </a:extLst>
              </p:cNvPr>
              <p:cNvSpPr/>
              <p:nvPr/>
            </p:nvSpPr>
            <p:spPr>
              <a:xfrm>
                <a:off x="8336594" y="1258810"/>
                <a:ext cx="1371600" cy="1371600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4E04E382-F688-4EC8-93AF-23C85B34E6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488393" y="1539543"/>
                <a:ext cx="1070865" cy="820532"/>
              </a:xfrm>
              <a:prstGeom prst="rect">
                <a:avLst/>
              </a:prstGeom>
            </p:spPr>
          </p:pic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988130A2-3BCD-4E91-B44C-56FC296C78AC}"/>
                </a:ext>
              </a:extLst>
            </p:cNvPr>
            <p:cNvGrpSpPr/>
            <p:nvPr/>
          </p:nvGrpSpPr>
          <p:grpSpPr>
            <a:xfrm>
              <a:off x="10831731" y="2599217"/>
              <a:ext cx="1371600" cy="1371600"/>
              <a:chOff x="10542105" y="2421837"/>
              <a:chExt cx="1371600" cy="13716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4609B0AF-8F17-48BA-98E6-D52D70E0406A}"/>
                  </a:ext>
                </a:extLst>
              </p:cNvPr>
              <p:cNvSpPr/>
              <p:nvPr/>
            </p:nvSpPr>
            <p:spPr>
              <a:xfrm>
                <a:off x="10542105" y="2421837"/>
                <a:ext cx="1371600" cy="1371600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95" name="Picture 94">
                <a:extLst>
                  <a:ext uri="{FF2B5EF4-FFF2-40B4-BE49-F238E27FC236}">
                    <a16:creationId xmlns:a16="http://schemas.microsoft.com/office/drawing/2014/main" id="{D2F35A3E-3FED-4509-A09B-8544F87A7F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782203" y="2731604"/>
                <a:ext cx="955898" cy="752066"/>
              </a:xfrm>
              <a:prstGeom prst="rect">
                <a:avLst/>
              </a:prstGeom>
            </p:spPr>
          </p:pic>
        </p:grp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5C391EBC-BF44-4EB3-9D02-CA6A67E33847}"/>
                </a:ext>
              </a:extLst>
            </p:cNvPr>
            <p:cNvSpPr txBox="1"/>
            <p:nvPr/>
          </p:nvSpPr>
          <p:spPr>
            <a:xfrm>
              <a:off x="10245277" y="3901662"/>
              <a:ext cx="1577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Microsoft Flow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D34FF16B-1EFE-4339-95E4-3C3655E651A8}"/>
                </a:ext>
              </a:extLst>
            </p:cNvPr>
            <p:cNvSpPr txBox="1"/>
            <p:nvPr/>
          </p:nvSpPr>
          <p:spPr>
            <a:xfrm>
              <a:off x="10019672" y="6146263"/>
              <a:ext cx="22793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SharePoint Framework Extension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1797" y="1659839"/>
            <a:ext cx="6869851" cy="4222270"/>
            <a:chOff x="311797" y="1384370"/>
            <a:chExt cx="7021654" cy="4637203"/>
          </a:xfrm>
        </p:grpSpPr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ABFC5CA9-AFCE-4615-86D0-3BEBD2792F44}"/>
                </a:ext>
              </a:extLst>
            </p:cNvPr>
            <p:cNvSpPr/>
            <p:nvPr/>
          </p:nvSpPr>
          <p:spPr>
            <a:xfrm flipH="1">
              <a:off x="311799" y="1384370"/>
              <a:ext cx="6997318" cy="1000125"/>
            </a:xfrm>
            <a:custGeom>
              <a:avLst/>
              <a:gdLst>
                <a:gd name="connsiteX0" fmla="*/ 0 w 7630820"/>
                <a:gd name="connsiteY0" fmla="*/ 0 h 1000125"/>
                <a:gd name="connsiteX1" fmla="*/ 7464129 w 7630820"/>
                <a:gd name="connsiteY1" fmla="*/ 0 h 1000125"/>
                <a:gd name="connsiteX2" fmla="*/ 7630820 w 7630820"/>
                <a:gd name="connsiteY2" fmla="*/ 166691 h 1000125"/>
                <a:gd name="connsiteX3" fmla="*/ 7630820 w 7630820"/>
                <a:gd name="connsiteY3" fmla="*/ 833434 h 1000125"/>
                <a:gd name="connsiteX4" fmla="*/ 7464129 w 7630820"/>
                <a:gd name="connsiteY4" fmla="*/ 1000125 h 1000125"/>
                <a:gd name="connsiteX5" fmla="*/ 465061 w 7630820"/>
                <a:gd name="connsiteY5" fmla="*/ 1000125 h 1000125"/>
                <a:gd name="connsiteX6" fmla="*/ 458189 w 7630820"/>
                <a:gd name="connsiteY6" fmla="*/ 973399 h 1000125"/>
                <a:gd name="connsiteX7" fmla="*/ 154270 w 7630820"/>
                <a:gd name="connsiteY7" fmla="*/ 253936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30820" h="1000125">
                  <a:moveTo>
                    <a:pt x="0" y="0"/>
                  </a:moveTo>
                  <a:lnTo>
                    <a:pt x="7464129" y="0"/>
                  </a:lnTo>
                  <a:cubicBezTo>
                    <a:pt x="7556190" y="0"/>
                    <a:pt x="7630820" y="74630"/>
                    <a:pt x="7630820" y="166691"/>
                  </a:cubicBezTo>
                  <a:lnTo>
                    <a:pt x="7630820" y="833434"/>
                  </a:lnTo>
                  <a:cubicBezTo>
                    <a:pt x="7630820" y="925495"/>
                    <a:pt x="7556190" y="1000125"/>
                    <a:pt x="7464129" y="1000125"/>
                  </a:cubicBezTo>
                  <a:lnTo>
                    <a:pt x="465061" y="1000125"/>
                  </a:lnTo>
                  <a:lnTo>
                    <a:pt x="458189" y="973399"/>
                  </a:lnTo>
                  <a:cubicBezTo>
                    <a:pt x="380024" y="722091"/>
                    <a:pt x="277821" y="481373"/>
                    <a:pt x="154270" y="253936"/>
                  </a:cubicBezTo>
                  <a:close/>
                </a:path>
              </a:pathLst>
            </a:custGeom>
            <a:solidFill>
              <a:srgbClr val="4472C4">
                <a:lumMod val="60000"/>
                <a:lumOff val="40000"/>
              </a:srgbClr>
            </a:solidFill>
            <a:ln w="28575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548640" rIns="146304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14400" marR="0" lvl="2" indent="0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all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Architect</a:t>
              </a:r>
            </a:p>
            <a:p>
              <a:pPr marL="914400" marR="0" lvl="2" indent="0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Architect, Design, Development and Testing of SharePoint Solutions</a:t>
              </a:r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65D38756-C4E9-487D-809A-69A41B9845C4}"/>
                </a:ext>
              </a:extLst>
            </p:cNvPr>
            <p:cNvSpPr/>
            <p:nvPr/>
          </p:nvSpPr>
          <p:spPr>
            <a:xfrm flipH="1">
              <a:off x="311797" y="2596097"/>
              <a:ext cx="6536668" cy="1000125"/>
            </a:xfrm>
            <a:custGeom>
              <a:avLst/>
              <a:gdLst>
                <a:gd name="connsiteX0" fmla="*/ 0 w 7137228"/>
                <a:gd name="connsiteY0" fmla="*/ 0 h 1000125"/>
                <a:gd name="connsiteX1" fmla="*/ 6970537 w 7137228"/>
                <a:gd name="connsiteY1" fmla="*/ 0 h 1000125"/>
                <a:gd name="connsiteX2" fmla="*/ 7137228 w 7137228"/>
                <a:gd name="connsiteY2" fmla="*/ 166691 h 1000125"/>
                <a:gd name="connsiteX3" fmla="*/ 7137228 w 7137228"/>
                <a:gd name="connsiteY3" fmla="*/ 833434 h 1000125"/>
                <a:gd name="connsiteX4" fmla="*/ 6970537 w 7137228"/>
                <a:gd name="connsiteY4" fmla="*/ 1000125 h 1000125"/>
                <a:gd name="connsiteX5" fmla="*/ 142205 w 7137228"/>
                <a:gd name="connsiteY5" fmla="*/ 1000125 h 1000125"/>
                <a:gd name="connsiteX6" fmla="*/ 124288 w 7137228"/>
                <a:gd name="connsiteY6" fmla="*/ 645317 h 1000125"/>
                <a:gd name="connsiteX7" fmla="*/ 63480 w 7137228"/>
                <a:gd name="connsiteY7" fmla="*/ 246879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37228" h="1000125">
                  <a:moveTo>
                    <a:pt x="0" y="0"/>
                  </a:moveTo>
                  <a:lnTo>
                    <a:pt x="6970537" y="0"/>
                  </a:lnTo>
                  <a:cubicBezTo>
                    <a:pt x="7062598" y="0"/>
                    <a:pt x="7137228" y="74630"/>
                    <a:pt x="7137228" y="166691"/>
                  </a:cubicBezTo>
                  <a:lnTo>
                    <a:pt x="7137228" y="833434"/>
                  </a:lnTo>
                  <a:cubicBezTo>
                    <a:pt x="7137228" y="925495"/>
                    <a:pt x="7062598" y="1000125"/>
                    <a:pt x="6970537" y="1000125"/>
                  </a:cubicBezTo>
                  <a:lnTo>
                    <a:pt x="142205" y="1000125"/>
                  </a:lnTo>
                  <a:lnTo>
                    <a:pt x="124288" y="645317"/>
                  </a:lnTo>
                  <a:cubicBezTo>
                    <a:pt x="110589" y="510417"/>
                    <a:pt x="90207" y="377492"/>
                    <a:pt x="63480" y="246879"/>
                  </a:cubicBezTo>
                  <a:close/>
                </a:path>
              </a:pathLst>
            </a:custGeom>
            <a:solidFill>
              <a:srgbClr val="ED7D31">
                <a:lumMod val="40000"/>
                <a:lumOff val="60000"/>
              </a:srgbClr>
            </a:solidFill>
            <a:ln w="28575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548640" tIns="45720" rIns="128016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14400" marR="0" lvl="2" indent="0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all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Build &amp; Transform</a:t>
              </a:r>
            </a:p>
            <a:p>
              <a:pPr marR="0" lvl="2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Transformational guidance within Application boundary of the solution towards better adoption</a:t>
              </a: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0B64B478-7BE1-4BE3-8524-3742DE3A51BF}"/>
                </a:ext>
              </a:extLst>
            </p:cNvPr>
            <p:cNvSpPr/>
            <p:nvPr/>
          </p:nvSpPr>
          <p:spPr>
            <a:xfrm flipH="1">
              <a:off x="318959" y="3817808"/>
              <a:ext cx="6529506" cy="1000125"/>
            </a:xfrm>
            <a:custGeom>
              <a:avLst/>
              <a:gdLst>
                <a:gd name="connsiteX0" fmla="*/ 142205 w 7137228"/>
                <a:gd name="connsiteY0" fmla="*/ 0 h 1000125"/>
                <a:gd name="connsiteX1" fmla="*/ 6970537 w 7137228"/>
                <a:gd name="connsiteY1" fmla="*/ 0 h 1000125"/>
                <a:gd name="connsiteX2" fmla="*/ 7137228 w 7137228"/>
                <a:gd name="connsiteY2" fmla="*/ 166691 h 1000125"/>
                <a:gd name="connsiteX3" fmla="*/ 7137228 w 7137228"/>
                <a:gd name="connsiteY3" fmla="*/ 833434 h 1000125"/>
                <a:gd name="connsiteX4" fmla="*/ 6970537 w 7137228"/>
                <a:gd name="connsiteY4" fmla="*/ 1000125 h 1000125"/>
                <a:gd name="connsiteX5" fmla="*/ 0 w 7137228"/>
                <a:gd name="connsiteY5" fmla="*/ 1000125 h 1000125"/>
                <a:gd name="connsiteX6" fmla="*/ 63480 w 7137228"/>
                <a:gd name="connsiteY6" fmla="*/ 753246 h 1000125"/>
                <a:gd name="connsiteX7" fmla="*/ 124288 w 7137228"/>
                <a:gd name="connsiteY7" fmla="*/ 354808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37228" h="1000125">
                  <a:moveTo>
                    <a:pt x="142205" y="0"/>
                  </a:moveTo>
                  <a:lnTo>
                    <a:pt x="6970537" y="0"/>
                  </a:lnTo>
                  <a:cubicBezTo>
                    <a:pt x="7062598" y="0"/>
                    <a:pt x="7137228" y="74630"/>
                    <a:pt x="7137228" y="166691"/>
                  </a:cubicBezTo>
                  <a:lnTo>
                    <a:pt x="7137228" y="833434"/>
                  </a:lnTo>
                  <a:cubicBezTo>
                    <a:pt x="7137228" y="925495"/>
                    <a:pt x="7062598" y="1000125"/>
                    <a:pt x="6970537" y="1000125"/>
                  </a:cubicBezTo>
                  <a:lnTo>
                    <a:pt x="0" y="1000125"/>
                  </a:lnTo>
                  <a:lnTo>
                    <a:pt x="63480" y="753246"/>
                  </a:lnTo>
                  <a:cubicBezTo>
                    <a:pt x="90207" y="622633"/>
                    <a:pt x="110589" y="489708"/>
                    <a:pt x="124288" y="354808"/>
                  </a:cubicBezTo>
                  <a:close/>
                </a:path>
              </a:pathLst>
            </a:custGeom>
            <a:solidFill>
              <a:srgbClr val="70AD47">
                <a:lumMod val="60000"/>
                <a:lumOff val="40000"/>
              </a:srgbClr>
            </a:solidFill>
            <a:ln w="28575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548640" tIns="45720" rIns="14630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14400" marR="0" lvl="2" indent="0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all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Manage</a:t>
              </a:r>
            </a:p>
            <a:p>
              <a:pPr marL="914400" marR="0" lvl="2" indent="0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Technical Management of Development and Enhancement work on SharePoint Technology</a:t>
              </a: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42D0E275-CD16-4210-95DD-07B0AA801517}"/>
                </a:ext>
              </a:extLst>
            </p:cNvPr>
            <p:cNvSpPr/>
            <p:nvPr/>
          </p:nvSpPr>
          <p:spPr>
            <a:xfrm flipH="1">
              <a:off x="336133" y="5021448"/>
              <a:ext cx="6997318" cy="1000125"/>
            </a:xfrm>
            <a:custGeom>
              <a:avLst/>
              <a:gdLst>
                <a:gd name="connsiteX0" fmla="*/ 465061 w 7630821"/>
                <a:gd name="connsiteY0" fmla="*/ 0 h 1000125"/>
                <a:gd name="connsiteX1" fmla="*/ 7464130 w 7630821"/>
                <a:gd name="connsiteY1" fmla="*/ 0 h 1000125"/>
                <a:gd name="connsiteX2" fmla="*/ 7630821 w 7630821"/>
                <a:gd name="connsiteY2" fmla="*/ 166691 h 1000125"/>
                <a:gd name="connsiteX3" fmla="*/ 7630821 w 7630821"/>
                <a:gd name="connsiteY3" fmla="*/ 833434 h 1000125"/>
                <a:gd name="connsiteX4" fmla="*/ 7464130 w 7630821"/>
                <a:gd name="connsiteY4" fmla="*/ 1000125 h 1000125"/>
                <a:gd name="connsiteX5" fmla="*/ 0 w 7630821"/>
                <a:gd name="connsiteY5" fmla="*/ 1000125 h 1000125"/>
                <a:gd name="connsiteX6" fmla="*/ 154271 w 7630821"/>
                <a:gd name="connsiteY6" fmla="*/ 746188 h 1000125"/>
                <a:gd name="connsiteX7" fmla="*/ 458190 w 7630821"/>
                <a:gd name="connsiteY7" fmla="*/ 26726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30821" h="1000125">
                  <a:moveTo>
                    <a:pt x="465061" y="0"/>
                  </a:moveTo>
                  <a:lnTo>
                    <a:pt x="7464130" y="0"/>
                  </a:lnTo>
                  <a:cubicBezTo>
                    <a:pt x="7556191" y="0"/>
                    <a:pt x="7630821" y="74630"/>
                    <a:pt x="7630821" y="166691"/>
                  </a:cubicBezTo>
                  <a:lnTo>
                    <a:pt x="7630821" y="833434"/>
                  </a:lnTo>
                  <a:cubicBezTo>
                    <a:pt x="7630821" y="925495"/>
                    <a:pt x="7556191" y="1000125"/>
                    <a:pt x="7464130" y="1000125"/>
                  </a:cubicBezTo>
                  <a:lnTo>
                    <a:pt x="0" y="1000125"/>
                  </a:lnTo>
                  <a:lnTo>
                    <a:pt x="154271" y="746188"/>
                  </a:lnTo>
                  <a:cubicBezTo>
                    <a:pt x="277822" y="518751"/>
                    <a:pt x="380025" y="278034"/>
                    <a:pt x="458190" y="26726"/>
                  </a:cubicBezTo>
                  <a:close/>
                </a:path>
              </a:pathLst>
            </a:custGeom>
            <a:solidFill>
              <a:srgbClr val="44546A">
                <a:lumMod val="40000"/>
                <a:lumOff val="60000"/>
              </a:srgbClr>
            </a:solidFill>
            <a:ln w="28575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548640" tIns="45720" rIns="14630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14400" marR="0" lvl="2" indent="0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all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Leverage</a:t>
              </a:r>
            </a:p>
            <a:p>
              <a:pPr marL="914400" marR="0" lvl="2" indent="0" algn="l" defTabSz="9144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 of latest standards including SPFX, Power Apps &amp; MS Flow, Modern Experience etc.</a:t>
              </a:r>
            </a:p>
          </p:txBody>
        </p: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0649204B-89BD-4E86-9258-0CCF2D08AA95}"/>
                </a:ext>
              </a:extLst>
            </p:cNvPr>
            <p:cNvCxnSpPr/>
            <p:nvPr/>
          </p:nvCxnSpPr>
          <p:spPr>
            <a:xfrm>
              <a:off x="1347502" y="1495412"/>
              <a:ext cx="0" cy="685800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5A34B4C8-D69D-4630-87BF-81C8EFFF842C}"/>
                </a:ext>
              </a:extLst>
            </p:cNvPr>
            <p:cNvCxnSpPr/>
            <p:nvPr/>
          </p:nvCxnSpPr>
          <p:spPr>
            <a:xfrm>
              <a:off x="1366552" y="2761445"/>
              <a:ext cx="0" cy="685800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9C0E92F2-7262-4A43-9387-17CD275F01ED}"/>
                </a:ext>
              </a:extLst>
            </p:cNvPr>
            <p:cNvCxnSpPr/>
            <p:nvPr/>
          </p:nvCxnSpPr>
          <p:spPr>
            <a:xfrm>
              <a:off x="1347502" y="4000974"/>
              <a:ext cx="0" cy="685800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B51591F2-2447-4CC1-8FB9-C4C944EA29F9}"/>
                </a:ext>
              </a:extLst>
            </p:cNvPr>
            <p:cNvCxnSpPr/>
            <p:nvPr/>
          </p:nvCxnSpPr>
          <p:spPr>
            <a:xfrm>
              <a:off x="1366552" y="5174244"/>
              <a:ext cx="0" cy="685800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</p:cxnSp>
        <p:pic>
          <p:nvPicPr>
            <p:cNvPr id="106" name="Graphic 105" descr="Database">
              <a:extLst>
                <a:ext uri="{FF2B5EF4-FFF2-40B4-BE49-F238E27FC236}">
                  <a16:creationId xmlns:a16="http://schemas.microsoft.com/office/drawing/2014/main" id="{526D8F4B-2430-4FF0-9D08-9FB8D7D2072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19245" y="2781508"/>
              <a:ext cx="640080" cy="640080"/>
            </a:xfrm>
            <a:prstGeom prst="rect">
              <a:avLst/>
            </a:prstGeom>
          </p:spPr>
        </p:pic>
        <p:pic>
          <p:nvPicPr>
            <p:cNvPr id="107" name="Graphic 106" descr="Connections">
              <a:extLst>
                <a:ext uri="{FF2B5EF4-FFF2-40B4-BE49-F238E27FC236}">
                  <a16:creationId xmlns:a16="http://schemas.microsoft.com/office/drawing/2014/main" id="{94F2CDF3-829A-480C-8102-EDFD65837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50983" y="4058473"/>
              <a:ext cx="640080" cy="640080"/>
            </a:xfrm>
            <a:prstGeom prst="rect">
              <a:avLst/>
            </a:prstGeom>
          </p:spPr>
        </p:pic>
        <p:pic>
          <p:nvPicPr>
            <p:cNvPr id="108" name="Graphic 107" descr="Stream">
              <a:extLst>
                <a:ext uri="{FF2B5EF4-FFF2-40B4-BE49-F238E27FC236}">
                  <a16:creationId xmlns:a16="http://schemas.microsoft.com/office/drawing/2014/main" id="{3EED512D-55EC-49F2-9426-CD35C4892E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19245" y="5167394"/>
              <a:ext cx="640080" cy="640080"/>
            </a:xfrm>
            <a:prstGeom prst="rect">
              <a:avLst/>
            </a:prstGeom>
          </p:spPr>
        </p:pic>
        <p:pic>
          <p:nvPicPr>
            <p:cNvPr id="109" name="Graphic 108" descr="Cloud Computing">
              <a:extLst>
                <a:ext uri="{FF2B5EF4-FFF2-40B4-BE49-F238E27FC236}">
                  <a16:creationId xmlns:a16="http://schemas.microsoft.com/office/drawing/2014/main" id="{BD508026-5A06-4138-9A84-49E20D4FF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509611" y="1564392"/>
              <a:ext cx="640080" cy="6400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093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7816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Migration Capabilities</a:t>
            </a:r>
          </a:p>
        </p:txBody>
      </p:sp>
      <p:sp>
        <p:nvSpPr>
          <p:cNvPr id="72" name="Freeform 1871">
            <a:extLst>
              <a:ext uri="{FF2B5EF4-FFF2-40B4-BE49-F238E27FC236}">
                <a16:creationId xmlns:a16="http://schemas.microsoft.com/office/drawing/2014/main" id="{A5BF0DE1-7628-4E9E-8E4D-6D67F86338DA}"/>
              </a:ext>
            </a:extLst>
          </p:cNvPr>
          <p:cNvSpPr>
            <a:spLocks/>
          </p:cNvSpPr>
          <p:nvPr/>
        </p:nvSpPr>
        <p:spPr bwMode="auto">
          <a:xfrm>
            <a:off x="9366737" y="1240371"/>
            <a:ext cx="2579284" cy="4457777"/>
          </a:xfrm>
          <a:custGeom>
            <a:avLst/>
            <a:gdLst>
              <a:gd name="T0" fmla="*/ 866 w 866"/>
              <a:gd name="T1" fmla="*/ 1617 h 1902"/>
              <a:gd name="T2" fmla="*/ 433 w 866"/>
              <a:gd name="T3" fmla="*/ 1902 h 1902"/>
              <a:gd name="T4" fmla="*/ 0 w 866"/>
              <a:gd name="T5" fmla="*/ 1617 h 1902"/>
              <a:gd name="T6" fmla="*/ 0 w 866"/>
              <a:gd name="T7" fmla="*/ 52 h 1902"/>
              <a:gd name="T8" fmla="*/ 53 w 866"/>
              <a:gd name="T9" fmla="*/ 0 h 1902"/>
              <a:gd name="T10" fmla="*/ 814 w 866"/>
              <a:gd name="T11" fmla="*/ 0 h 1902"/>
              <a:gd name="T12" fmla="*/ 866 w 866"/>
              <a:gd name="T13" fmla="*/ 52 h 1902"/>
              <a:gd name="T14" fmla="*/ 866 w 866"/>
              <a:gd name="T15" fmla="*/ 1617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66" h="1902">
                <a:moveTo>
                  <a:pt x="866" y="1617"/>
                </a:moveTo>
                <a:cubicBezTo>
                  <a:pt x="866" y="1646"/>
                  <a:pt x="433" y="1902"/>
                  <a:pt x="433" y="1902"/>
                </a:cubicBezTo>
                <a:cubicBezTo>
                  <a:pt x="433" y="1902"/>
                  <a:pt x="0" y="1646"/>
                  <a:pt x="0" y="1617"/>
                </a:cubicBezTo>
                <a:lnTo>
                  <a:pt x="0" y="52"/>
                </a:lnTo>
                <a:cubicBezTo>
                  <a:pt x="0" y="23"/>
                  <a:pt x="24" y="0"/>
                  <a:pt x="53" y="0"/>
                </a:cubicBezTo>
                <a:lnTo>
                  <a:pt x="814" y="0"/>
                </a:lnTo>
                <a:cubicBezTo>
                  <a:pt x="843" y="0"/>
                  <a:pt x="866" y="23"/>
                  <a:pt x="866" y="52"/>
                </a:cubicBezTo>
                <a:lnTo>
                  <a:pt x="866" y="1617"/>
                </a:lnTo>
                <a:close/>
              </a:path>
            </a:pathLst>
          </a:custGeom>
          <a:solidFill>
            <a:srgbClr val="44546A">
              <a:lumMod val="40000"/>
              <a:lumOff val="6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3" name="Freeform: Shape 85">
            <a:extLst>
              <a:ext uri="{FF2B5EF4-FFF2-40B4-BE49-F238E27FC236}">
                <a16:creationId xmlns:a16="http://schemas.microsoft.com/office/drawing/2014/main" id="{0358D7D8-FA37-4915-B3CD-22ACD2307B86}"/>
              </a:ext>
            </a:extLst>
          </p:cNvPr>
          <p:cNvSpPr>
            <a:spLocks/>
          </p:cNvSpPr>
          <p:nvPr/>
        </p:nvSpPr>
        <p:spPr bwMode="auto">
          <a:xfrm>
            <a:off x="9368738" y="1159852"/>
            <a:ext cx="2579284" cy="1206756"/>
          </a:xfrm>
          <a:custGeom>
            <a:avLst/>
            <a:gdLst>
              <a:gd name="connsiteX0" fmla="*/ 0 w 1997364"/>
              <a:gd name="connsiteY0" fmla="*/ 0 h 1964595"/>
              <a:gd name="connsiteX1" fmla="*/ 1997364 w 1997364"/>
              <a:gd name="connsiteY1" fmla="*/ 0 h 1964595"/>
              <a:gd name="connsiteX2" fmla="*/ 1997364 w 1997364"/>
              <a:gd name="connsiteY2" fmla="*/ 1308296 h 1964595"/>
              <a:gd name="connsiteX3" fmla="*/ 998682 w 1997364"/>
              <a:gd name="connsiteY3" fmla="*/ 1964595 h 1964595"/>
              <a:gd name="connsiteX4" fmla="*/ 0 w 1997364"/>
              <a:gd name="connsiteY4" fmla="*/ 1308296 h 196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7364" h="1964595">
                <a:moveTo>
                  <a:pt x="0" y="0"/>
                </a:moveTo>
                <a:lnTo>
                  <a:pt x="1997364" y="0"/>
                </a:lnTo>
                <a:lnTo>
                  <a:pt x="1997364" y="1308296"/>
                </a:lnTo>
                <a:cubicBezTo>
                  <a:pt x="1997364" y="1375077"/>
                  <a:pt x="998682" y="1964595"/>
                  <a:pt x="998682" y="1964595"/>
                </a:cubicBezTo>
                <a:cubicBezTo>
                  <a:pt x="998682" y="1964595"/>
                  <a:pt x="0" y="1375077"/>
                  <a:pt x="0" y="1308296"/>
                </a:cubicBezTo>
                <a:close/>
              </a:path>
            </a:pathLst>
          </a:custGeom>
          <a:solidFill>
            <a:sysClr val="window" lastClr="FFFFFF"/>
          </a:solidFill>
          <a:ln w="19050">
            <a:solidFill>
              <a:srgbClr val="44546A">
                <a:lumMod val="40000"/>
                <a:lumOff val="60000"/>
              </a:srgb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4" name="Freeform: Shape 94">
            <a:extLst>
              <a:ext uri="{FF2B5EF4-FFF2-40B4-BE49-F238E27FC236}">
                <a16:creationId xmlns:a16="http://schemas.microsoft.com/office/drawing/2014/main" id="{B6534BFC-0FC4-4E8F-B1F0-FDD7F2BAB4EF}"/>
              </a:ext>
            </a:extLst>
          </p:cNvPr>
          <p:cNvSpPr>
            <a:spLocks/>
          </p:cNvSpPr>
          <p:nvPr/>
        </p:nvSpPr>
        <p:spPr bwMode="auto">
          <a:xfrm>
            <a:off x="9366737" y="3129293"/>
            <a:ext cx="2579284" cy="2568856"/>
          </a:xfrm>
          <a:custGeom>
            <a:avLst/>
            <a:gdLst>
              <a:gd name="connsiteX0" fmla="*/ 1959514 w 1997364"/>
              <a:gd name="connsiteY0" fmla="*/ 3766377 h 4527717"/>
              <a:gd name="connsiteX1" fmla="*/ 1949325 w 1997364"/>
              <a:gd name="connsiteY1" fmla="*/ 3774963 h 4527717"/>
              <a:gd name="connsiteX2" fmla="*/ 1954451 w 1997364"/>
              <a:gd name="connsiteY2" fmla="*/ 3771009 h 4527717"/>
              <a:gd name="connsiteX3" fmla="*/ 1987223 w 1997364"/>
              <a:gd name="connsiteY3" fmla="*/ 3740248 h 4527717"/>
              <a:gd name="connsiteX4" fmla="*/ 1980673 w 1997364"/>
              <a:gd name="connsiteY4" fmla="*/ 3747019 h 4527717"/>
              <a:gd name="connsiteX5" fmla="*/ 1986147 w 1997364"/>
              <a:gd name="connsiteY5" fmla="*/ 3742011 h 4527717"/>
              <a:gd name="connsiteX6" fmla="*/ 122241 w 1997364"/>
              <a:gd name="connsiteY6" fmla="*/ 0 h 4527717"/>
              <a:gd name="connsiteX7" fmla="*/ 1877430 w 1997364"/>
              <a:gd name="connsiteY7" fmla="*/ 0 h 4527717"/>
              <a:gd name="connsiteX8" fmla="*/ 1997364 w 1997364"/>
              <a:gd name="connsiteY8" fmla="*/ 119746 h 4527717"/>
              <a:gd name="connsiteX9" fmla="*/ 1997364 w 1997364"/>
              <a:gd name="connsiteY9" fmla="*/ 2563122 h 4527717"/>
              <a:gd name="connsiteX10" fmla="*/ 1997364 w 1997364"/>
              <a:gd name="connsiteY10" fmla="*/ 3723635 h 4527717"/>
              <a:gd name="connsiteX11" fmla="*/ 1997364 w 1997364"/>
              <a:gd name="connsiteY11" fmla="*/ 3871418 h 4527717"/>
              <a:gd name="connsiteX12" fmla="*/ 998682 w 1997364"/>
              <a:gd name="connsiteY12" fmla="*/ 4527717 h 4527717"/>
              <a:gd name="connsiteX13" fmla="*/ 0 w 1997364"/>
              <a:gd name="connsiteY13" fmla="*/ 3871418 h 4527717"/>
              <a:gd name="connsiteX14" fmla="*/ 0 w 1997364"/>
              <a:gd name="connsiteY14" fmla="*/ 3723637 h 4527717"/>
              <a:gd name="connsiteX15" fmla="*/ 11215 w 1997364"/>
              <a:gd name="connsiteY15" fmla="*/ 3742011 h 4527717"/>
              <a:gd name="connsiteX16" fmla="*/ 998681 w 1997364"/>
              <a:gd name="connsiteY16" fmla="*/ 4379934 h 4527717"/>
              <a:gd name="connsiteX17" fmla="*/ 1841319 w 1997364"/>
              <a:gd name="connsiteY17" fmla="*/ 3854355 h 4527717"/>
              <a:gd name="connsiteX18" fmla="*/ 1895432 w 1997364"/>
              <a:gd name="connsiteY18" fmla="*/ 3815935 h 4527717"/>
              <a:gd name="connsiteX19" fmla="*/ 1895432 w 1997364"/>
              <a:gd name="connsiteY19" fmla="*/ 3723636 h 4527717"/>
              <a:gd name="connsiteX20" fmla="*/ 1895432 w 1997364"/>
              <a:gd name="connsiteY20" fmla="*/ 1118119 h 4527717"/>
              <a:gd name="connsiteX21" fmla="*/ 1895432 w 1997364"/>
              <a:gd name="connsiteY21" fmla="*/ 119747 h 4527717"/>
              <a:gd name="connsiteX22" fmla="*/ 1775498 w 1997364"/>
              <a:gd name="connsiteY22" fmla="*/ 1 h 4527717"/>
              <a:gd name="connsiteX23" fmla="*/ 122236 w 1997364"/>
              <a:gd name="connsiteY23" fmla="*/ 1 h 452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7364" h="4527717">
                <a:moveTo>
                  <a:pt x="1959514" y="3766377"/>
                </a:moveTo>
                <a:lnTo>
                  <a:pt x="1949325" y="3774963"/>
                </a:lnTo>
                <a:lnTo>
                  <a:pt x="1954451" y="3771009"/>
                </a:lnTo>
                <a:close/>
                <a:moveTo>
                  <a:pt x="1987223" y="3740248"/>
                </a:moveTo>
                <a:lnTo>
                  <a:pt x="1980673" y="3747019"/>
                </a:lnTo>
                <a:lnTo>
                  <a:pt x="1986147" y="3742011"/>
                </a:lnTo>
                <a:close/>
                <a:moveTo>
                  <a:pt x="122241" y="0"/>
                </a:moveTo>
                <a:lnTo>
                  <a:pt x="1877430" y="0"/>
                </a:lnTo>
                <a:cubicBezTo>
                  <a:pt x="1944316" y="0"/>
                  <a:pt x="1997364" y="52965"/>
                  <a:pt x="1997364" y="119746"/>
                </a:cubicBezTo>
                <a:lnTo>
                  <a:pt x="1997364" y="2563122"/>
                </a:lnTo>
                <a:lnTo>
                  <a:pt x="1997364" y="3723635"/>
                </a:lnTo>
                <a:lnTo>
                  <a:pt x="1997364" y="3871418"/>
                </a:lnTo>
                <a:cubicBezTo>
                  <a:pt x="1997364" y="3938199"/>
                  <a:pt x="998682" y="4527717"/>
                  <a:pt x="998682" y="4527717"/>
                </a:cubicBezTo>
                <a:cubicBezTo>
                  <a:pt x="998682" y="4527717"/>
                  <a:pt x="0" y="3938199"/>
                  <a:pt x="0" y="3871418"/>
                </a:cubicBezTo>
                <a:lnTo>
                  <a:pt x="0" y="3723637"/>
                </a:lnTo>
                <a:lnTo>
                  <a:pt x="11215" y="3742011"/>
                </a:lnTo>
                <a:cubicBezTo>
                  <a:pt x="120933" y="3861803"/>
                  <a:pt x="998681" y="4379934"/>
                  <a:pt x="998681" y="4379934"/>
                </a:cubicBezTo>
                <a:cubicBezTo>
                  <a:pt x="998681" y="4379934"/>
                  <a:pt x="1560440" y="4048330"/>
                  <a:pt x="1841319" y="3854355"/>
                </a:cubicBezTo>
                <a:lnTo>
                  <a:pt x="1895432" y="3815935"/>
                </a:lnTo>
                <a:lnTo>
                  <a:pt x="1895432" y="3723636"/>
                </a:lnTo>
                <a:lnTo>
                  <a:pt x="1895432" y="1118119"/>
                </a:lnTo>
                <a:lnTo>
                  <a:pt x="1895432" y="119747"/>
                </a:lnTo>
                <a:cubicBezTo>
                  <a:pt x="1895432" y="52965"/>
                  <a:pt x="1842384" y="1"/>
                  <a:pt x="1775498" y="1"/>
                </a:cubicBezTo>
                <a:lnTo>
                  <a:pt x="122236" y="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5" name="Freeform 1871">
            <a:extLst>
              <a:ext uri="{FF2B5EF4-FFF2-40B4-BE49-F238E27FC236}">
                <a16:creationId xmlns:a16="http://schemas.microsoft.com/office/drawing/2014/main" id="{CFACC3BC-7BD4-46C0-B15B-EEB9521581DB}"/>
              </a:ext>
            </a:extLst>
          </p:cNvPr>
          <p:cNvSpPr>
            <a:spLocks/>
          </p:cNvSpPr>
          <p:nvPr/>
        </p:nvSpPr>
        <p:spPr bwMode="auto">
          <a:xfrm>
            <a:off x="6202792" y="1240373"/>
            <a:ext cx="2817752" cy="4479690"/>
          </a:xfrm>
          <a:custGeom>
            <a:avLst/>
            <a:gdLst>
              <a:gd name="T0" fmla="*/ 866 w 866"/>
              <a:gd name="T1" fmla="*/ 1617 h 1902"/>
              <a:gd name="T2" fmla="*/ 433 w 866"/>
              <a:gd name="T3" fmla="*/ 1902 h 1902"/>
              <a:gd name="T4" fmla="*/ 0 w 866"/>
              <a:gd name="T5" fmla="*/ 1617 h 1902"/>
              <a:gd name="T6" fmla="*/ 0 w 866"/>
              <a:gd name="T7" fmla="*/ 52 h 1902"/>
              <a:gd name="T8" fmla="*/ 53 w 866"/>
              <a:gd name="T9" fmla="*/ 0 h 1902"/>
              <a:gd name="T10" fmla="*/ 814 w 866"/>
              <a:gd name="T11" fmla="*/ 0 h 1902"/>
              <a:gd name="T12" fmla="*/ 866 w 866"/>
              <a:gd name="T13" fmla="*/ 52 h 1902"/>
              <a:gd name="T14" fmla="*/ 866 w 866"/>
              <a:gd name="T15" fmla="*/ 1617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66" h="1902">
                <a:moveTo>
                  <a:pt x="866" y="1617"/>
                </a:moveTo>
                <a:cubicBezTo>
                  <a:pt x="866" y="1646"/>
                  <a:pt x="433" y="1902"/>
                  <a:pt x="433" y="1902"/>
                </a:cubicBezTo>
                <a:cubicBezTo>
                  <a:pt x="433" y="1902"/>
                  <a:pt x="0" y="1646"/>
                  <a:pt x="0" y="1617"/>
                </a:cubicBezTo>
                <a:lnTo>
                  <a:pt x="0" y="52"/>
                </a:lnTo>
                <a:cubicBezTo>
                  <a:pt x="0" y="23"/>
                  <a:pt x="24" y="0"/>
                  <a:pt x="53" y="0"/>
                </a:cubicBezTo>
                <a:lnTo>
                  <a:pt x="814" y="0"/>
                </a:lnTo>
                <a:cubicBezTo>
                  <a:pt x="843" y="0"/>
                  <a:pt x="866" y="23"/>
                  <a:pt x="866" y="52"/>
                </a:cubicBezTo>
                <a:lnTo>
                  <a:pt x="866" y="1617"/>
                </a:lnTo>
                <a:close/>
              </a:path>
            </a:pathLst>
          </a:custGeom>
          <a:solidFill>
            <a:srgbClr val="4472C4">
              <a:lumMod val="40000"/>
              <a:lumOff val="6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6" name="Freeform: Shape 79">
            <a:extLst>
              <a:ext uri="{FF2B5EF4-FFF2-40B4-BE49-F238E27FC236}">
                <a16:creationId xmlns:a16="http://schemas.microsoft.com/office/drawing/2014/main" id="{7AC2A6AE-F0B7-42CD-AED0-8A34060D21AD}"/>
              </a:ext>
            </a:extLst>
          </p:cNvPr>
          <p:cNvSpPr>
            <a:spLocks/>
          </p:cNvSpPr>
          <p:nvPr/>
        </p:nvSpPr>
        <p:spPr bwMode="auto">
          <a:xfrm>
            <a:off x="6204792" y="1159852"/>
            <a:ext cx="2817752" cy="1239827"/>
          </a:xfrm>
          <a:custGeom>
            <a:avLst/>
            <a:gdLst>
              <a:gd name="connsiteX0" fmla="*/ 0 w 1997364"/>
              <a:gd name="connsiteY0" fmla="*/ 0 h 1964595"/>
              <a:gd name="connsiteX1" fmla="*/ 1997364 w 1997364"/>
              <a:gd name="connsiteY1" fmla="*/ 0 h 1964595"/>
              <a:gd name="connsiteX2" fmla="*/ 1997364 w 1997364"/>
              <a:gd name="connsiteY2" fmla="*/ 1308296 h 1964595"/>
              <a:gd name="connsiteX3" fmla="*/ 998682 w 1997364"/>
              <a:gd name="connsiteY3" fmla="*/ 1964595 h 1964595"/>
              <a:gd name="connsiteX4" fmla="*/ 0 w 1997364"/>
              <a:gd name="connsiteY4" fmla="*/ 1308296 h 196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7364" h="1964595">
                <a:moveTo>
                  <a:pt x="0" y="0"/>
                </a:moveTo>
                <a:lnTo>
                  <a:pt x="1997364" y="0"/>
                </a:lnTo>
                <a:lnTo>
                  <a:pt x="1997364" y="1308296"/>
                </a:lnTo>
                <a:cubicBezTo>
                  <a:pt x="1997364" y="1375077"/>
                  <a:pt x="998682" y="1964595"/>
                  <a:pt x="998682" y="1964595"/>
                </a:cubicBezTo>
                <a:cubicBezTo>
                  <a:pt x="998682" y="1964595"/>
                  <a:pt x="0" y="1375077"/>
                  <a:pt x="0" y="1308296"/>
                </a:cubicBezTo>
                <a:close/>
              </a:path>
            </a:pathLst>
          </a:custGeom>
          <a:solidFill>
            <a:sysClr val="window" lastClr="FFFFFF"/>
          </a:solidFill>
          <a:ln w="19050">
            <a:solidFill>
              <a:srgbClr val="ED7D31">
                <a:lumMod val="20000"/>
                <a:lumOff val="80000"/>
              </a:srgb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7" name="Freeform: Shape 93">
            <a:extLst>
              <a:ext uri="{FF2B5EF4-FFF2-40B4-BE49-F238E27FC236}">
                <a16:creationId xmlns:a16="http://schemas.microsoft.com/office/drawing/2014/main" id="{4F45F6E7-74E3-4301-97D9-C6097D90DDA1}"/>
              </a:ext>
            </a:extLst>
          </p:cNvPr>
          <p:cNvSpPr>
            <a:spLocks/>
          </p:cNvSpPr>
          <p:nvPr/>
        </p:nvSpPr>
        <p:spPr bwMode="auto">
          <a:xfrm>
            <a:off x="6202791" y="3129292"/>
            <a:ext cx="2801078" cy="2568205"/>
          </a:xfrm>
          <a:custGeom>
            <a:avLst/>
            <a:gdLst>
              <a:gd name="connsiteX0" fmla="*/ 1959514 w 1997364"/>
              <a:gd name="connsiteY0" fmla="*/ 3766377 h 4527717"/>
              <a:gd name="connsiteX1" fmla="*/ 1949325 w 1997364"/>
              <a:gd name="connsiteY1" fmla="*/ 3774963 h 4527717"/>
              <a:gd name="connsiteX2" fmla="*/ 1954451 w 1997364"/>
              <a:gd name="connsiteY2" fmla="*/ 3771009 h 4527717"/>
              <a:gd name="connsiteX3" fmla="*/ 1987223 w 1997364"/>
              <a:gd name="connsiteY3" fmla="*/ 3740248 h 4527717"/>
              <a:gd name="connsiteX4" fmla="*/ 1980673 w 1997364"/>
              <a:gd name="connsiteY4" fmla="*/ 3747019 h 4527717"/>
              <a:gd name="connsiteX5" fmla="*/ 1986147 w 1997364"/>
              <a:gd name="connsiteY5" fmla="*/ 3742011 h 4527717"/>
              <a:gd name="connsiteX6" fmla="*/ 122241 w 1997364"/>
              <a:gd name="connsiteY6" fmla="*/ 0 h 4527717"/>
              <a:gd name="connsiteX7" fmla="*/ 1877430 w 1997364"/>
              <a:gd name="connsiteY7" fmla="*/ 0 h 4527717"/>
              <a:gd name="connsiteX8" fmla="*/ 1997364 w 1997364"/>
              <a:gd name="connsiteY8" fmla="*/ 119746 h 4527717"/>
              <a:gd name="connsiteX9" fmla="*/ 1997364 w 1997364"/>
              <a:gd name="connsiteY9" fmla="*/ 2563122 h 4527717"/>
              <a:gd name="connsiteX10" fmla="*/ 1997364 w 1997364"/>
              <a:gd name="connsiteY10" fmla="*/ 3723635 h 4527717"/>
              <a:gd name="connsiteX11" fmla="*/ 1997364 w 1997364"/>
              <a:gd name="connsiteY11" fmla="*/ 3871418 h 4527717"/>
              <a:gd name="connsiteX12" fmla="*/ 998682 w 1997364"/>
              <a:gd name="connsiteY12" fmla="*/ 4527717 h 4527717"/>
              <a:gd name="connsiteX13" fmla="*/ 0 w 1997364"/>
              <a:gd name="connsiteY13" fmla="*/ 3871418 h 4527717"/>
              <a:gd name="connsiteX14" fmla="*/ 0 w 1997364"/>
              <a:gd name="connsiteY14" fmla="*/ 3723637 h 4527717"/>
              <a:gd name="connsiteX15" fmla="*/ 11215 w 1997364"/>
              <a:gd name="connsiteY15" fmla="*/ 3742011 h 4527717"/>
              <a:gd name="connsiteX16" fmla="*/ 998681 w 1997364"/>
              <a:gd name="connsiteY16" fmla="*/ 4379934 h 4527717"/>
              <a:gd name="connsiteX17" fmla="*/ 1841319 w 1997364"/>
              <a:gd name="connsiteY17" fmla="*/ 3854355 h 4527717"/>
              <a:gd name="connsiteX18" fmla="*/ 1895432 w 1997364"/>
              <a:gd name="connsiteY18" fmla="*/ 3815935 h 4527717"/>
              <a:gd name="connsiteX19" fmla="*/ 1895432 w 1997364"/>
              <a:gd name="connsiteY19" fmla="*/ 3723636 h 4527717"/>
              <a:gd name="connsiteX20" fmla="*/ 1895432 w 1997364"/>
              <a:gd name="connsiteY20" fmla="*/ 1118119 h 4527717"/>
              <a:gd name="connsiteX21" fmla="*/ 1895432 w 1997364"/>
              <a:gd name="connsiteY21" fmla="*/ 119747 h 4527717"/>
              <a:gd name="connsiteX22" fmla="*/ 1775498 w 1997364"/>
              <a:gd name="connsiteY22" fmla="*/ 1 h 4527717"/>
              <a:gd name="connsiteX23" fmla="*/ 122236 w 1997364"/>
              <a:gd name="connsiteY23" fmla="*/ 1 h 452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7364" h="4527717">
                <a:moveTo>
                  <a:pt x="1959514" y="3766377"/>
                </a:moveTo>
                <a:lnTo>
                  <a:pt x="1949325" y="3774963"/>
                </a:lnTo>
                <a:lnTo>
                  <a:pt x="1954451" y="3771009"/>
                </a:lnTo>
                <a:close/>
                <a:moveTo>
                  <a:pt x="1987223" y="3740248"/>
                </a:moveTo>
                <a:lnTo>
                  <a:pt x="1980673" y="3747019"/>
                </a:lnTo>
                <a:lnTo>
                  <a:pt x="1986147" y="3742011"/>
                </a:lnTo>
                <a:close/>
                <a:moveTo>
                  <a:pt x="122241" y="0"/>
                </a:moveTo>
                <a:lnTo>
                  <a:pt x="1877430" y="0"/>
                </a:lnTo>
                <a:cubicBezTo>
                  <a:pt x="1944316" y="0"/>
                  <a:pt x="1997364" y="52965"/>
                  <a:pt x="1997364" y="119746"/>
                </a:cubicBezTo>
                <a:lnTo>
                  <a:pt x="1997364" y="2563122"/>
                </a:lnTo>
                <a:lnTo>
                  <a:pt x="1997364" y="3723635"/>
                </a:lnTo>
                <a:lnTo>
                  <a:pt x="1997364" y="3871418"/>
                </a:lnTo>
                <a:cubicBezTo>
                  <a:pt x="1997364" y="3938199"/>
                  <a:pt x="998682" y="4527717"/>
                  <a:pt x="998682" y="4527717"/>
                </a:cubicBezTo>
                <a:cubicBezTo>
                  <a:pt x="998682" y="4527717"/>
                  <a:pt x="0" y="3938199"/>
                  <a:pt x="0" y="3871418"/>
                </a:cubicBezTo>
                <a:lnTo>
                  <a:pt x="0" y="3723637"/>
                </a:lnTo>
                <a:lnTo>
                  <a:pt x="11215" y="3742011"/>
                </a:lnTo>
                <a:cubicBezTo>
                  <a:pt x="120933" y="3861803"/>
                  <a:pt x="998681" y="4379934"/>
                  <a:pt x="998681" y="4379934"/>
                </a:cubicBezTo>
                <a:cubicBezTo>
                  <a:pt x="998681" y="4379934"/>
                  <a:pt x="1560440" y="4048330"/>
                  <a:pt x="1841319" y="3854355"/>
                </a:cubicBezTo>
                <a:lnTo>
                  <a:pt x="1895432" y="3815935"/>
                </a:lnTo>
                <a:lnTo>
                  <a:pt x="1895432" y="3723636"/>
                </a:lnTo>
                <a:lnTo>
                  <a:pt x="1895432" y="1118119"/>
                </a:lnTo>
                <a:lnTo>
                  <a:pt x="1895432" y="119747"/>
                </a:lnTo>
                <a:cubicBezTo>
                  <a:pt x="1895432" y="52965"/>
                  <a:pt x="1842384" y="1"/>
                  <a:pt x="1775498" y="1"/>
                </a:cubicBezTo>
                <a:lnTo>
                  <a:pt x="122236" y="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8" name="Freeform 1871">
            <a:extLst>
              <a:ext uri="{FF2B5EF4-FFF2-40B4-BE49-F238E27FC236}">
                <a16:creationId xmlns:a16="http://schemas.microsoft.com/office/drawing/2014/main" id="{BC604937-8083-46D6-B9EE-33700B9A7EBB}"/>
              </a:ext>
            </a:extLst>
          </p:cNvPr>
          <p:cNvSpPr>
            <a:spLocks/>
          </p:cNvSpPr>
          <p:nvPr/>
        </p:nvSpPr>
        <p:spPr bwMode="auto">
          <a:xfrm>
            <a:off x="378574" y="1241981"/>
            <a:ext cx="2579284" cy="4456241"/>
          </a:xfrm>
          <a:custGeom>
            <a:avLst/>
            <a:gdLst>
              <a:gd name="T0" fmla="*/ 866 w 866"/>
              <a:gd name="T1" fmla="*/ 1617 h 1902"/>
              <a:gd name="T2" fmla="*/ 433 w 866"/>
              <a:gd name="T3" fmla="*/ 1902 h 1902"/>
              <a:gd name="T4" fmla="*/ 0 w 866"/>
              <a:gd name="T5" fmla="*/ 1617 h 1902"/>
              <a:gd name="T6" fmla="*/ 0 w 866"/>
              <a:gd name="T7" fmla="*/ 52 h 1902"/>
              <a:gd name="T8" fmla="*/ 53 w 866"/>
              <a:gd name="T9" fmla="*/ 0 h 1902"/>
              <a:gd name="T10" fmla="*/ 814 w 866"/>
              <a:gd name="T11" fmla="*/ 0 h 1902"/>
              <a:gd name="T12" fmla="*/ 866 w 866"/>
              <a:gd name="T13" fmla="*/ 52 h 1902"/>
              <a:gd name="T14" fmla="*/ 866 w 866"/>
              <a:gd name="T15" fmla="*/ 1617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66" h="1902">
                <a:moveTo>
                  <a:pt x="866" y="1617"/>
                </a:moveTo>
                <a:cubicBezTo>
                  <a:pt x="866" y="1646"/>
                  <a:pt x="433" y="1902"/>
                  <a:pt x="433" y="1902"/>
                </a:cubicBezTo>
                <a:cubicBezTo>
                  <a:pt x="433" y="1902"/>
                  <a:pt x="0" y="1646"/>
                  <a:pt x="0" y="1617"/>
                </a:cubicBezTo>
                <a:lnTo>
                  <a:pt x="0" y="52"/>
                </a:lnTo>
                <a:cubicBezTo>
                  <a:pt x="0" y="23"/>
                  <a:pt x="24" y="0"/>
                  <a:pt x="53" y="0"/>
                </a:cubicBezTo>
                <a:lnTo>
                  <a:pt x="814" y="0"/>
                </a:lnTo>
                <a:cubicBezTo>
                  <a:pt x="843" y="0"/>
                  <a:pt x="866" y="23"/>
                  <a:pt x="866" y="52"/>
                </a:cubicBezTo>
                <a:lnTo>
                  <a:pt x="866" y="1617"/>
                </a:lnTo>
                <a:close/>
              </a:path>
            </a:pathLst>
          </a:custGeom>
          <a:solidFill>
            <a:srgbClr val="4472C4">
              <a:lumMod val="20000"/>
              <a:lumOff val="8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9" name="Freeform: Shape 37">
            <a:extLst>
              <a:ext uri="{FF2B5EF4-FFF2-40B4-BE49-F238E27FC236}">
                <a16:creationId xmlns:a16="http://schemas.microsoft.com/office/drawing/2014/main" id="{34BDEF93-D809-4822-842C-6BAFD194DCC2}"/>
              </a:ext>
            </a:extLst>
          </p:cNvPr>
          <p:cNvSpPr>
            <a:spLocks/>
          </p:cNvSpPr>
          <p:nvPr/>
        </p:nvSpPr>
        <p:spPr bwMode="auto">
          <a:xfrm>
            <a:off x="380575" y="1152131"/>
            <a:ext cx="2579284" cy="1206756"/>
          </a:xfrm>
          <a:custGeom>
            <a:avLst/>
            <a:gdLst>
              <a:gd name="connsiteX0" fmla="*/ 0 w 1997364"/>
              <a:gd name="connsiteY0" fmla="*/ 0 h 1964595"/>
              <a:gd name="connsiteX1" fmla="*/ 1997364 w 1997364"/>
              <a:gd name="connsiteY1" fmla="*/ 0 h 1964595"/>
              <a:gd name="connsiteX2" fmla="*/ 1997364 w 1997364"/>
              <a:gd name="connsiteY2" fmla="*/ 1308296 h 1964595"/>
              <a:gd name="connsiteX3" fmla="*/ 998682 w 1997364"/>
              <a:gd name="connsiteY3" fmla="*/ 1964595 h 1964595"/>
              <a:gd name="connsiteX4" fmla="*/ 0 w 1997364"/>
              <a:gd name="connsiteY4" fmla="*/ 1308296 h 196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7364" h="1964595">
                <a:moveTo>
                  <a:pt x="0" y="0"/>
                </a:moveTo>
                <a:lnTo>
                  <a:pt x="1997364" y="0"/>
                </a:lnTo>
                <a:lnTo>
                  <a:pt x="1997364" y="1308296"/>
                </a:lnTo>
                <a:cubicBezTo>
                  <a:pt x="1997364" y="1375077"/>
                  <a:pt x="998682" y="1964595"/>
                  <a:pt x="998682" y="1964595"/>
                </a:cubicBezTo>
                <a:cubicBezTo>
                  <a:pt x="998682" y="1964595"/>
                  <a:pt x="0" y="1375077"/>
                  <a:pt x="0" y="1308296"/>
                </a:cubicBezTo>
                <a:close/>
              </a:path>
            </a:pathLst>
          </a:custGeom>
          <a:solidFill>
            <a:sysClr val="window" lastClr="FFFFFF"/>
          </a:solidFill>
          <a:ln w="19050">
            <a:solidFill>
              <a:srgbClr val="FFC000">
                <a:lumMod val="20000"/>
                <a:lumOff val="80000"/>
              </a:srgb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0" name="Freeform: Shape 91">
            <a:extLst>
              <a:ext uri="{FF2B5EF4-FFF2-40B4-BE49-F238E27FC236}">
                <a16:creationId xmlns:a16="http://schemas.microsoft.com/office/drawing/2014/main" id="{B102C413-D403-4578-B1AA-FA46F2A3A25E}"/>
              </a:ext>
            </a:extLst>
          </p:cNvPr>
          <p:cNvSpPr>
            <a:spLocks/>
          </p:cNvSpPr>
          <p:nvPr/>
        </p:nvSpPr>
        <p:spPr bwMode="auto">
          <a:xfrm>
            <a:off x="378574" y="3121571"/>
            <a:ext cx="2579284" cy="2575926"/>
          </a:xfrm>
          <a:custGeom>
            <a:avLst/>
            <a:gdLst>
              <a:gd name="connsiteX0" fmla="*/ 1959514 w 1997364"/>
              <a:gd name="connsiteY0" fmla="*/ 3766377 h 4527717"/>
              <a:gd name="connsiteX1" fmla="*/ 1949325 w 1997364"/>
              <a:gd name="connsiteY1" fmla="*/ 3774963 h 4527717"/>
              <a:gd name="connsiteX2" fmla="*/ 1954451 w 1997364"/>
              <a:gd name="connsiteY2" fmla="*/ 3771009 h 4527717"/>
              <a:gd name="connsiteX3" fmla="*/ 1987223 w 1997364"/>
              <a:gd name="connsiteY3" fmla="*/ 3740248 h 4527717"/>
              <a:gd name="connsiteX4" fmla="*/ 1980673 w 1997364"/>
              <a:gd name="connsiteY4" fmla="*/ 3747019 h 4527717"/>
              <a:gd name="connsiteX5" fmla="*/ 1986147 w 1997364"/>
              <a:gd name="connsiteY5" fmla="*/ 3742011 h 4527717"/>
              <a:gd name="connsiteX6" fmla="*/ 122241 w 1997364"/>
              <a:gd name="connsiteY6" fmla="*/ 0 h 4527717"/>
              <a:gd name="connsiteX7" fmla="*/ 1877430 w 1997364"/>
              <a:gd name="connsiteY7" fmla="*/ 0 h 4527717"/>
              <a:gd name="connsiteX8" fmla="*/ 1997364 w 1997364"/>
              <a:gd name="connsiteY8" fmla="*/ 119746 h 4527717"/>
              <a:gd name="connsiteX9" fmla="*/ 1997364 w 1997364"/>
              <a:gd name="connsiteY9" fmla="*/ 2563122 h 4527717"/>
              <a:gd name="connsiteX10" fmla="*/ 1997364 w 1997364"/>
              <a:gd name="connsiteY10" fmla="*/ 3723635 h 4527717"/>
              <a:gd name="connsiteX11" fmla="*/ 1997364 w 1997364"/>
              <a:gd name="connsiteY11" fmla="*/ 3871418 h 4527717"/>
              <a:gd name="connsiteX12" fmla="*/ 998682 w 1997364"/>
              <a:gd name="connsiteY12" fmla="*/ 4527717 h 4527717"/>
              <a:gd name="connsiteX13" fmla="*/ 0 w 1997364"/>
              <a:gd name="connsiteY13" fmla="*/ 3871418 h 4527717"/>
              <a:gd name="connsiteX14" fmla="*/ 0 w 1997364"/>
              <a:gd name="connsiteY14" fmla="*/ 3723637 h 4527717"/>
              <a:gd name="connsiteX15" fmla="*/ 11215 w 1997364"/>
              <a:gd name="connsiteY15" fmla="*/ 3742011 h 4527717"/>
              <a:gd name="connsiteX16" fmla="*/ 998681 w 1997364"/>
              <a:gd name="connsiteY16" fmla="*/ 4379934 h 4527717"/>
              <a:gd name="connsiteX17" fmla="*/ 1841319 w 1997364"/>
              <a:gd name="connsiteY17" fmla="*/ 3854355 h 4527717"/>
              <a:gd name="connsiteX18" fmla="*/ 1895432 w 1997364"/>
              <a:gd name="connsiteY18" fmla="*/ 3815935 h 4527717"/>
              <a:gd name="connsiteX19" fmla="*/ 1895432 w 1997364"/>
              <a:gd name="connsiteY19" fmla="*/ 3723636 h 4527717"/>
              <a:gd name="connsiteX20" fmla="*/ 1895432 w 1997364"/>
              <a:gd name="connsiteY20" fmla="*/ 1118119 h 4527717"/>
              <a:gd name="connsiteX21" fmla="*/ 1895432 w 1997364"/>
              <a:gd name="connsiteY21" fmla="*/ 119747 h 4527717"/>
              <a:gd name="connsiteX22" fmla="*/ 1775498 w 1997364"/>
              <a:gd name="connsiteY22" fmla="*/ 1 h 4527717"/>
              <a:gd name="connsiteX23" fmla="*/ 122236 w 1997364"/>
              <a:gd name="connsiteY23" fmla="*/ 1 h 452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7364" h="4527717">
                <a:moveTo>
                  <a:pt x="1959514" y="3766377"/>
                </a:moveTo>
                <a:lnTo>
                  <a:pt x="1949325" y="3774963"/>
                </a:lnTo>
                <a:lnTo>
                  <a:pt x="1954451" y="3771009"/>
                </a:lnTo>
                <a:close/>
                <a:moveTo>
                  <a:pt x="1987223" y="3740248"/>
                </a:moveTo>
                <a:lnTo>
                  <a:pt x="1980673" y="3747019"/>
                </a:lnTo>
                <a:lnTo>
                  <a:pt x="1986147" y="3742011"/>
                </a:lnTo>
                <a:close/>
                <a:moveTo>
                  <a:pt x="122241" y="0"/>
                </a:moveTo>
                <a:lnTo>
                  <a:pt x="1877430" y="0"/>
                </a:lnTo>
                <a:cubicBezTo>
                  <a:pt x="1944316" y="0"/>
                  <a:pt x="1997364" y="52965"/>
                  <a:pt x="1997364" y="119746"/>
                </a:cubicBezTo>
                <a:lnTo>
                  <a:pt x="1997364" y="2563122"/>
                </a:lnTo>
                <a:lnTo>
                  <a:pt x="1997364" y="3723635"/>
                </a:lnTo>
                <a:lnTo>
                  <a:pt x="1997364" y="3871418"/>
                </a:lnTo>
                <a:cubicBezTo>
                  <a:pt x="1997364" y="3938199"/>
                  <a:pt x="998682" y="4527717"/>
                  <a:pt x="998682" y="4527717"/>
                </a:cubicBezTo>
                <a:cubicBezTo>
                  <a:pt x="998682" y="4527717"/>
                  <a:pt x="0" y="3938199"/>
                  <a:pt x="0" y="3871418"/>
                </a:cubicBezTo>
                <a:lnTo>
                  <a:pt x="0" y="3723637"/>
                </a:lnTo>
                <a:lnTo>
                  <a:pt x="11215" y="3742011"/>
                </a:lnTo>
                <a:cubicBezTo>
                  <a:pt x="120933" y="3861803"/>
                  <a:pt x="998681" y="4379934"/>
                  <a:pt x="998681" y="4379934"/>
                </a:cubicBezTo>
                <a:cubicBezTo>
                  <a:pt x="998681" y="4379934"/>
                  <a:pt x="1560440" y="4048330"/>
                  <a:pt x="1841319" y="3854355"/>
                </a:cubicBezTo>
                <a:lnTo>
                  <a:pt x="1895432" y="3815935"/>
                </a:lnTo>
                <a:lnTo>
                  <a:pt x="1895432" y="3723636"/>
                </a:lnTo>
                <a:lnTo>
                  <a:pt x="1895432" y="1118119"/>
                </a:lnTo>
                <a:lnTo>
                  <a:pt x="1895432" y="119747"/>
                </a:lnTo>
                <a:cubicBezTo>
                  <a:pt x="1895432" y="52965"/>
                  <a:pt x="1842384" y="1"/>
                  <a:pt x="1775498" y="1"/>
                </a:cubicBezTo>
                <a:lnTo>
                  <a:pt x="122236" y="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1F2C6D1E-D8ED-4F21-AFDD-48964D7CD302}"/>
              </a:ext>
            </a:extLst>
          </p:cNvPr>
          <p:cNvGrpSpPr/>
          <p:nvPr/>
        </p:nvGrpSpPr>
        <p:grpSpPr>
          <a:xfrm>
            <a:off x="378573" y="2288104"/>
            <a:ext cx="2550594" cy="2977456"/>
            <a:chOff x="113287" y="2503314"/>
            <a:chExt cx="3528544" cy="3969937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ACDB97CE-F9E3-444D-B67D-8004CC0E1E66}"/>
                </a:ext>
              </a:extLst>
            </p:cNvPr>
            <p:cNvSpPr txBox="1"/>
            <p:nvPr/>
          </p:nvSpPr>
          <p:spPr>
            <a:xfrm>
              <a:off x="438598" y="2503314"/>
              <a:ext cx="3031078" cy="697626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algn="ctr">
                <a:defRPr sz="1400">
                  <a:solidFill>
                    <a:schemeClr val="bg1"/>
                  </a:solidFill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SP Legacy to SP 2013 / SP 2016 / SP 2019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A01FB6D-D583-44AD-AD2E-295BA8BADC39}"/>
                </a:ext>
              </a:extLst>
            </p:cNvPr>
            <p:cNvSpPr txBox="1"/>
            <p:nvPr/>
          </p:nvSpPr>
          <p:spPr>
            <a:xfrm>
              <a:off x="113287" y="3190304"/>
              <a:ext cx="3528544" cy="328294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Source can be SharePoint 2013, 2016, 2010, MOSS 2007, SharePoint 2003 and sometimes CMS 2002</a:t>
              </a:r>
            </a:p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Can be As-Is Upgrade or Reengineered Upgrade</a:t>
              </a:r>
            </a:p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Upgrade components include Data, Application, Customization</a:t>
              </a:r>
            </a:p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Can be On Premise to On Premise, On Premise to Cloud 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275EC249-89B0-4640-9B68-20E669921E85}"/>
              </a:ext>
            </a:extLst>
          </p:cNvPr>
          <p:cNvGrpSpPr/>
          <p:nvPr/>
        </p:nvGrpSpPr>
        <p:grpSpPr>
          <a:xfrm>
            <a:off x="6238726" y="2395825"/>
            <a:ext cx="2829125" cy="2869734"/>
            <a:chOff x="171330" y="2569127"/>
            <a:chExt cx="3582636" cy="3724249"/>
          </a:xfrm>
        </p:grpSpPr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E0C18E4-9A44-4D58-B940-F47297527FE8}"/>
                </a:ext>
              </a:extLst>
            </p:cNvPr>
            <p:cNvSpPr txBox="1"/>
            <p:nvPr/>
          </p:nvSpPr>
          <p:spPr>
            <a:xfrm>
              <a:off x="193780" y="2569127"/>
              <a:ext cx="3560186" cy="39942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algn="ctr">
                <a:defRPr sz="1400">
                  <a:solidFill>
                    <a:schemeClr val="bg1"/>
                  </a:solidFill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Other Platform to SharePoint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0074ACA-FDF8-4C19-9F40-779E93A7A93B}"/>
                </a:ext>
              </a:extLst>
            </p:cNvPr>
            <p:cNvSpPr txBox="1"/>
            <p:nvPr/>
          </p:nvSpPr>
          <p:spPr>
            <a:xfrm>
              <a:off x="171330" y="3097995"/>
              <a:ext cx="3547119" cy="319538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285750" lvl="0" indent="-285750" algn="just" defTabSz="914400">
                <a:buFont typeface="Wingdings" panose="05000000000000000000" pitchFamily="2" charset="2"/>
                <a:buChar char="§"/>
                <a:defRPr kumimoji="0" sz="1400" b="0" i="0" u="none" strike="noStrike" kern="0" cap="none" spc="0" normalizeH="0" baseline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defRPr>
              </a:lvl1pPr>
            </a:lstStyle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Source can be any Content Management platform with Lotus Notes being the most popular amongst all, SP is target</a:t>
              </a: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Migration includes Data, Customization and Application</a:t>
              </a: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We have matured offerings around migration to SharePoint ? SPO from Lotus Notes, Hummingbird, Documentum etc.</a:t>
              </a: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1A90D27B-C6CA-4A36-9602-8122AA1A1564}"/>
              </a:ext>
            </a:extLst>
          </p:cNvPr>
          <p:cNvGrpSpPr/>
          <p:nvPr/>
        </p:nvGrpSpPr>
        <p:grpSpPr>
          <a:xfrm>
            <a:off x="9434597" y="2391222"/>
            <a:ext cx="2442248" cy="2022318"/>
            <a:chOff x="280212" y="2329267"/>
            <a:chExt cx="3549029" cy="2696421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A3113A7-0EB2-48AE-98B8-1CD64372C3AA}"/>
                </a:ext>
              </a:extLst>
            </p:cNvPr>
            <p:cNvSpPr txBox="1"/>
            <p:nvPr/>
          </p:nvSpPr>
          <p:spPr>
            <a:xfrm>
              <a:off x="280212" y="2329267"/>
              <a:ext cx="3549028" cy="410369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algn="ctr">
                <a:defRPr sz="1400" b="1">
                  <a:solidFill>
                    <a:schemeClr val="bg1"/>
                  </a:solidFill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Hybrid / Others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21599AE5-C3CB-436E-A040-B4E86C53A943}"/>
                </a:ext>
              </a:extLst>
            </p:cNvPr>
            <p:cNvSpPr txBox="1"/>
            <p:nvPr/>
          </p:nvSpPr>
          <p:spPr>
            <a:xfrm>
              <a:off x="291364" y="2891773"/>
              <a:ext cx="3537877" cy="2133915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285750" lvl="0" indent="-285750" algn="just" defTabSz="914400">
                <a:buFont typeface="Wingdings" panose="05000000000000000000" pitchFamily="2" charset="2"/>
                <a:buChar char="§"/>
                <a:defRPr kumimoji="0" sz="1400" b="0" i="0" u="none" strike="noStrike" kern="0" cap="none" spc="0" normalizeH="0" baseline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defRPr>
              </a:lvl1pPr>
            </a:lstStyle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Migration from SP On-premises to O365 SPO for non-sensitive content and to SP 2019 for sensitive content</a:t>
              </a: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Migration of highly customized SharePoint Apps to Azure</a:t>
              </a:r>
            </a:p>
          </p:txBody>
        </p:sp>
      </p:grpSp>
      <p:sp>
        <p:nvSpPr>
          <p:cNvPr id="90" name="Freeform 1871">
            <a:extLst>
              <a:ext uri="{FF2B5EF4-FFF2-40B4-BE49-F238E27FC236}">
                <a16:creationId xmlns:a16="http://schemas.microsoft.com/office/drawing/2014/main" id="{543520F7-6FD4-4AC3-9CB5-025C7FD79779}"/>
              </a:ext>
            </a:extLst>
          </p:cNvPr>
          <p:cNvSpPr>
            <a:spLocks/>
          </p:cNvSpPr>
          <p:nvPr/>
        </p:nvSpPr>
        <p:spPr bwMode="auto">
          <a:xfrm>
            <a:off x="3281889" y="1228889"/>
            <a:ext cx="2579284" cy="4490648"/>
          </a:xfrm>
          <a:custGeom>
            <a:avLst/>
            <a:gdLst>
              <a:gd name="T0" fmla="*/ 866 w 866"/>
              <a:gd name="T1" fmla="*/ 1617 h 1902"/>
              <a:gd name="T2" fmla="*/ 433 w 866"/>
              <a:gd name="T3" fmla="*/ 1902 h 1902"/>
              <a:gd name="T4" fmla="*/ 0 w 866"/>
              <a:gd name="T5" fmla="*/ 1617 h 1902"/>
              <a:gd name="T6" fmla="*/ 0 w 866"/>
              <a:gd name="T7" fmla="*/ 52 h 1902"/>
              <a:gd name="T8" fmla="*/ 53 w 866"/>
              <a:gd name="T9" fmla="*/ 0 h 1902"/>
              <a:gd name="T10" fmla="*/ 814 w 866"/>
              <a:gd name="T11" fmla="*/ 0 h 1902"/>
              <a:gd name="T12" fmla="*/ 866 w 866"/>
              <a:gd name="T13" fmla="*/ 52 h 1902"/>
              <a:gd name="T14" fmla="*/ 866 w 866"/>
              <a:gd name="T15" fmla="*/ 1617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66" h="1902">
                <a:moveTo>
                  <a:pt x="866" y="1617"/>
                </a:moveTo>
                <a:cubicBezTo>
                  <a:pt x="866" y="1646"/>
                  <a:pt x="433" y="1902"/>
                  <a:pt x="433" y="1902"/>
                </a:cubicBezTo>
                <a:cubicBezTo>
                  <a:pt x="433" y="1902"/>
                  <a:pt x="0" y="1646"/>
                  <a:pt x="0" y="1617"/>
                </a:cubicBezTo>
                <a:lnTo>
                  <a:pt x="0" y="52"/>
                </a:lnTo>
                <a:cubicBezTo>
                  <a:pt x="0" y="23"/>
                  <a:pt x="24" y="0"/>
                  <a:pt x="53" y="0"/>
                </a:cubicBezTo>
                <a:lnTo>
                  <a:pt x="814" y="0"/>
                </a:lnTo>
                <a:cubicBezTo>
                  <a:pt x="843" y="0"/>
                  <a:pt x="866" y="23"/>
                  <a:pt x="866" y="52"/>
                </a:cubicBezTo>
                <a:lnTo>
                  <a:pt x="866" y="1617"/>
                </a:lnTo>
                <a:close/>
              </a:path>
            </a:pathLst>
          </a:custGeom>
          <a:solidFill>
            <a:srgbClr val="44546A">
              <a:lumMod val="20000"/>
              <a:lumOff val="8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</p:txBody>
      </p:sp>
      <p:sp>
        <p:nvSpPr>
          <p:cNvPr id="91" name="Freeform: Shape 85">
            <a:extLst>
              <a:ext uri="{FF2B5EF4-FFF2-40B4-BE49-F238E27FC236}">
                <a16:creationId xmlns:a16="http://schemas.microsoft.com/office/drawing/2014/main" id="{644D3A46-2D24-42B6-B59E-A9189A2ADA78}"/>
              </a:ext>
            </a:extLst>
          </p:cNvPr>
          <p:cNvSpPr>
            <a:spLocks/>
          </p:cNvSpPr>
          <p:nvPr/>
        </p:nvSpPr>
        <p:spPr bwMode="auto">
          <a:xfrm>
            <a:off x="3283890" y="1148370"/>
            <a:ext cx="2579284" cy="1206756"/>
          </a:xfrm>
          <a:custGeom>
            <a:avLst/>
            <a:gdLst>
              <a:gd name="connsiteX0" fmla="*/ 0 w 1997364"/>
              <a:gd name="connsiteY0" fmla="*/ 0 h 1964595"/>
              <a:gd name="connsiteX1" fmla="*/ 1997364 w 1997364"/>
              <a:gd name="connsiteY1" fmla="*/ 0 h 1964595"/>
              <a:gd name="connsiteX2" fmla="*/ 1997364 w 1997364"/>
              <a:gd name="connsiteY2" fmla="*/ 1308296 h 1964595"/>
              <a:gd name="connsiteX3" fmla="*/ 998682 w 1997364"/>
              <a:gd name="connsiteY3" fmla="*/ 1964595 h 1964595"/>
              <a:gd name="connsiteX4" fmla="*/ 0 w 1997364"/>
              <a:gd name="connsiteY4" fmla="*/ 1308296 h 196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7364" h="1964595">
                <a:moveTo>
                  <a:pt x="0" y="0"/>
                </a:moveTo>
                <a:lnTo>
                  <a:pt x="1997364" y="0"/>
                </a:lnTo>
                <a:lnTo>
                  <a:pt x="1997364" y="1308296"/>
                </a:lnTo>
                <a:cubicBezTo>
                  <a:pt x="1997364" y="1375077"/>
                  <a:pt x="998682" y="1964595"/>
                  <a:pt x="998682" y="1964595"/>
                </a:cubicBezTo>
                <a:cubicBezTo>
                  <a:pt x="998682" y="1964595"/>
                  <a:pt x="0" y="1375077"/>
                  <a:pt x="0" y="1308296"/>
                </a:cubicBezTo>
                <a:close/>
              </a:path>
            </a:pathLst>
          </a:custGeom>
          <a:solidFill>
            <a:sysClr val="window" lastClr="FFFFFF"/>
          </a:solidFill>
          <a:ln w="19050">
            <a:solidFill>
              <a:srgbClr val="A5A5A5">
                <a:lumMod val="40000"/>
                <a:lumOff val="60000"/>
              </a:srgb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2" name="Freeform: Shape 94">
            <a:extLst>
              <a:ext uri="{FF2B5EF4-FFF2-40B4-BE49-F238E27FC236}">
                <a16:creationId xmlns:a16="http://schemas.microsoft.com/office/drawing/2014/main" id="{4CC3A4D2-ABDC-4DC1-9A49-524A68E6053B}"/>
              </a:ext>
            </a:extLst>
          </p:cNvPr>
          <p:cNvSpPr>
            <a:spLocks/>
          </p:cNvSpPr>
          <p:nvPr/>
        </p:nvSpPr>
        <p:spPr bwMode="auto">
          <a:xfrm>
            <a:off x="3281889" y="3117811"/>
            <a:ext cx="2579284" cy="2575926"/>
          </a:xfrm>
          <a:custGeom>
            <a:avLst/>
            <a:gdLst>
              <a:gd name="connsiteX0" fmla="*/ 1959514 w 1997364"/>
              <a:gd name="connsiteY0" fmla="*/ 3766377 h 4527717"/>
              <a:gd name="connsiteX1" fmla="*/ 1949325 w 1997364"/>
              <a:gd name="connsiteY1" fmla="*/ 3774963 h 4527717"/>
              <a:gd name="connsiteX2" fmla="*/ 1954451 w 1997364"/>
              <a:gd name="connsiteY2" fmla="*/ 3771009 h 4527717"/>
              <a:gd name="connsiteX3" fmla="*/ 1987223 w 1997364"/>
              <a:gd name="connsiteY3" fmla="*/ 3740248 h 4527717"/>
              <a:gd name="connsiteX4" fmla="*/ 1980673 w 1997364"/>
              <a:gd name="connsiteY4" fmla="*/ 3747019 h 4527717"/>
              <a:gd name="connsiteX5" fmla="*/ 1986147 w 1997364"/>
              <a:gd name="connsiteY5" fmla="*/ 3742011 h 4527717"/>
              <a:gd name="connsiteX6" fmla="*/ 122241 w 1997364"/>
              <a:gd name="connsiteY6" fmla="*/ 0 h 4527717"/>
              <a:gd name="connsiteX7" fmla="*/ 1877430 w 1997364"/>
              <a:gd name="connsiteY7" fmla="*/ 0 h 4527717"/>
              <a:gd name="connsiteX8" fmla="*/ 1997364 w 1997364"/>
              <a:gd name="connsiteY8" fmla="*/ 119746 h 4527717"/>
              <a:gd name="connsiteX9" fmla="*/ 1997364 w 1997364"/>
              <a:gd name="connsiteY9" fmla="*/ 2563122 h 4527717"/>
              <a:gd name="connsiteX10" fmla="*/ 1997364 w 1997364"/>
              <a:gd name="connsiteY10" fmla="*/ 3723635 h 4527717"/>
              <a:gd name="connsiteX11" fmla="*/ 1997364 w 1997364"/>
              <a:gd name="connsiteY11" fmla="*/ 3871418 h 4527717"/>
              <a:gd name="connsiteX12" fmla="*/ 998682 w 1997364"/>
              <a:gd name="connsiteY12" fmla="*/ 4527717 h 4527717"/>
              <a:gd name="connsiteX13" fmla="*/ 0 w 1997364"/>
              <a:gd name="connsiteY13" fmla="*/ 3871418 h 4527717"/>
              <a:gd name="connsiteX14" fmla="*/ 0 w 1997364"/>
              <a:gd name="connsiteY14" fmla="*/ 3723637 h 4527717"/>
              <a:gd name="connsiteX15" fmla="*/ 11215 w 1997364"/>
              <a:gd name="connsiteY15" fmla="*/ 3742011 h 4527717"/>
              <a:gd name="connsiteX16" fmla="*/ 998681 w 1997364"/>
              <a:gd name="connsiteY16" fmla="*/ 4379934 h 4527717"/>
              <a:gd name="connsiteX17" fmla="*/ 1841319 w 1997364"/>
              <a:gd name="connsiteY17" fmla="*/ 3854355 h 4527717"/>
              <a:gd name="connsiteX18" fmla="*/ 1895432 w 1997364"/>
              <a:gd name="connsiteY18" fmla="*/ 3815935 h 4527717"/>
              <a:gd name="connsiteX19" fmla="*/ 1895432 w 1997364"/>
              <a:gd name="connsiteY19" fmla="*/ 3723636 h 4527717"/>
              <a:gd name="connsiteX20" fmla="*/ 1895432 w 1997364"/>
              <a:gd name="connsiteY20" fmla="*/ 1118119 h 4527717"/>
              <a:gd name="connsiteX21" fmla="*/ 1895432 w 1997364"/>
              <a:gd name="connsiteY21" fmla="*/ 119747 h 4527717"/>
              <a:gd name="connsiteX22" fmla="*/ 1775498 w 1997364"/>
              <a:gd name="connsiteY22" fmla="*/ 1 h 4527717"/>
              <a:gd name="connsiteX23" fmla="*/ 122236 w 1997364"/>
              <a:gd name="connsiteY23" fmla="*/ 1 h 452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7364" h="4527717">
                <a:moveTo>
                  <a:pt x="1959514" y="3766377"/>
                </a:moveTo>
                <a:lnTo>
                  <a:pt x="1949325" y="3774963"/>
                </a:lnTo>
                <a:lnTo>
                  <a:pt x="1954451" y="3771009"/>
                </a:lnTo>
                <a:close/>
                <a:moveTo>
                  <a:pt x="1987223" y="3740248"/>
                </a:moveTo>
                <a:lnTo>
                  <a:pt x="1980673" y="3747019"/>
                </a:lnTo>
                <a:lnTo>
                  <a:pt x="1986147" y="3742011"/>
                </a:lnTo>
                <a:close/>
                <a:moveTo>
                  <a:pt x="122241" y="0"/>
                </a:moveTo>
                <a:lnTo>
                  <a:pt x="1877430" y="0"/>
                </a:lnTo>
                <a:cubicBezTo>
                  <a:pt x="1944316" y="0"/>
                  <a:pt x="1997364" y="52965"/>
                  <a:pt x="1997364" y="119746"/>
                </a:cubicBezTo>
                <a:lnTo>
                  <a:pt x="1997364" y="2563122"/>
                </a:lnTo>
                <a:lnTo>
                  <a:pt x="1997364" y="3723635"/>
                </a:lnTo>
                <a:lnTo>
                  <a:pt x="1997364" y="3871418"/>
                </a:lnTo>
                <a:cubicBezTo>
                  <a:pt x="1997364" y="3938199"/>
                  <a:pt x="998682" y="4527717"/>
                  <a:pt x="998682" y="4527717"/>
                </a:cubicBezTo>
                <a:cubicBezTo>
                  <a:pt x="998682" y="4527717"/>
                  <a:pt x="0" y="3938199"/>
                  <a:pt x="0" y="3871418"/>
                </a:cubicBezTo>
                <a:lnTo>
                  <a:pt x="0" y="3723637"/>
                </a:lnTo>
                <a:lnTo>
                  <a:pt x="11215" y="3742011"/>
                </a:lnTo>
                <a:cubicBezTo>
                  <a:pt x="120933" y="3861803"/>
                  <a:pt x="998681" y="4379934"/>
                  <a:pt x="998681" y="4379934"/>
                </a:cubicBezTo>
                <a:cubicBezTo>
                  <a:pt x="998681" y="4379934"/>
                  <a:pt x="1560440" y="4048330"/>
                  <a:pt x="1841319" y="3854355"/>
                </a:cubicBezTo>
                <a:lnTo>
                  <a:pt x="1895432" y="3815935"/>
                </a:lnTo>
                <a:lnTo>
                  <a:pt x="1895432" y="3723636"/>
                </a:lnTo>
                <a:lnTo>
                  <a:pt x="1895432" y="1118119"/>
                </a:lnTo>
                <a:lnTo>
                  <a:pt x="1895432" y="119747"/>
                </a:lnTo>
                <a:cubicBezTo>
                  <a:pt x="1895432" y="52965"/>
                  <a:pt x="1842384" y="1"/>
                  <a:pt x="1775498" y="1"/>
                </a:cubicBezTo>
                <a:lnTo>
                  <a:pt x="122236" y="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50A4C199-0BF5-4058-B6DC-13187FA03A82}"/>
              </a:ext>
            </a:extLst>
          </p:cNvPr>
          <p:cNvGrpSpPr/>
          <p:nvPr/>
        </p:nvGrpSpPr>
        <p:grpSpPr>
          <a:xfrm>
            <a:off x="3299984" y="2348980"/>
            <a:ext cx="2530481" cy="2709113"/>
            <a:chOff x="74839" y="2811493"/>
            <a:chExt cx="3568538" cy="3612140"/>
          </a:xfrm>
        </p:grpSpPr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89DA58B6-D392-4E88-9100-4138040AECDB}"/>
                </a:ext>
              </a:extLst>
            </p:cNvPr>
            <p:cNvSpPr txBox="1"/>
            <p:nvPr/>
          </p:nvSpPr>
          <p:spPr>
            <a:xfrm>
              <a:off x="75145" y="2811493"/>
              <a:ext cx="3568232" cy="410369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algn="ctr">
                <a:defRPr sz="1400" b="1">
                  <a:solidFill>
                    <a:schemeClr val="bg1"/>
                  </a:solidFill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SP on Premise to SP Online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4DEADCCF-0C29-4751-A2A3-E1629A51B28D}"/>
                </a:ext>
              </a:extLst>
            </p:cNvPr>
            <p:cNvSpPr txBox="1"/>
            <p:nvPr/>
          </p:nvSpPr>
          <p:spPr>
            <a:xfrm>
              <a:off x="74839" y="3427950"/>
              <a:ext cx="3568232" cy="299568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>
              <a:defPPr>
                <a:defRPr lang="en-US"/>
              </a:defPPr>
              <a:lvl1pPr marL="285750" lvl="0" indent="-285750" algn="just" defTabSz="914400">
                <a:buFont typeface="Wingdings" panose="05000000000000000000" pitchFamily="2" charset="2"/>
                <a:buChar char="§"/>
                <a:defRPr kumimoji="0" sz="1400" b="0" i="0" u="none" strike="noStrike" kern="0" cap="none" spc="0" normalizeH="0" baseline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defRPr>
              </a:lvl1pPr>
            </a:lstStyle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Transformational Migration as decision of DC movement is involved</a:t>
              </a: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Compliance, Security, Performance are critical factors</a:t>
              </a: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Office 365 SPO is the most popular target, however Azure or other hosting providers can be options too</a:t>
              </a:r>
            </a:p>
          </p:txBody>
        </p:sp>
      </p:grpSp>
      <p:pic>
        <p:nvPicPr>
          <p:cNvPr id="96" name="Picture 95">
            <a:extLst>
              <a:ext uri="{FF2B5EF4-FFF2-40B4-BE49-F238E27FC236}">
                <a16:creationId xmlns:a16="http://schemas.microsoft.com/office/drawing/2014/main" id="{26AE9A73-79DE-45F3-BE09-1A4D1DCFF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9308" y="1240371"/>
            <a:ext cx="914400" cy="914400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1F2F542E-7C01-4DA6-817D-D98691F9216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67664" y="1268773"/>
            <a:ext cx="1188975" cy="914400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2278E7D5-CD6D-434B-82B7-8E5238C562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331" y="1232079"/>
            <a:ext cx="914400" cy="914400"/>
          </a:xfrm>
          <a:prstGeom prst="ellipse">
            <a:avLst/>
          </a:prstGeom>
          <a:ln w="57150">
            <a:solidFill>
              <a:srgbClr val="FFFFFF">
                <a:lumMod val="65000"/>
              </a:srgbClr>
            </a:solidFill>
          </a:ln>
        </p:spPr>
      </p:pic>
      <p:pic>
        <p:nvPicPr>
          <p:cNvPr id="99" name="Picture 2" descr="Image result for file transfer icon">
            <a:extLst>
              <a:ext uri="{FF2B5EF4-FFF2-40B4-BE49-F238E27FC236}">
                <a16:creationId xmlns:a16="http://schemas.microsoft.com/office/drawing/2014/main" id="{A71888F6-0969-4C4F-B38A-C544F3F09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rgbClr val="333399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98520" y="128673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D535827-3BEE-4BAC-81EC-366F3821D5C4}"/>
              </a:ext>
            </a:extLst>
          </p:cNvPr>
          <p:cNvGrpSpPr/>
          <p:nvPr/>
        </p:nvGrpSpPr>
        <p:grpSpPr>
          <a:xfrm>
            <a:off x="622849" y="5749784"/>
            <a:ext cx="11323536" cy="884724"/>
            <a:chOff x="622849" y="5800584"/>
            <a:chExt cx="11323536" cy="884724"/>
          </a:xfrm>
        </p:grpSpPr>
        <p:graphicFrame>
          <p:nvGraphicFramePr>
            <p:cNvPr id="100" name="Diagram 99">
              <a:extLst>
                <a:ext uri="{FF2B5EF4-FFF2-40B4-BE49-F238E27FC236}">
                  <a16:creationId xmlns:a16="http://schemas.microsoft.com/office/drawing/2014/main" id="{AC3CA0FF-0077-4B16-8E4F-9D74C0F9312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41387292"/>
                </p:ext>
              </p:extLst>
            </p:nvPr>
          </p:nvGraphicFramePr>
          <p:xfrm>
            <a:off x="622849" y="5886098"/>
            <a:ext cx="11323536" cy="63895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pic>
          <p:nvPicPr>
            <p:cNvPr id="101" name="Picture 100">
              <a:extLst>
                <a:ext uri="{FF2B5EF4-FFF2-40B4-BE49-F238E27FC236}">
                  <a16:creationId xmlns:a16="http://schemas.microsoft.com/office/drawing/2014/main" id="{2037D8A8-CD0C-42E7-A48C-24BEA20FAA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7273" t="16938" r="17893" b="16999"/>
            <a:stretch/>
          </p:blipFill>
          <p:spPr>
            <a:xfrm>
              <a:off x="760653" y="5886098"/>
              <a:ext cx="1761836" cy="649757"/>
            </a:xfrm>
            <a:prstGeom prst="rect">
              <a:avLst/>
            </a:prstGeom>
          </p:spPr>
        </p:pic>
        <p:pic>
          <p:nvPicPr>
            <p:cNvPr id="102" name="Picture 101">
              <a:extLst>
                <a:ext uri="{FF2B5EF4-FFF2-40B4-BE49-F238E27FC236}">
                  <a16:creationId xmlns:a16="http://schemas.microsoft.com/office/drawing/2014/main" id="{8F2477BA-8814-4A2F-BE51-CB437BE57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14982" y="5907413"/>
              <a:ext cx="987176" cy="777895"/>
            </a:xfrm>
            <a:prstGeom prst="rect">
              <a:avLst/>
            </a:prstGeom>
          </p:spPr>
        </p:pic>
        <p:pic>
          <p:nvPicPr>
            <p:cNvPr id="103" name="Picture 102">
              <a:extLst>
                <a:ext uri="{FF2B5EF4-FFF2-40B4-BE49-F238E27FC236}">
                  <a16:creationId xmlns:a16="http://schemas.microsoft.com/office/drawing/2014/main" id="{C5F37975-93C9-410E-B0A1-23E26DC4C8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00" r="12000" b="59091"/>
            <a:stretch/>
          </p:blipFill>
          <p:spPr>
            <a:xfrm>
              <a:off x="4337114" y="6022094"/>
              <a:ext cx="1872320" cy="421271"/>
            </a:xfrm>
            <a:prstGeom prst="rect">
              <a:avLst/>
            </a:prstGeom>
          </p:spPr>
        </p:pic>
        <p:pic>
          <p:nvPicPr>
            <p:cNvPr id="104" name="Picture 103">
              <a:extLst>
                <a:ext uri="{FF2B5EF4-FFF2-40B4-BE49-F238E27FC236}">
                  <a16:creationId xmlns:a16="http://schemas.microsoft.com/office/drawing/2014/main" id="{AAF73D7B-6353-4BF0-B6B9-E1E087A8B23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453710" y="5800584"/>
              <a:ext cx="1306284" cy="753143"/>
            </a:xfrm>
            <a:prstGeom prst="rect">
              <a:avLst/>
            </a:prstGeom>
          </p:spPr>
        </p:pic>
        <p:pic>
          <p:nvPicPr>
            <p:cNvPr id="105" name="Picture 104">
              <a:extLst>
                <a:ext uri="{FF2B5EF4-FFF2-40B4-BE49-F238E27FC236}">
                  <a16:creationId xmlns:a16="http://schemas.microsoft.com/office/drawing/2014/main" id="{56B07694-A50C-449A-9A76-707CD4545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153858" y="5879624"/>
              <a:ext cx="1127081" cy="639120"/>
            </a:xfrm>
            <a:prstGeom prst="rect">
              <a:avLst/>
            </a:prstGeom>
          </p:spPr>
        </p:pic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79C8C029-E89E-4225-BD67-FC45BEA70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417357" y="5866969"/>
              <a:ext cx="1306284" cy="731520"/>
            </a:xfrm>
            <a:prstGeom prst="rect">
              <a:avLst/>
            </a:prstGeom>
          </p:spPr>
        </p:pic>
        <p:pic>
          <p:nvPicPr>
            <p:cNvPr id="107" name="Picture 106">
              <a:extLst>
                <a:ext uri="{FF2B5EF4-FFF2-40B4-BE49-F238E27FC236}">
                  <a16:creationId xmlns:a16="http://schemas.microsoft.com/office/drawing/2014/main" id="{3C7E80FE-2043-445F-87FE-84FA1A519D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784548" y="6068416"/>
              <a:ext cx="955548" cy="274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346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7816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ASM Capabilities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E7AEB602-ADE3-46B8-ADB5-60D7BBFDD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541174"/>
              </p:ext>
            </p:extLst>
          </p:nvPr>
        </p:nvGraphicFramePr>
        <p:xfrm>
          <a:off x="102705" y="1007037"/>
          <a:ext cx="7010400" cy="5591192"/>
        </p:xfrm>
        <a:graphic>
          <a:graphicData uri="http://schemas.openxmlformats.org/drawingml/2006/table">
            <a:tbl>
              <a:tblPr firstRow="1" firstCol="1" bandRow="1"/>
              <a:tblGrid>
                <a:gridCol w="1691286">
                  <a:extLst>
                    <a:ext uri="{9D8B030D-6E8A-4147-A177-3AD203B41FA5}">
                      <a16:colId xmlns:a16="http://schemas.microsoft.com/office/drawing/2014/main" val="1857453189"/>
                    </a:ext>
                  </a:extLst>
                </a:gridCol>
                <a:gridCol w="1502341">
                  <a:extLst>
                    <a:ext uri="{9D8B030D-6E8A-4147-A177-3AD203B41FA5}">
                      <a16:colId xmlns:a16="http://schemas.microsoft.com/office/drawing/2014/main" val="1261564493"/>
                    </a:ext>
                  </a:extLst>
                </a:gridCol>
                <a:gridCol w="3816773">
                  <a:extLst>
                    <a:ext uri="{9D8B030D-6E8A-4147-A177-3AD203B41FA5}">
                      <a16:colId xmlns:a16="http://schemas.microsoft.com/office/drawing/2014/main" val="410314118"/>
                    </a:ext>
                  </a:extLst>
                </a:gridCol>
              </a:tblGrid>
              <a:tr h="1581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SERVICE CATEGORY</a:t>
                      </a:r>
                      <a:endParaRPr lang="en-IN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SERVICE GROUP</a:t>
                      </a:r>
                      <a:endParaRPr lang="en-IN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KEY SERVICE ACTIVITIES</a:t>
                      </a:r>
                      <a:endParaRPr lang="en-IN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452533"/>
                  </a:ext>
                </a:extLst>
              </a:tr>
              <a:tr h="126582">
                <a:tc rowSpan="1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L2 &amp; L3 Support Activities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Incident Management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Critical Bug Fixes/Fix for Fails.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78085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Investigate, Analyze, and Resolve support incidents.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593383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Incident triage and escalation.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44048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Problem Management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Collect and document problem information.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2223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Link incidents to problems, perform RCA and escalate as appropriate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92635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Perform deep technical investigation and analysis of problem(s)\known errors.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91085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Communicate resolution updates to business and interested parties.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768848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Manage and document the resolution of high impact problems.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69503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Manage and publish reports on the problem list at defined intervals. 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482814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Problem Prevention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Perform trend analysis as part of problem identification.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001318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Perform problem risk analysis and cost benefit of fix assessment.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02969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Identify, prioritize, and schedule for future releases.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763744"/>
                  </a:ext>
                </a:extLst>
              </a:tr>
              <a:tr h="126582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Enhancements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Minor Change Requests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Do analysis and provide estimates.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457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Minor Functional Enhancements.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49580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Application Code related Performance improvements.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387188"/>
                  </a:ext>
                </a:extLst>
              </a:tr>
              <a:tr h="126582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Knowledge Management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Knowledge Maintenance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Maintain Knowledge Base documentation.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625073"/>
                  </a:ext>
                </a:extLst>
              </a:tr>
              <a:tr h="19820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Review and Signoff new Knowledge Base Articles (KBA) as they are added.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15469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Knowledge Documentation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Document core procedures, health checks, and application specific information.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19941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Document training materials required for new users through the support team.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281604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Document Problems and Known Errors information.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86652"/>
                  </a:ext>
                </a:extLst>
              </a:tr>
              <a:tr h="126582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Non - Ticketing Activities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Service Review and Reporting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Capture &amp; monitor relevant KPI and Metrics and SLAs.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906823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800" dirty="0">
                          <a:effectLst/>
                        </a:rPr>
                        <a:t>Publish status reports periodically.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247041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800" dirty="0">
                          <a:effectLst/>
                        </a:rPr>
                        <a:t>Review service operating state.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06316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800" dirty="0">
                          <a:effectLst/>
                        </a:rPr>
                        <a:t>Identify Service gaps and Recommend service improvements.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259255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Other Activities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Application monitoring and configuration management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945171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Liaise with Microsoft for any product bugs.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821470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Training new team members (if any)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328711"/>
                  </a:ext>
                </a:extLst>
              </a:tr>
              <a:tr h="126582">
                <a:tc rowSpan="1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Release Management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Application Release Planning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Operate, manage, and schedule application release deployments.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227850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Review application release deployment plans.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333729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Request and review communication plans for future releases.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94392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Request and review testing signoff for future release deployments. 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92797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Request and review stakeholder signoff for future release. 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967422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Sign-off application release deployments. 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280099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Application Release Deployment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Confirm stakeholder approvals and issue communications during release(s).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596395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Deploy application release as defined in release plan. 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860973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Escalate if any issues and implement rollback plan (if necessary).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911409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Sign-off release as successful and set system live (if appropriate).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491839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Inform Level 1 support to monitor application closely following release.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78627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Post-deployment Checks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Conduct post deployment checks and confirm system live status.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199164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Raise incident reports as necessary.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049687"/>
                  </a:ext>
                </a:extLst>
              </a:tr>
              <a:tr h="1265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Initiate back-out plan as appropriate.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75981"/>
                  </a:ext>
                </a:extLst>
              </a:tr>
              <a:tr h="15817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Post-release Review </a:t>
                      </a:r>
                      <a:endParaRPr lang="en-IN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800" dirty="0">
                          <a:effectLst/>
                        </a:rPr>
                        <a:t>Participate in post implementation review.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43"/>
                  </a:ext>
                </a:extLst>
              </a:tr>
            </a:tbl>
          </a:graphicData>
        </a:graphic>
      </p:graphicFrame>
      <p:grpSp>
        <p:nvGrpSpPr>
          <p:cNvPr id="31" name="Group 30">
            <a:extLst>
              <a:ext uri="{FF2B5EF4-FFF2-40B4-BE49-F238E27FC236}">
                <a16:creationId xmlns:a16="http://schemas.microsoft.com/office/drawing/2014/main" id="{89ACC508-BBAB-40C0-8E7A-57B7D18499A5}"/>
              </a:ext>
            </a:extLst>
          </p:cNvPr>
          <p:cNvGrpSpPr/>
          <p:nvPr/>
        </p:nvGrpSpPr>
        <p:grpSpPr>
          <a:xfrm>
            <a:off x="6858796" y="2195395"/>
            <a:ext cx="5465778" cy="3618814"/>
            <a:chOff x="6964813" y="1695667"/>
            <a:chExt cx="5465778" cy="3618814"/>
          </a:xfrm>
        </p:grpSpPr>
        <p:sp>
          <p:nvSpPr>
            <p:cNvPr id="32" name="Circle: Hollow 31">
              <a:extLst>
                <a:ext uri="{FF2B5EF4-FFF2-40B4-BE49-F238E27FC236}">
                  <a16:creationId xmlns:a16="http://schemas.microsoft.com/office/drawing/2014/main" id="{B9B79378-5902-4CE4-A2CD-9BCF0251889A}"/>
                </a:ext>
              </a:extLst>
            </p:cNvPr>
            <p:cNvSpPr/>
            <p:nvPr/>
          </p:nvSpPr>
          <p:spPr>
            <a:xfrm>
              <a:off x="8256101" y="2103120"/>
              <a:ext cx="2651760" cy="2651760"/>
            </a:xfrm>
            <a:prstGeom prst="donut">
              <a:avLst>
                <a:gd name="adj" fmla="val 702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Graphic 32" descr="Monitor">
              <a:extLst>
                <a:ext uri="{FF2B5EF4-FFF2-40B4-BE49-F238E27FC236}">
                  <a16:creationId xmlns:a16="http://schemas.microsoft.com/office/drawing/2014/main" id="{C23D86A9-C8B2-4371-B113-5385E426A9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312358" y="1939650"/>
              <a:ext cx="457200" cy="457200"/>
            </a:xfrm>
            <a:prstGeom prst="rect">
              <a:avLst/>
            </a:prstGeom>
          </p:spPr>
        </p:pic>
        <p:pic>
          <p:nvPicPr>
            <p:cNvPr id="34" name="Graphic 33" descr="Shredder">
              <a:extLst>
                <a:ext uri="{FF2B5EF4-FFF2-40B4-BE49-F238E27FC236}">
                  <a16:creationId xmlns:a16="http://schemas.microsoft.com/office/drawing/2014/main" id="{3C600F7B-B693-46CC-A6DB-86B0B5C4D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009533" y="2168250"/>
              <a:ext cx="457200" cy="457200"/>
            </a:xfrm>
            <a:prstGeom prst="rect">
              <a:avLst/>
            </a:prstGeom>
          </p:spPr>
        </p:pic>
        <p:pic>
          <p:nvPicPr>
            <p:cNvPr id="35" name="Graphic 34" descr="Smart Phone">
              <a:extLst>
                <a:ext uri="{FF2B5EF4-FFF2-40B4-BE49-F238E27FC236}">
                  <a16:creationId xmlns:a16="http://schemas.microsoft.com/office/drawing/2014/main" id="{1DD3EB50-E66D-4C71-8FBB-9D6C31CDEBF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079368" y="4246098"/>
              <a:ext cx="457200" cy="457200"/>
            </a:xfrm>
            <a:prstGeom prst="rect">
              <a:avLst/>
            </a:prstGeom>
          </p:spPr>
        </p:pic>
        <p:pic>
          <p:nvPicPr>
            <p:cNvPr id="36" name="Graphic 35" descr="Server">
              <a:extLst>
                <a:ext uri="{FF2B5EF4-FFF2-40B4-BE49-F238E27FC236}">
                  <a16:creationId xmlns:a16="http://schemas.microsoft.com/office/drawing/2014/main" id="{80E9003D-1715-429D-BA9A-8539453CA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114624" y="3200400"/>
              <a:ext cx="457200" cy="457200"/>
            </a:xfrm>
            <a:prstGeom prst="rect">
              <a:avLst/>
            </a:prstGeom>
          </p:spPr>
        </p:pic>
        <p:pic>
          <p:nvPicPr>
            <p:cNvPr id="37" name="Graphic 36" descr="Photocopier">
              <a:extLst>
                <a:ext uri="{FF2B5EF4-FFF2-40B4-BE49-F238E27FC236}">
                  <a16:creationId xmlns:a16="http://schemas.microsoft.com/office/drawing/2014/main" id="{7BFC5E65-9101-4070-B35D-EFB7236A2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1823" y="2593335"/>
              <a:ext cx="457200" cy="457200"/>
            </a:xfrm>
            <a:prstGeom prst="rect">
              <a:avLst/>
            </a:prstGeom>
          </p:spPr>
        </p:pic>
        <p:pic>
          <p:nvPicPr>
            <p:cNvPr id="38" name="Graphic 37" descr="House">
              <a:extLst>
                <a:ext uri="{FF2B5EF4-FFF2-40B4-BE49-F238E27FC236}">
                  <a16:creationId xmlns:a16="http://schemas.microsoft.com/office/drawing/2014/main" id="{45583A0A-BF88-41AE-863C-92CE5E07F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0536568" y="3207733"/>
              <a:ext cx="457200" cy="457200"/>
            </a:xfrm>
            <a:prstGeom prst="rect">
              <a:avLst/>
            </a:prstGeom>
          </p:spPr>
        </p:pic>
        <p:pic>
          <p:nvPicPr>
            <p:cNvPr id="39" name="Graphic 38" descr="Group">
              <a:extLst>
                <a:ext uri="{FF2B5EF4-FFF2-40B4-BE49-F238E27FC236}">
                  <a16:creationId xmlns:a16="http://schemas.microsoft.com/office/drawing/2014/main" id="{C9756A39-5C52-426E-BE69-4B5A66D248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0450661" y="3807466"/>
              <a:ext cx="457200" cy="457200"/>
            </a:xfrm>
            <a:prstGeom prst="rect">
              <a:avLst/>
            </a:prstGeom>
          </p:spPr>
        </p:pic>
        <p:pic>
          <p:nvPicPr>
            <p:cNvPr id="40" name="Graphic 39" descr="Handshake">
              <a:extLst>
                <a:ext uri="{FF2B5EF4-FFF2-40B4-BE49-F238E27FC236}">
                  <a16:creationId xmlns:a16="http://schemas.microsoft.com/office/drawing/2014/main" id="{6D5CBA90-6D21-4AA3-9198-5C17CAFD0C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282441" y="2699857"/>
              <a:ext cx="457200" cy="457200"/>
            </a:xfrm>
            <a:prstGeom prst="rect">
              <a:avLst/>
            </a:prstGeom>
          </p:spPr>
        </p:pic>
        <p:pic>
          <p:nvPicPr>
            <p:cNvPr id="41" name="Graphic 40" descr="Research">
              <a:extLst>
                <a:ext uri="{FF2B5EF4-FFF2-40B4-BE49-F238E27FC236}">
                  <a16:creationId xmlns:a16="http://schemas.microsoft.com/office/drawing/2014/main" id="{F055DF49-1412-4B48-8106-A2A28C132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8310205" y="3821070"/>
              <a:ext cx="457200" cy="457200"/>
            </a:xfrm>
            <a:prstGeom prst="rect">
              <a:avLst/>
            </a:prstGeom>
          </p:spPr>
        </p:pic>
        <p:pic>
          <p:nvPicPr>
            <p:cNvPr id="42" name="Graphic 41" descr="Bar graph with upward trend">
              <a:extLst>
                <a:ext uri="{FF2B5EF4-FFF2-40B4-BE49-F238E27FC236}">
                  <a16:creationId xmlns:a16="http://schemas.microsoft.com/office/drawing/2014/main" id="{4E5EEE6E-2688-4D2B-8CD1-B440F0AF5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8615183" y="2168250"/>
              <a:ext cx="457200" cy="457200"/>
            </a:xfrm>
            <a:prstGeom prst="rect">
              <a:avLst/>
            </a:prstGeom>
          </p:spPr>
        </p:pic>
        <p:pic>
          <p:nvPicPr>
            <p:cNvPr id="43" name="Graphic 42" descr="Robot">
              <a:extLst>
                <a:ext uri="{FF2B5EF4-FFF2-40B4-BE49-F238E27FC236}">
                  <a16:creationId xmlns:a16="http://schemas.microsoft.com/office/drawing/2014/main" id="{1887D97C-8279-4156-A16C-A01295A7A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9488500" y="4395616"/>
              <a:ext cx="457200" cy="457200"/>
            </a:xfrm>
            <a:prstGeom prst="rect">
              <a:avLst/>
            </a:prstGeom>
          </p:spPr>
        </p:pic>
        <p:pic>
          <p:nvPicPr>
            <p:cNvPr id="44" name="Graphic 43" descr="Typewriter">
              <a:extLst>
                <a:ext uri="{FF2B5EF4-FFF2-40B4-BE49-F238E27FC236}">
                  <a16:creationId xmlns:a16="http://schemas.microsoft.com/office/drawing/2014/main" id="{3FBB0E2B-A125-4DF4-8591-BE9400E4D5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/>
            </a:stretch>
          </p:blipFill>
          <p:spPr>
            <a:xfrm>
              <a:off x="8800424" y="4313632"/>
              <a:ext cx="457200" cy="457200"/>
            </a:xfrm>
            <a:prstGeom prst="rect">
              <a:avLst/>
            </a:prstGeom>
          </p:spPr>
        </p:pic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70A468A-B71A-48E5-A21D-275D930B237B}"/>
                </a:ext>
              </a:extLst>
            </p:cNvPr>
            <p:cNvSpPr/>
            <p:nvPr/>
          </p:nvSpPr>
          <p:spPr>
            <a:xfrm>
              <a:off x="8899873" y="2746448"/>
              <a:ext cx="1371600" cy="13716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</a:rPr>
                <a:t>L2 &amp; L3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5538A88-5039-4E1C-AA90-65F6874A8248}"/>
                </a:ext>
              </a:extLst>
            </p:cNvPr>
            <p:cNvSpPr txBox="1"/>
            <p:nvPr/>
          </p:nvSpPr>
          <p:spPr>
            <a:xfrm>
              <a:off x="8452895" y="1695667"/>
              <a:ext cx="22581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Client Interface Management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8E6DBD7-065A-453D-8534-D425DDC5F629}"/>
                </a:ext>
              </a:extLst>
            </p:cNvPr>
            <p:cNvSpPr txBox="1"/>
            <p:nvPr/>
          </p:nvSpPr>
          <p:spPr>
            <a:xfrm>
              <a:off x="10039260" y="1967479"/>
              <a:ext cx="1719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SP Related Channel Configuration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D6609CE-37B5-4255-8FCF-48D6F2627038}"/>
                </a:ext>
              </a:extLst>
            </p:cNvPr>
            <p:cNvSpPr txBox="1"/>
            <p:nvPr/>
          </p:nvSpPr>
          <p:spPr>
            <a:xfrm>
              <a:off x="10711066" y="2637838"/>
              <a:ext cx="1719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SP Related Network Configuration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BB47116-8FEB-4EA8-9CB5-60150CD174D0}"/>
                </a:ext>
              </a:extLst>
            </p:cNvPr>
            <p:cNvSpPr txBox="1"/>
            <p:nvPr/>
          </p:nvSpPr>
          <p:spPr>
            <a:xfrm>
              <a:off x="10588756" y="3211942"/>
              <a:ext cx="16211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Farm / DC Management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37881E1-E88A-4416-BE9D-E33FBAD8DFD4}"/>
                </a:ext>
              </a:extLst>
            </p:cNvPr>
            <p:cNvSpPr txBox="1"/>
            <p:nvPr/>
          </p:nvSpPr>
          <p:spPr>
            <a:xfrm>
              <a:off x="10685830" y="3897566"/>
              <a:ext cx="16211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User Management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C95EFA8-F6C8-43C7-BF84-64A72C3E948A}"/>
                </a:ext>
              </a:extLst>
            </p:cNvPr>
            <p:cNvSpPr txBox="1"/>
            <p:nvPr/>
          </p:nvSpPr>
          <p:spPr>
            <a:xfrm>
              <a:off x="10307968" y="4487394"/>
              <a:ext cx="16211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Device Management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25EC33B-6162-481D-9792-B7EABD7641AE}"/>
                </a:ext>
              </a:extLst>
            </p:cNvPr>
            <p:cNvSpPr txBox="1"/>
            <p:nvPr/>
          </p:nvSpPr>
          <p:spPr>
            <a:xfrm>
              <a:off x="8899873" y="4852816"/>
              <a:ext cx="16211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App Maintenance &amp; Enhancement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56E2FFE-D27D-4099-913E-07E981D25AA6}"/>
                </a:ext>
              </a:extLst>
            </p:cNvPr>
            <p:cNvSpPr txBox="1"/>
            <p:nvPr/>
          </p:nvSpPr>
          <p:spPr>
            <a:xfrm>
              <a:off x="7420132" y="4561103"/>
              <a:ext cx="16211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Infra Management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9744D7E-C5DA-4800-BCA1-92C0EB4821BC}"/>
                </a:ext>
              </a:extLst>
            </p:cNvPr>
            <p:cNvSpPr txBox="1"/>
            <p:nvPr/>
          </p:nvSpPr>
          <p:spPr>
            <a:xfrm>
              <a:off x="7146278" y="3953927"/>
              <a:ext cx="16211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Monitoring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05C11B2-AD44-40F9-A13C-2C1F3E6F775F}"/>
                </a:ext>
              </a:extLst>
            </p:cNvPr>
            <p:cNvSpPr txBox="1"/>
            <p:nvPr/>
          </p:nvSpPr>
          <p:spPr>
            <a:xfrm>
              <a:off x="6964813" y="3335518"/>
              <a:ext cx="16211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App Store Maintenance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DD82BA8-CA6D-4C64-8340-9A2AEAB41969}"/>
                </a:ext>
              </a:extLst>
            </p:cNvPr>
            <p:cNvSpPr txBox="1"/>
            <p:nvPr/>
          </p:nvSpPr>
          <p:spPr>
            <a:xfrm>
              <a:off x="7334053" y="2055881"/>
              <a:ext cx="16211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Stats &amp; Reports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99E6C19-5ED1-4C42-8E6B-F60BB6A318BD}"/>
                </a:ext>
              </a:extLst>
            </p:cNvPr>
            <p:cNvSpPr txBox="1"/>
            <p:nvPr/>
          </p:nvSpPr>
          <p:spPr>
            <a:xfrm>
              <a:off x="7024115" y="2622411"/>
              <a:ext cx="16211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Partner Access Management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BC9926ED-6313-4B31-9C55-564F5F127558}"/>
              </a:ext>
            </a:extLst>
          </p:cNvPr>
          <p:cNvSpPr txBox="1"/>
          <p:nvPr/>
        </p:nvSpPr>
        <p:spPr>
          <a:xfrm>
            <a:off x="7503726" y="1247345"/>
            <a:ext cx="3962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70C0"/>
                </a:solidFill>
                <a:latin typeface="Arial" charset="0"/>
              </a:rPr>
              <a:t>Various Services Provided Under ASM Track</a:t>
            </a:r>
            <a:endParaRPr lang="en-IN" sz="1400" b="1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08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7816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Administration Capabilities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E30AF79-7216-4FD6-93ED-35CE20792A3E}"/>
              </a:ext>
            </a:extLst>
          </p:cNvPr>
          <p:cNvSpPr/>
          <p:nvPr/>
        </p:nvSpPr>
        <p:spPr bwMode="auto">
          <a:xfrm>
            <a:off x="640080" y="1652968"/>
            <a:ext cx="2103120" cy="762000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 w="3175" cap="flat" cmpd="sng" algn="ctr">
            <a:noFill/>
            <a:prstDash val="solid"/>
            <a:miter lim="800000"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Installation &amp; Configuration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7795784-841E-444D-8ACB-424EB2DCD7E1}"/>
              </a:ext>
            </a:extLst>
          </p:cNvPr>
          <p:cNvSpPr/>
          <p:nvPr/>
        </p:nvSpPr>
        <p:spPr bwMode="auto">
          <a:xfrm>
            <a:off x="4048987" y="1652968"/>
            <a:ext cx="2632032" cy="762000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 w="3175" cap="flat" cmpd="sng" algn="ctr">
            <a:noFill/>
            <a:prstDash val="solid"/>
            <a:miter lim="800000"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Farm and Site Collection Administration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F7ADF25-FCC0-4419-A082-661CC6A6A72E}"/>
              </a:ext>
            </a:extLst>
          </p:cNvPr>
          <p:cNvSpPr/>
          <p:nvPr/>
        </p:nvSpPr>
        <p:spPr bwMode="auto">
          <a:xfrm>
            <a:off x="8793480" y="3660913"/>
            <a:ext cx="2103120" cy="762000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 w="3175" cap="flat" cmpd="sng" algn="ctr">
            <a:noFill/>
            <a:prstDash val="solid"/>
            <a:miter lim="800000"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Ticket based Troubleshooting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3040C2-FAB1-40FE-AD60-35B39012DDC2}"/>
              </a:ext>
            </a:extLst>
          </p:cNvPr>
          <p:cNvSpPr/>
          <p:nvPr/>
        </p:nvSpPr>
        <p:spPr bwMode="auto">
          <a:xfrm>
            <a:off x="1823433" y="2898913"/>
            <a:ext cx="2497844" cy="762000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 w="3175" cap="flat" cmpd="sng" algn="ctr">
            <a:noFill/>
            <a:prstDash val="solid"/>
            <a:miter lim="800000"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User &amp; Authorization Management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C0B2992-C482-4649-9F98-A29AAD411DDF}"/>
              </a:ext>
            </a:extLst>
          </p:cNvPr>
          <p:cNvSpPr/>
          <p:nvPr/>
        </p:nvSpPr>
        <p:spPr bwMode="auto">
          <a:xfrm>
            <a:off x="5821680" y="2898913"/>
            <a:ext cx="2103120" cy="762000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 w="3175" cap="flat" cmpd="sng" algn="ctr">
            <a:noFill/>
            <a:prstDash val="solid"/>
            <a:miter lim="800000"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Security and Compliances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5F7B269-AF99-4064-A69D-CA63B8461631}"/>
              </a:ext>
            </a:extLst>
          </p:cNvPr>
          <p:cNvSpPr/>
          <p:nvPr/>
        </p:nvSpPr>
        <p:spPr bwMode="auto">
          <a:xfrm>
            <a:off x="7478009" y="1652968"/>
            <a:ext cx="2462404" cy="762000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  <a:ln w="3175" cap="flat" cmpd="sng" algn="ctr">
            <a:noFill/>
            <a:prstDash val="solid"/>
            <a:miter lim="800000"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Continuous Monitoring &amp; Reports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6BA3136A-4E1E-4F30-9324-5E3F2A77C706}"/>
              </a:ext>
            </a:extLst>
          </p:cNvPr>
          <p:cNvGrpSpPr/>
          <p:nvPr/>
        </p:nvGrpSpPr>
        <p:grpSpPr>
          <a:xfrm>
            <a:off x="-57990" y="4710883"/>
            <a:ext cx="12249990" cy="1614893"/>
            <a:chOff x="-57990" y="4710883"/>
            <a:chExt cx="12249990" cy="1614893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8FF9169-ABF4-4CD8-8C1C-60EE55F9401A}"/>
                </a:ext>
              </a:extLst>
            </p:cNvPr>
            <p:cNvSpPr/>
            <p:nvPr/>
          </p:nvSpPr>
          <p:spPr bwMode="auto">
            <a:xfrm>
              <a:off x="2590800" y="4930304"/>
              <a:ext cx="9601200" cy="890113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82" name="Pentagon 4">
              <a:extLst>
                <a:ext uri="{FF2B5EF4-FFF2-40B4-BE49-F238E27FC236}">
                  <a16:creationId xmlns:a16="http://schemas.microsoft.com/office/drawing/2014/main" id="{958F3977-2287-4C20-A3AD-914A8E88A51F}"/>
                </a:ext>
              </a:extLst>
            </p:cNvPr>
            <p:cNvSpPr/>
            <p:nvPr/>
          </p:nvSpPr>
          <p:spPr bwMode="auto">
            <a:xfrm>
              <a:off x="0" y="4930304"/>
              <a:ext cx="3445287" cy="890113"/>
            </a:xfrm>
            <a:prstGeom prst="homePlate">
              <a:avLst/>
            </a:prstGeom>
            <a:solidFill>
              <a:srgbClr val="70AD47">
                <a:lumMod val="20000"/>
                <a:lumOff val="80000"/>
              </a:srgbClr>
            </a:solidFill>
            <a:ln w="3175" cap="flat" cmpd="sng" algn="ctr">
              <a:noFill/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94B3CC81-F412-472A-A197-03A5E05CD780}"/>
                </a:ext>
              </a:extLst>
            </p:cNvPr>
            <p:cNvSpPr txBox="1"/>
            <p:nvPr/>
          </p:nvSpPr>
          <p:spPr>
            <a:xfrm>
              <a:off x="-57990" y="4930304"/>
              <a:ext cx="29295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Approach / Methodology</a:t>
              </a: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9BFB2050-A20F-45FA-B5A6-979C944F0885}"/>
                </a:ext>
              </a:extLst>
            </p:cNvPr>
            <p:cNvGrpSpPr/>
            <p:nvPr/>
          </p:nvGrpSpPr>
          <p:grpSpPr>
            <a:xfrm>
              <a:off x="3692899" y="4999175"/>
              <a:ext cx="1400276" cy="762126"/>
              <a:chOff x="4267200" y="6120240"/>
              <a:chExt cx="743724" cy="405764"/>
            </a:xfrm>
          </p:grpSpPr>
          <p:sp>
            <p:nvSpPr>
              <p:cNvPr id="95" name="Rounded Rectangle 43">
                <a:extLst>
                  <a:ext uri="{FF2B5EF4-FFF2-40B4-BE49-F238E27FC236}">
                    <a16:creationId xmlns:a16="http://schemas.microsoft.com/office/drawing/2014/main" id="{BBA7AA0E-5F3A-4850-899E-E5AD24237AD0}"/>
                  </a:ext>
                </a:extLst>
              </p:cNvPr>
              <p:cNvSpPr/>
              <p:nvPr/>
            </p:nvSpPr>
            <p:spPr bwMode="auto">
              <a:xfrm>
                <a:off x="4267200" y="6120240"/>
                <a:ext cx="743724" cy="405764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3175" cap="flat" cmpd="sng" algn="ctr">
                <a:noFill/>
                <a:prstDash val="solid"/>
                <a:miter lim="800000"/>
                <a:headEnd type="none" w="sm" len="sm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96" name="Picture 2" descr="D:\DD_ALL\DD_Off\DD_Rsc\Images\Logo\HCL\CAFLogo_332x177.jpg">
                <a:extLst>
                  <a:ext uri="{FF2B5EF4-FFF2-40B4-BE49-F238E27FC236}">
                    <a16:creationId xmlns:a16="http://schemas.microsoft.com/office/drawing/2014/main" id="{BACE484F-A1E9-4C33-A566-3DB4505F49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8005" y="6170847"/>
                <a:ext cx="571244" cy="304549"/>
              </a:xfrm>
              <a:prstGeom prst="rect">
                <a:avLst/>
              </a:prstGeom>
              <a:noFill/>
            </p:spPr>
          </p:pic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3B1EF6B9-DFDC-4F16-BA10-D5CF4F5F56C5}"/>
                </a:ext>
              </a:extLst>
            </p:cNvPr>
            <p:cNvSpPr txBox="1"/>
            <p:nvPr/>
          </p:nvSpPr>
          <p:spPr>
            <a:xfrm>
              <a:off x="5134080" y="4710883"/>
              <a:ext cx="83708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200" b="1" i="0" u="none" strike="noStrike" kern="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+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E63E670-2DB9-4BFA-90BC-0156876826B9}"/>
                </a:ext>
              </a:extLst>
            </p:cNvPr>
            <p:cNvSpPr txBox="1"/>
            <p:nvPr/>
          </p:nvSpPr>
          <p:spPr>
            <a:xfrm>
              <a:off x="5970030" y="5105398"/>
              <a:ext cx="195477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BBE0E3">
                      <a:lumMod val="25000"/>
                    </a:srgbClr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HCL Proprietary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BBE0E3">
                      <a:lumMod val="25000"/>
                    </a:srgbClr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Monitoring Tool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C2ABDC0F-BEF2-4BC6-9FB7-81308470F38F}"/>
                </a:ext>
              </a:extLst>
            </p:cNvPr>
            <p:cNvSpPr txBox="1"/>
            <p:nvPr/>
          </p:nvSpPr>
          <p:spPr>
            <a:xfrm>
              <a:off x="7900208" y="4710883"/>
              <a:ext cx="83708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200" b="1" i="0" u="none" strike="noStrike" kern="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+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44F8CC4-266C-4CE2-86C9-9030DDE2D2E9}"/>
                </a:ext>
              </a:extLst>
            </p:cNvPr>
            <p:cNvSpPr txBox="1"/>
            <p:nvPr/>
          </p:nvSpPr>
          <p:spPr>
            <a:xfrm>
              <a:off x="9601200" y="5771778"/>
              <a:ext cx="195477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BBE0E3">
                      <a:lumMod val="25000"/>
                    </a:srgbClr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3</a:t>
              </a:r>
              <a:r>
                <a:rPr kumimoji="0" lang="en-US" sz="1200" b="1" i="0" u="none" strike="noStrike" kern="0" cap="none" spc="0" normalizeH="0" baseline="30000" noProof="0" dirty="0">
                  <a:ln>
                    <a:noFill/>
                  </a:ln>
                  <a:solidFill>
                    <a:srgbClr val="BBE0E3">
                      <a:lumMod val="25000"/>
                    </a:srgbClr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rd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BBE0E3">
                      <a:lumMod val="25000"/>
                    </a:srgbClr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Party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BBE0E3">
                      <a:lumMod val="25000"/>
                    </a:srgbClr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SP Admin Tools</a:t>
              </a:r>
            </a:p>
          </p:txBody>
        </p:sp>
        <p:sp>
          <p:nvSpPr>
            <p:cNvPr id="89" name="Rounded Rectangle 49">
              <a:extLst>
                <a:ext uri="{FF2B5EF4-FFF2-40B4-BE49-F238E27FC236}">
                  <a16:creationId xmlns:a16="http://schemas.microsoft.com/office/drawing/2014/main" id="{71FD12C8-33AA-4BB6-9BDC-0DFD8832307A}"/>
                </a:ext>
              </a:extLst>
            </p:cNvPr>
            <p:cNvSpPr/>
            <p:nvPr/>
          </p:nvSpPr>
          <p:spPr bwMode="auto">
            <a:xfrm>
              <a:off x="8884502" y="5077903"/>
              <a:ext cx="3148349" cy="589510"/>
            </a:xfrm>
            <a:prstGeom prst="roundRect">
              <a:avLst>
                <a:gd name="adj" fmla="val 10287"/>
              </a:avLst>
            </a:prstGeom>
            <a:solidFill>
              <a:srgbClr val="FFFFFF"/>
            </a:solidFill>
            <a:ln w="3175" cap="flat" cmpd="sng" algn="ctr">
              <a:solidFill>
                <a:srgbClr val="FFFFFF"/>
              </a:solidFill>
              <a:prstDash val="solid"/>
              <a:miter lim="800000"/>
              <a:headEnd type="none" w="sm" len="sm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4D49220B-391B-47E7-BEA9-5997629F9A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48992" y="5151606"/>
              <a:ext cx="1014854" cy="200962"/>
            </a:xfrm>
            <a:prstGeom prst="rect">
              <a:avLst/>
            </a:prstGeom>
          </p:spPr>
        </p:pic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C323E27B-2603-433F-9BCA-C430065E58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051651" y="5077903"/>
              <a:ext cx="1146908" cy="465931"/>
            </a:xfrm>
            <a:prstGeom prst="rect">
              <a:avLst/>
            </a:prstGeom>
          </p:spPr>
        </p:pic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73FB52DC-6BAB-410C-93A6-39EAE8CF95E2}"/>
                </a:ext>
              </a:extLst>
            </p:cNvPr>
            <p:cNvSpPr txBox="1"/>
            <p:nvPr/>
          </p:nvSpPr>
          <p:spPr>
            <a:xfrm>
              <a:off x="10185040" y="5472517"/>
              <a:ext cx="89960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ControlPoint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6124175-8927-4402-A382-F3DAF93AD50D}"/>
                </a:ext>
              </a:extLst>
            </p:cNvPr>
            <p:cNvSpPr txBox="1"/>
            <p:nvPr/>
          </p:nvSpPr>
          <p:spPr>
            <a:xfrm>
              <a:off x="9141296" y="5382813"/>
              <a:ext cx="62068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DocAve</a:t>
              </a:r>
            </a:p>
          </p:txBody>
        </p:sp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113006D5-6A59-48FD-BDA4-9342AC2BF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272236" y="5145059"/>
              <a:ext cx="690274" cy="425669"/>
            </a:xfrm>
            <a:prstGeom prst="rect">
              <a:avLst/>
            </a:prstGeom>
          </p:spPr>
        </p:pic>
      </p:grpSp>
      <p:cxnSp>
        <p:nvCxnSpPr>
          <p:cNvPr id="74" name="Elbow Connector 22">
            <a:extLst>
              <a:ext uri="{FF2B5EF4-FFF2-40B4-BE49-F238E27FC236}">
                <a16:creationId xmlns:a16="http://schemas.microsoft.com/office/drawing/2014/main" id="{0FDDEF8C-E197-4CB3-8B94-C8C9EDC21004}"/>
              </a:ext>
            </a:extLst>
          </p:cNvPr>
          <p:cNvCxnSpPr>
            <a:stCxn id="68" idx="1"/>
            <a:endCxn id="70" idx="0"/>
          </p:cNvCxnSpPr>
          <p:nvPr/>
        </p:nvCxnSpPr>
        <p:spPr bwMode="auto">
          <a:xfrm rot="10800000" flipV="1">
            <a:off x="3072355" y="2033967"/>
            <a:ext cx="976632" cy="864945"/>
          </a:xfrm>
          <a:prstGeom prst="bentConnector2">
            <a:avLst/>
          </a:prstGeom>
          <a:solidFill>
            <a:srgbClr val="BBE0E3"/>
          </a:solidFill>
          <a:ln w="19050" cap="flat" cmpd="sng" algn="ctr">
            <a:solidFill>
              <a:schemeClr val="accent2">
                <a:lumMod val="5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75" name="Elbow Connector 26">
            <a:extLst>
              <a:ext uri="{FF2B5EF4-FFF2-40B4-BE49-F238E27FC236}">
                <a16:creationId xmlns:a16="http://schemas.microsoft.com/office/drawing/2014/main" id="{CC5E892A-3B87-4484-97D4-3989984E25E1}"/>
              </a:ext>
            </a:extLst>
          </p:cNvPr>
          <p:cNvCxnSpPr>
            <a:stCxn id="67" idx="0"/>
            <a:endCxn id="68" idx="0"/>
          </p:cNvCxnSpPr>
          <p:nvPr/>
        </p:nvCxnSpPr>
        <p:spPr bwMode="auto">
          <a:xfrm rot="5400000" flipH="1" flipV="1">
            <a:off x="3528321" y="-183713"/>
            <a:ext cx="12700" cy="3673363"/>
          </a:xfrm>
          <a:prstGeom prst="bentConnector3">
            <a:avLst>
              <a:gd name="adj1" fmla="val 1800000"/>
            </a:avLst>
          </a:prstGeom>
          <a:solidFill>
            <a:srgbClr val="BBE0E3"/>
          </a:solidFill>
          <a:ln w="19050" cap="flat" cmpd="sng" algn="ctr">
            <a:solidFill>
              <a:schemeClr val="accent2">
                <a:lumMod val="5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76" name="Elbow Connector 28">
            <a:extLst>
              <a:ext uri="{FF2B5EF4-FFF2-40B4-BE49-F238E27FC236}">
                <a16:creationId xmlns:a16="http://schemas.microsoft.com/office/drawing/2014/main" id="{79E3A680-10D6-41BC-88ED-E54118F352B5}"/>
              </a:ext>
            </a:extLst>
          </p:cNvPr>
          <p:cNvCxnSpPr>
            <a:stCxn id="68" idx="2"/>
            <a:endCxn id="71" idx="1"/>
          </p:cNvCxnSpPr>
          <p:nvPr/>
        </p:nvCxnSpPr>
        <p:spPr bwMode="auto">
          <a:xfrm rot="16200000" flipH="1">
            <a:off x="5160869" y="2619101"/>
            <a:ext cx="864945" cy="456677"/>
          </a:xfrm>
          <a:prstGeom prst="bentConnector2">
            <a:avLst/>
          </a:prstGeom>
          <a:solidFill>
            <a:srgbClr val="BBE0E3"/>
          </a:solidFill>
          <a:ln w="19050" cap="flat" cmpd="sng" algn="ctr">
            <a:solidFill>
              <a:schemeClr val="accent2">
                <a:lumMod val="5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77" name="Elbow Connector 31">
            <a:extLst>
              <a:ext uri="{FF2B5EF4-FFF2-40B4-BE49-F238E27FC236}">
                <a16:creationId xmlns:a16="http://schemas.microsoft.com/office/drawing/2014/main" id="{6A2FC653-8307-48C4-BCBF-C6C58565637A}"/>
              </a:ext>
            </a:extLst>
          </p:cNvPr>
          <p:cNvCxnSpPr>
            <a:stCxn id="69" idx="1"/>
            <a:endCxn id="70" idx="2"/>
          </p:cNvCxnSpPr>
          <p:nvPr/>
        </p:nvCxnSpPr>
        <p:spPr bwMode="auto">
          <a:xfrm rot="10800000">
            <a:off x="3072356" y="3660913"/>
            <a:ext cx="5721125" cy="381000"/>
          </a:xfrm>
          <a:prstGeom prst="bentConnector2">
            <a:avLst/>
          </a:prstGeom>
          <a:solidFill>
            <a:srgbClr val="BBE0E3"/>
          </a:solidFill>
          <a:ln w="19050" cap="flat" cmpd="sng" algn="ctr">
            <a:solidFill>
              <a:schemeClr val="accent2">
                <a:lumMod val="5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78" name="Elbow Connector 34">
            <a:extLst>
              <a:ext uri="{FF2B5EF4-FFF2-40B4-BE49-F238E27FC236}">
                <a16:creationId xmlns:a16="http://schemas.microsoft.com/office/drawing/2014/main" id="{80D2D160-0CD2-49CA-A69E-38A90A8B1E45}"/>
              </a:ext>
            </a:extLst>
          </p:cNvPr>
          <p:cNvCxnSpPr>
            <a:stCxn id="72" idx="3"/>
            <a:endCxn id="69" idx="3"/>
          </p:cNvCxnSpPr>
          <p:nvPr/>
        </p:nvCxnSpPr>
        <p:spPr bwMode="auto">
          <a:xfrm>
            <a:off x="9940413" y="2033968"/>
            <a:ext cx="956187" cy="2007945"/>
          </a:xfrm>
          <a:prstGeom prst="bentConnector3">
            <a:avLst>
              <a:gd name="adj1" fmla="val 123907"/>
            </a:avLst>
          </a:prstGeom>
          <a:solidFill>
            <a:srgbClr val="BBE0E3"/>
          </a:solidFill>
          <a:ln w="19050" cap="flat" cmpd="sng" algn="ctr">
            <a:solidFill>
              <a:schemeClr val="accent2">
                <a:lumMod val="5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79" name="Elbow Connector 38">
            <a:extLst>
              <a:ext uri="{FF2B5EF4-FFF2-40B4-BE49-F238E27FC236}">
                <a16:creationId xmlns:a16="http://schemas.microsoft.com/office/drawing/2014/main" id="{7F4E0F8E-BE2B-44E8-9C2E-FEE8D1C6C270}"/>
              </a:ext>
            </a:extLst>
          </p:cNvPr>
          <p:cNvCxnSpPr>
            <a:stCxn id="71" idx="3"/>
            <a:endCxn id="69" idx="0"/>
          </p:cNvCxnSpPr>
          <p:nvPr/>
        </p:nvCxnSpPr>
        <p:spPr bwMode="auto">
          <a:xfrm>
            <a:off x="7924800" y="3279913"/>
            <a:ext cx="1920240" cy="381000"/>
          </a:xfrm>
          <a:prstGeom prst="bentConnector2">
            <a:avLst/>
          </a:prstGeom>
          <a:solidFill>
            <a:srgbClr val="BBE0E3"/>
          </a:solidFill>
          <a:ln w="19050" cap="flat" cmpd="sng" algn="ctr">
            <a:solidFill>
              <a:schemeClr val="accent2">
                <a:lumMod val="5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EE71C69F-9CBE-4799-B670-3CCB78C99605}"/>
              </a:ext>
            </a:extLst>
          </p:cNvPr>
          <p:cNvCxnSpPr>
            <a:stCxn id="68" idx="3"/>
            <a:endCxn id="72" idx="1"/>
          </p:cNvCxnSpPr>
          <p:nvPr/>
        </p:nvCxnSpPr>
        <p:spPr>
          <a:xfrm>
            <a:off x="6681019" y="2033968"/>
            <a:ext cx="79699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10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7816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SharePoint Frameworks &amp; Accelerators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A1E24A4-D1CF-44EF-9A6F-936E86F41FA1}"/>
              </a:ext>
            </a:extLst>
          </p:cNvPr>
          <p:cNvGrpSpPr/>
          <p:nvPr/>
        </p:nvGrpSpPr>
        <p:grpSpPr>
          <a:xfrm>
            <a:off x="559775" y="1415326"/>
            <a:ext cx="11112207" cy="3452667"/>
            <a:chOff x="559775" y="1415326"/>
            <a:chExt cx="11112207" cy="3452667"/>
          </a:xfrm>
        </p:grpSpPr>
        <p:sp>
          <p:nvSpPr>
            <p:cNvPr id="63" name="Shape 586">
              <a:extLst>
                <a:ext uri="{FF2B5EF4-FFF2-40B4-BE49-F238E27FC236}">
                  <a16:creationId xmlns:a16="http://schemas.microsoft.com/office/drawing/2014/main" id="{DD9A4BE3-EECC-4A69-9B76-5CE390E00E9D}"/>
                </a:ext>
              </a:extLst>
            </p:cNvPr>
            <p:cNvSpPr/>
            <p:nvPr/>
          </p:nvSpPr>
          <p:spPr>
            <a:xfrm>
              <a:off x="559775" y="1415326"/>
              <a:ext cx="2269167" cy="1744229"/>
            </a:xfrm>
            <a:prstGeom prst="roundRect">
              <a:avLst>
                <a:gd name="adj" fmla="val 3918"/>
              </a:avLst>
            </a:prstGeom>
            <a:solidFill>
              <a:srgbClr val="FFFFFF"/>
            </a:solidFill>
            <a:ln w="3175" cap="flat">
              <a:solidFill>
                <a:srgbClr val="70AD47">
                  <a:lumMod val="75000"/>
                </a:srgbClr>
              </a:solidFill>
              <a:prstDash val="solid"/>
              <a:miter lim="400000"/>
            </a:ln>
            <a:effectLst>
              <a:outerShdw blurRad="76200" dir="18900000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Shape 587">
              <a:extLst>
                <a:ext uri="{FF2B5EF4-FFF2-40B4-BE49-F238E27FC236}">
                  <a16:creationId xmlns:a16="http://schemas.microsoft.com/office/drawing/2014/main" id="{9FC5D08D-EB25-496D-AAA7-8AFC3FAD9B73}"/>
                </a:ext>
              </a:extLst>
            </p:cNvPr>
            <p:cNvSpPr/>
            <p:nvPr/>
          </p:nvSpPr>
          <p:spPr>
            <a:xfrm>
              <a:off x="574482" y="1504890"/>
              <a:ext cx="2267712" cy="325178"/>
            </a:xfrm>
            <a:prstGeom prst="rect">
              <a:avLst/>
            </a:prstGeom>
            <a:solidFill>
              <a:srgbClr val="70AD4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CAF</a:t>
              </a:r>
            </a:p>
          </p:txBody>
        </p:sp>
        <p:sp>
          <p:nvSpPr>
            <p:cNvPr id="65" name="Shape 589">
              <a:extLst>
                <a:ext uri="{FF2B5EF4-FFF2-40B4-BE49-F238E27FC236}">
                  <a16:creationId xmlns:a16="http://schemas.microsoft.com/office/drawing/2014/main" id="{0A2042DD-7C72-44BB-8BEC-FBBFE8CB9953}"/>
                </a:ext>
              </a:extLst>
            </p:cNvPr>
            <p:cNvSpPr/>
            <p:nvPr/>
          </p:nvSpPr>
          <p:spPr>
            <a:xfrm>
              <a:off x="559775" y="1852742"/>
              <a:ext cx="2269167" cy="11695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xmlns:lc="http://schemas.openxmlformats.org/drawingml/2006/lockedCanvas" val="1"/>
              </a:ext>
            </a:extLst>
          </p:spPr>
          <p:txBody>
            <a:bodyPr wrap="square" lIns="182880" tIns="45719" rIns="182880" bIns="45719" numCol="1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Quantitative Framework for optimal collaboration Adoption in Enterprise enriching Organization Balanced Scorecard. </a:t>
              </a:r>
            </a:p>
          </p:txBody>
        </p:sp>
        <p:sp>
          <p:nvSpPr>
            <p:cNvPr id="66" name="Shape 586">
              <a:extLst>
                <a:ext uri="{FF2B5EF4-FFF2-40B4-BE49-F238E27FC236}">
                  <a16:creationId xmlns:a16="http://schemas.microsoft.com/office/drawing/2014/main" id="{61CCF775-7C9C-4493-A2A1-3319D85954E0}"/>
                </a:ext>
              </a:extLst>
            </p:cNvPr>
            <p:cNvSpPr/>
            <p:nvPr/>
          </p:nvSpPr>
          <p:spPr>
            <a:xfrm>
              <a:off x="3351470" y="1415326"/>
              <a:ext cx="2269167" cy="1744229"/>
            </a:xfrm>
            <a:prstGeom prst="roundRect">
              <a:avLst>
                <a:gd name="adj" fmla="val 3918"/>
              </a:avLst>
            </a:prstGeom>
            <a:solidFill>
              <a:srgbClr val="FFFFFF"/>
            </a:solidFill>
            <a:ln w="3175" cap="flat">
              <a:solidFill>
                <a:srgbClr val="4472C4"/>
              </a:solidFill>
              <a:prstDash val="solid"/>
              <a:miter lim="400000"/>
            </a:ln>
            <a:effectLst>
              <a:outerShdw blurRad="76200" dir="18900000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Shape 587">
              <a:extLst>
                <a:ext uri="{FF2B5EF4-FFF2-40B4-BE49-F238E27FC236}">
                  <a16:creationId xmlns:a16="http://schemas.microsoft.com/office/drawing/2014/main" id="{4589D649-8236-42BD-8587-477D16366337}"/>
                </a:ext>
              </a:extLst>
            </p:cNvPr>
            <p:cNvSpPr/>
            <p:nvPr/>
          </p:nvSpPr>
          <p:spPr>
            <a:xfrm>
              <a:off x="3360216" y="1504891"/>
              <a:ext cx="2267712" cy="325178"/>
            </a:xfrm>
            <a:prstGeom prst="rect">
              <a:avLst/>
            </a:prstGeom>
            <a:solidFill>
              <a:srgbClr val="4472C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NotesPoint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Shape 589">
              <a:extLst>
                <a:ext uri="{FF2B5EF4-FFF2-40B4-BE49-F238E27FC236}">
                  <a16:creationId xmlns:a16="http://schemas.microsoft.com/office/drawing/2014/main" id="{96F3FBD0-41A6-4404-BCBA-0E4B8364DC11}"/>
                </a:ext>
              </a:extLst>
            </p:cNvPr>
            <p:cNvSpPr/>
            <p:nvPr/>
          </p:nvSpPr>
          <p:spPr>
            <a:xfrm>
              <a:off x="3385265" y="1852743"/>
              <a:ext cx="2269167" cy="523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xmlns:lc="http://schemas.openxmlformats.org/drawingml/2006/lockedCanvas" val="1"/>
              </a:ext>
            </a:extLst>
          </p:spPr>
          <p:txBody>
            <a:bodyPr wrap="square" lIns="182880" tIns="45719" rIns="182880" bIns="45719" numCol="1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Migrate suite for Legacy to SharePoint transition</a:t>
              </a:r>
            </a:p>
          </p:txBody>
        </p:sp>
        <p:sp>
          <p:nvSpPr>
            <p:cNvPr id="69" name="Shape 586">
              <a:extLst>
                <a:ext uri="{FF2B5EF4-FFF2-40B4-BE49-F238E27FC236}">
                  <a16:creationId xmlns:a16="http://schemas.microsoft.com/office/drawing/2014/main" id="{9292E543-12A9-4C5E-9C27-F7431A2D0DE3}"/>
                </a:ext>
              </a:extLst>
            </p:cNvPr>
            <p:cNvSpPr/>
            <p:nvPr/>
          </p:nvSpPr>
          <p:spPr>
            <a:xfrm>
              <a:off x="6066049" y="1415327"/>
              <a:ext cx="2269167" cy="1744229"/>
            </a:xfrm>
            <a:prstGeom prst="roundRect">
              <a:avLst>
                <a:gd name="adj" fmla="val 3918"/>
              </a:avLst>
            </a:prstGeom>
            <a:solidFill>
              <a:srgbClr val="FFFFFF"/>
            </a:solidFill>
            <a:ln w="3175" cap="flat">
              <a:solidFill>
                <a:srgbClr val="70AD47">
                  <a:lumMod val="75000"/>
                </a:srgbClr>
              </a:solidFill>
              <a:prstDash val="solid"/>
              <a:miter lim="400000"/>
            </a:ln>
            <a:effectLst>
              <a:outerShdw blurRad="76200" dir="18900000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Shape 587">
              <a:extLst>
                <a:ext uri="{FF2B5EF4-FFF2-40B4-BE49-F238E27FC236}">
                  <a16:creationId xmlns:a16="http://schemas.microsoft.com/office/drawing/2014/main" id="{14F9B4F8-581D-4201-9E10-67602D06DD1B}"/>
                </a:ext>
              </a:extLst>
            </p:cNvPr>
            <p:cNvSpPr/>
            <p:nvPr/>
          </p:nvSpPr>
          <p:spPr>
            <a:xfrm>
              <a:off x="6080756" y="1504891"/>
              <a:ext cx="2267712" cy="325178"/>
            </a:xfrm>
            <a:prstGeom prst="rect">
              <a:avLst/>
            </a:prstGeom>
            <a:solidFill>
              <a:srgbClr val="70AD4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File O Cloud</a:t>
              </a:r>
            </a:p>
          </p:txBody>
        </p:sp>
        <p:sp>
          <p:nvSpPr>
            <p:cNvPr id="71" name="Shape 589">
              <a:extLst>
                <a:ext uri="{FF2B5EF4-FFF2-40B4-BE49-F238E27FC236}">
                  <a16:creationId xmlns:a16="http://schemas.microsoft.com/office/drawing/2014/main" id="{924B3287-6E22-406E-894D-F7EBBF0BD9F6}"/>
                </a:ext>
              </a:extLst>
            </p:cNvPr>
            <p:cNvSpPr/>
            <p:nvPr/>
          </p:nvSpPr>
          <p:spPr>
            <a:xfrm>
              <a:off x="6066049" y="1852743"/>
              <a:ext cx="2269167" cy="738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xmlns:lc="http://schemas.openxmlformats.org/drawingml/2006/lockedCanvas" val="1"/>
              </a:ext>
            </a:extLst>
          </p:spPr>
          <p:txBody>
            <a:bodyPr wrap="square" lIns="182880" tIns="45719" rIns="182880" bIns="45719" numCol="1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End to End File Migration Suite for Legacy source to 5 different Targets</a:t>
              </a:r>
            </a:p>
          </p:txBody>
        </p:sp>
        <p:sp>
          <p:nvSpPr>
            <p:cNvPr id="72" name="Shape 586">
              <a:extLst>
                <a:ext uri="{FF2B5EF4-FFF2-40B4-BE49-F238E27FC236}">
                  <a16:creationId xmlns:a16="http://schemas.microsoft.com/office/drawing/2014/main" id="{F41C75B5-AFDB-4CED-BD9C-19102D14AF0E}"/>
                </a:ext>
              </a:extLst>
            </p:cNvPr>
            <p:cNvSpPr/>
            <p:nvPr/>
          </p:nvSpPr>
          <p:spPr>
            <a:xfrm>
              <a:off x="8760085" y="1415327"/>
              <a:ext cx="2269167" cy="1744229"/>
            </a:xfrm>
            <a:prstGeom prst="roundRect">
              <a:avLst>
                <a:gd name="adj" fmla="val 3918"/>
              </a:avLst>
            </a:prstGeom>
            <a:solidFill>
              <a:srgbClr val="FFFFFF"/>
            </a:solidFill>
            <a:ln w="3175" cap="flat">
              <a:solidFill>
                <a:srgbClr val="4472C4"/>
              </a:solidFill>
              <a:prstDash val="solid"/>
              <a:miter lim="400000"/>
            </a:ln>
            <a:effectLst>
              <a:outerShdw blurRad="76200" dir="18900000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Shape 587">
              <a:extLst>
                <a:ext uri="{FF2B5EF4-FFF2-40B4-BE49-F238E27FC236}">
                  <a16:creationId xmlns:a16="http://schemas.microsoft.com/office/drawing/2014/main" id="{836D6992-73D4-4560-8DCD-00B34B0FF30C}"/>
                </a:ext>
              </a:extLst>
            </p:cNvPr>
            <p:cNvSpPr/>
            <p:nvPr/>
          </p:nvSpPr>
          <p:spPr>
            <a:xfrm>
              <a:off x="8774792" y="1504891"/>
              <a:ext cx="2267712" cy="325178"/>
            </a:xfrm>
            <a:prstGeom prst="rect">
              <a:avLst/>
            </a:prstGeom>
            <a:solidFill>
              <a:srgbClr val="4472C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Academy Hub</a:t>
              </a:r>
            </a:p>
          </p:txBody>
        </p:sp>
        <p:sp>
          <p:nvSpPr>
            <p:cNvPr id="74" name="Shape 589">
              <a:extLst>
                <a:ext uri="{FF2B5EF4-FFF2-40B4-BE49-F238E27FC236}">
                  <a16:creationId xmlns:a16="http://schemas.microsoft.com/office/drawing/2014/main" id="{0FC563EF-B879-482A-9195-8635BCA577EC}"/>
                </a:ext>
              </a:extLst>
            </p:cNvPr>
            <p:cNvSpPr/>
            <p:nvPr/>
          </p:nvSpPr>
          <p:spPr>
            <a:xfrm>
              <a:off x="8760085" y="1852743"/>
              <a:ext cx="2269167" cy="13849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xmlns:lc="http://schemas.openxmlformats.org/drawingml/2006/lockedCanvas" val="1"/>
              </a:ext>
            </a:extLst>
          </p:spPr>
          <p:txBody>
            <a:bodyPr wrap="square" lIns="182880" tIns="45719" rIns="182880" bIns="45719" numCol="1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Academy Hub is an onboarding portal for the account teams helping the accounts to manage account related information at one place</a:t>
              </a:r>
            </a:p>
          </p:txBody>
        </p:sp>
        <p:sp>
          <p:nvSpPr>
            <p:cNvPr id="75" name="Shape 586">
              <a:extLst>
                <a:ext uri="{FF2B5EF4-FFF2-40B4-BE49-F238E27FC236}">
                  <a16:creationId xmlns:a16="http://schemas.microsoft.com/office/drawing/2014/main" id="{F8B15E80-C279-4D27-ABF9-3FB561A47CD3}"/>
                </a:ext>
              </a:extLst>
            </p:cNvPr>
            <p:cNvSpPr/>
            <p:nvPr/>
          </p:nvSpPr>
          <p:spPr>
            <a:xfrm>
              <a:off x="1189253" y="3261027"/>
              <a:ext cx="2269167" cy="1606965"/>
            </a:xfrm>
            <a:prstGeom prst="roundRect">
              <a:avLst>
                <a:gd name="adj" fmla="val 3918"/>
              </a:avLst>
            </a:prstGeom>
            <a:solidFill>
              <a:srgbClr val="FFFFFF"/>
            </a:solidFill>
            <a:ln w="3175" cap="flat">
              <a:solidFill>
                <a:srgbClr val="4472C4"/>
              </a:solidFill>
              <a:prstDash val="solid"/>
              <a:miter lim="400000"/>
            </a:ln>
            <a:effectLst>
              <a:outerShdw blurRad="76200" dir="18900000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Shape 587">
              <a:extLst>
                <a:ext uri="{FF2B5EF4-FFF2-40B4-BE49-F238E27FC236}">
                  <a16:creationId xmlns:a16="http://schemas.microsoft.com/office/drawing/2014/main" id="{3E0FC373-4F0B-4E6E-8001-4466A4AEC9F5}"/>
                </a:ext>
              </a:extLst>
            </p:cNvPr>
            <p:cNvSpPr/>
            <p:nvPr/>
          </p:nvSpPr>
          <p:spPr>
            <a:xfrm>
              <a:off x="1203960" y="3350591"/>
              <a:ext cx="2267712" cy="325178"/>
            </a:xfrm>
            <a:prstGeom prst="rect">
              <a:avLst/>
            </a:prstGeom>
            <a:solidFill>
              <a:srgbClr val="4472C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SP Digitalization</a:t>
              </a:r>
            </a:p>
          </p:txBody>
        </p:sp>
        <p:sp>
          <p:nvSpPr>
            <p:cNvPr id="77" name="Shape 589">
              <a:extLst>
                <a:ext uri="{FF2B5EF4-FFF2-40B4-BE49-F238E27FC236}">
                  <a16:creationId xmlns:a16="http://schemas.microsoft.com/office/drawing/2014/main" id="{C0F01545-E326-466E-ACB1-F893AFEE66E1}"/>
                </a:ext>
              </a:extLst>
            </p:cNvPr>
            <p:cNvSpPr/>
            <p:nvPr/>
          </p:nvSpPr>
          <p:spPr>
            <a:xfrm>
              <a:off x="1189253" y="3698443"/>
              <a:ext cx="2269167" cy="9541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xmlns:lc="http://schemas.openxmlformats.org/drawingml/2006/lockedCanvas" val="1"/>
              </a:ext>
            </a:extLst>
          </p:spPr>
          <p:txBody>
            <a:bodyPr wrap="square" lIns="182880" tIns="45719" rIns="182880" bIns="45719" numCol="1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Platform &amp; Device independent. Framework to surface SharePoint contents</a:t>
              </a:r>
            </a:p>
          </p:txBody>
        </p:sp>
        <p:sp>
          <p:nvSpPr>
            <p:cNvPr id="78" name="Shape 586">
              <a:extLst>
                <a:ext uri="{FF2B5EF4-FFF2-40B4-BE49-F238E27FC236}">
                  <a16:creationId xmlns:a16="http://schemas.microsoft.com/office/drawing/2014/main" id="{02126E32-F8E0-4216-82CD-FFCEE0186E2C}"/>
                </a:ext>
              </a:extLst>
            </p:cNvPr>
            <p:cNvSpPr/>
            <p:nvPr/>
          </p:nvSpPr>
          <p:spPr>
            <a:xfrm>
              <a:off x="3980948" y="3261027"/>
              <a:ext cx="2269167" cy="1606965"/>
            </a:xfrm>
            <a:prstGeom prst="roundRect">
              <a:avLst>
                <a:gd name="adj" fmla="val 3918"/>
              </a:avLst>
            </a:prstGeom>
            <a:solidFill>
              <a:srgbClr val="FFFFFF"/>
            </a:solidFill>
            <a:ln w="3175" cap="flat">
              <a:solidFill>
                <a:srgbClr val="70AD47">
                  <a:lumMod val="75000"/>
                </a:srgbClr>
              </a:solidFill>
              <a:prstDash val="solid"/>
              <a:miter lim="400000"/>
            </a:ln>
            <a:effectLst>
              <a:outerShdw blurRad="76200" dir="18900000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Shape 587">
              <a:extLst>
                <a:ext uri="{FF2B5EF4-FFF2-40B4-BE49-F238E27FC236}">
                  <a16:creationId xmlns:a16="http://schemas.microsoft.com/office/drawing/2014/main" id="{30AFA83F-AF96-4BBE-8503-1D6CA96A8D0E}"/>
                </a:ext>
              </a:extLst>
            </p:cNvPr>
            <p:cNvSpPr/>
            <p:nvPr/>
          </p:nvSpPr>
          <p:spPr>
            <a:xfrm>
              <a:off x="3989694" y="3350592"/>
              <a:ext cx="2267712" cy="325178"/>
            </a:xfrm>
            <a:prstGeom prst="rect">
              <a:avLst/>
            </a:prstGeom>
            <a:solidFill>
              <a:srgbClr val="70AD4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Reusable Assets</a:t>
              </a:r>
            </a:p>
          </p:txBody>
        </p:sp>
        <p:sp>
          <p:nvSpPr>
            <p:cNvPr id="80" name="Shape 589">
              <a:extLst>
                <a:ext uri="{FF2B5EF4-FFF2-40B4-BE49-F238E27FC236}">
                  <a16:creationId xmlns:a16="http://schemas.microsoft.com/office/drawing/2014/main" id="{E3B975AB-1080-4F71-8226-C7CA94D832F8}"/>
                </a:ext>
              </a:extLst>
            </p:cNvPr>
            <p:cNvSpPr/>
            <p:nvPr/>
          </p:nvSpPr>
          <p:spPr>
            <a:xfrm>
              <a:off x="4014743" y="3698444"/>
              <a:ext cx="2269167" cy="9541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xmlns:lc="http://schemas.openxmlformats.org/drawingml/2006/lockedCanvas" val="1"/>
              </a:ext>
            </a:extLst>
          </p:spPr>
          <p:txBody>
            <a:bodyPr wrap="square" lIns="182880" tIns="45719" rIns="182880" bIns="45719" numCol="1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100+ Reusable Components addressing common needs for both on premise and cloud</a:t>
              </a:r>
            </a:p>
          </p:txBody>
        </p:sp>
        <p:sp>
          <p:nvSpPr>
            <p:cNvPr id="81" name="Shape 586">
              <a:extLst>
                <a:ext uri="{FF2B5EF4-FFF2-40B4-BE49-F238E27FC236}">
                  <a16:creationId xmlns:a16="http://schemas.microsoft.com/office/drawing/2014/main" id="{30FA5A03-E723-4D8C-A2B4-5885D1FBE892}"/>
                </a:ext>
              </a:extLst>
            </p:cNvPr>
            <p:cNvSpPr/>
            <p:nvPr/>
          </p:nvSpPr>
          <p:spPr>
            <a:xfrm>
              <a:off x="6695527" y="3261028"/>
              <a:ext cx="2269167" cy="1606965"/>
            </a:xfrm>
            <a:prstGeom prst="roundRect">
              <a:avLst>
                <a:gd name="adj" fmla="val 3918"/>
              </a:avLst>
            </a:prstGeom>
            <a:solidFill>
              <a:srgbClr val="FFFFFF"/>
            </a:solidFill>
            <a:ln w="3175" cap="flat">
              <a:solidFill>
                <a:srgbClr val="4472C4"/>
              </a:solidFill>
              <a:prstDash val="solid"/>
              <a:miter lim="400000"/>
            </a:ln>
            <a:effectLst>
              <a:outerShdw blurRad="76200" dir="18900000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Shape 587">
              <a:extLst>
                <a:ext uri="{FF2B5EF4-FFF2-40B4-BE49-F238E27FC236}">
                  <a16:creationId xmlns:a16="http://schemas.microsoft.com/office/drawing/2014/main" id="{AE658507-E1CA-449D-A69D-F088F0C7EDD0}"/>
                </a:ext>
              </a:extLst>
            </p:cNvPr>
            <p:cNvSpPr/>
            <p:nvPr/>
          </p:nvSpPr>
          <p:spPr>
            <a:xfrm>
              <a:off x="6710234" y="3350592"/>
              <a:ext cx="2267712" cy="325178"/>
            </a:xfrm>
            <a:prstGeom prst="rect">
              <a:avLst/>
            </a:prstGeom>
            <a:solidFill>
              <a:srgbClr val="4472C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Productivity</a:t>
              </a:r>
            </a:p>
          </p:txBody>
        </p:sp>
        <p:sp>
          <p:nvSpPr>
            <p:cNvPr id="83" name="Shape 589">
              <a:extLst>
                <a:ext uri="{FF2B5EF4-FFF2-40B4-BE49-F238E27FC236}">
                  <a16:creationId xmlns:a16="http://schemas.microsoft.com/office/drawing/2014/main" id="{054009B9-4449-41A7-B4FC-0A658C0CB0AB}"/>
                </a:ext>
              </a:extLst>
            </p:cNvPr>
            <p:cNvSpPr/>
            <p:nvPr/>
          </p:nvSpPr>
          <p:spPr>
            <a:xfrm>
              <a:off x="6695527" y="3698444"/>
              <a:ext cx="2269167" cy="11695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xmlns:lc="http://schemas.openxmlformats.org/drawingml/2006/lockedCanvas" val="1"/>
              </a:ext>
            </a:extLst>
          </p:spPr>
          <p:txBody>
            <a:bodyPr wrap="square" lIns="182880" tIns="45719" rIns="182880" bIns="45719" numCol="1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Speech conversion, Gamification, Advanced Search Collaboration Decision-making, Employee Influence Index</a:t>
              </a:r>
            </a:p>
          </p:txBody>
        </p:sp>
        <p:sp>
          <p:nvSpPr>
            <p:cNvPr id="84" name="Shape 586">
              <a:extLst>
                <a:ext uri="{FF2B5EF4-FFF2-40B4-BE49-F238E27FC236}">
                  <a16:creationId xmlns:a16="http://schemas.microsoft.com/office/drawing/2014/main" id="{6CBF721B-87BC-4BF6-9804-5204A73C5558}"/>
                </a:ext>
              </a:extLst>
            </p:cNvPr>
            <p:cNvSpPr/>
            <p:nvPr/>
          </p:nvSpPr>
          <p:spPr>
            <a:xfrm>
              <a:off x="9389563" y="3261028"/>
              <a:ext cx="2269167" cy="1606965"/>
            </a:xfrm>
            <a:prstGeom prst="roundRect">
              <a:avLst>
                <a:gd name="adj" fmla="val 3918"/>
              </a:avLst>
            </a:prstGeom>
            <a:solidFill>
              <a:srgbClr val="FFFFFF"/>
            </a:solidFill>
            <a:ln w="3175" cap="flat">
              <a:solidFill>
                <a:srgbClr val="70AD47">
                  <a:lumMod val="75000"/>
                </a:srgbClr>
              </a:solidFill>
              <a:prstDash val="solid"/>
              <a:miter lim="400000"/>
            </a:ln>
            <a:effectLst>
              <a:outerShdw blurRad="76200" dir="18900000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Shape 587">
              <a:extLst>
                <a:ext uri="{FF2B5EF4-FFF2-40B4-BE49-F238E27FC236}">
                  <a16:creationId xmlns:a16="http://schemas.microsoft.com/office/drawing/2014/main" id="{7CC54BFC-D79B-4CFD-B8D9-B503CE4F9C13}"/>
                </a:ext>
              </a:extLst>
            </p:cNvPr>
            <p:cNvSpPr/>
            <p:nvPr/>
          </p:nvSpPr>
          <p:spPr>
            <a:xfrm>
              <a:off x="9404270" y="3350592"/>
              <a:ext cx="2267712" cy="325178"/>
            </a:xfrm>
            <a:prstGeom prst="rect">
              <a:avLst/>
            </a:prstGeom>
            <a:solidFill>
              <a:srgbClr val="70AD4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SPCoEaaS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Shape 589">
              <a:extLst>
                <a:ext uri="{FF2B5EF4-FFF2-40B4-BE49-F238E27FC236}">
                  <a16:creationId xmlns:a16="http://schemas.microsoft.com/office/drawing/2014/main" id="{45E75191-829B-418D-8C3C-967725B2B86C}"/>
                </a:ext>
              </a:extLst>
            </p:cNvPr>
            <p:cNvSpPr/>
            <p:nvPr/>
          </p:nvSpPr>
          <p:spPr>
            <a:xfrm>
              <a:off x="9389563" y="3698444"/>
              <a:ext cx="2269167" cy="9541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xmlns:lc="http://schemas.openxmlformats.org/drawingml/2006/lockedCanvas" val="1"/>
              </a:ext>
            </a:extLst>
          </p:spPr>
          <p:txBody>
            <a:bodyPr wrap="square" lIns="182880" tIns="45719" rIns="182880" bIns="45719" numCol="1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Productivity Suite enforcing Factory Model in SharePoint Delivery through various enablers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46AFDAE-A1FC-4DA9-8CEF-FD8D211DE5E1}"/>
              </a:ext>
            </a:extLst>
          </p:cNvPr>
          <p:cNvGrpSpPr/>
          <p:nvPr/>
        </p:nvGrpSpPr>
        <p:grpSpPr>
          <a:xfrm>
            <a:off x="238539" y="5194420"/>
            <a:ext cx="11781183" cy="1357351"/>
            <a:chOff x="238539" y="5194420"/>
            <a:chExt cx="11781183" cy="1357351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7855F13C-D99C-4B63-9291-3178D25794D6}"/>
                </a:ext>
              </a:extLst>
            </p:cNvPr>
            <p:cNvSpPr/>
            <p:nvPr/>
          </p:nvSpPr>
          <p:spPr>
            <a:xfrm>
              <a:off x="238539" y="5226208"/>
              <a:ext cx="11781183" cy="1325563"/>
            </a:xfrm>
            <a:prstGeom prst="round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" lastClr="FFFFFF">
                  <a:lumMod val="8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CF38B53F-9EA1-4378-9FFB-8685ACDF8AC4}"/>
                </a:ext>
              </a:extLst>
            </p:cNvPr>
            <p:cNvSpPr txBox="1"/>
            <p:nvPr/>
          </p:nvSpPr>
          <p:spPr>
            <a:xfrm>
              <a:off x="303800" y="5194420"/>
              <a:ext cx="11680478" cy="1323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v"/>
                <a:tabLst/>
                <a:defRPr/>
              </a:pPr>
              <a:r>
                <a:rPr kumimoji="0" lang="en-IN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cs typeface="Segoe UI" panose="020B0502040204020203" pitchFamily="34" charset="0"/>
                </a:rPr>
                <a:t>Our SharePoint Modernization Portal </a:t>
              </a:r>
              <a:r>
                <a:rPr kumimoji="0" lang="en-IN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cs typeface="Segoe UI" panose="020B0502040204020203" pitchFamily="34" charset="0"/>
                  <a:hlinkClick r:id="rId3"/>
                </a:rPr>
                <a:t>http://sptoo365.azurewebsites.net/</a:t>
              </a:r>
              <a:r>
                <a:rPr kumimoji="0" lang="en-IN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cs typeface="Segoe UI" panose="020B0502040204020203" pitchFamily="34" charset="0"/>
                </a:rPr>
                <a:t>  </a:t>
              </a: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cs typeface="Segoe UI" panose="020B0502040204020203" pitchFamily="34" charset="0"/>
                </a:rPr>
                <a:t>offers end-to-end guidance on SharePoint upgrade</a:t>
              </a:r>
            </a:p>
            <a:p>
              <a:pPr marL="285750" marR="0" lvl="0" indent="-28575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v"/>
                <a:tabLst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cs typeface="Segoe UI" panose="020B0502040204020203" pitchFamily="34" charset="0"/>
                </a:rPr>
                <a:t>Notes Point Suite has been used to successfully migrate legacy Lotus Notes Application to SharePoint/SharePoint Online for global majors</a:t>
              </a:r>
            </a:p>
            <a:p>
              <a:pPr marL="285750" marR="0" lvl="0" indent="-28575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v"/>
                <a:tabLst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cs typeface="Segoe UI" panose="020B0502040204020203" pitchFamily="34" charset="0"/>
                </a:rPr>
                <a:t>Our 100+ re-usable components have been leveraged across SharePoint /SharePoint Online implementations</a:t>
              </a:r>
            </a:p>
            <a:p>
              <a:pPr marL="285750" marR="0" lvl="0" indent="-28575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v"/>
                <a:tabLst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cs typeface="Segoe UI" panose="020B0502040204020203" pitchFamily="34" charset="0"/>
                </a:rPr>
                <a:t>We offer smart productivity enablers like Chat bots, gamification components, Decision Tools etc.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5114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10246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Lotus Notes to SharePoint Migration Offering 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4E0A4F2-0B23-4AC4-9B62-524053544F84}"/>
              </a:ext>
            </a:extLst>
          </p:cNvPr>
          <p:cNvGrpSpPr/>
          <p:nvPr/>
        </p:nvGrpSpPr>
        <p:grpSpPr>
          <a:xfrm>
            <a:off x="31913" y="1181252"/>
            <a:ext cx="12160087" cy="5448727"/>
            <a:chOff x="70013" y="1346352"/>
            <a:chExt cx="12160087" cy="5448727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8F6BBF0-2B1F-418D-B42A-6E844D984ABE}"/>
                </a:ext>
              </a:extLst>
            </p:cNvPr>
            <p:cNvSpPr/>
            <p:nvPr/>
          </p:nvSpPr>
          <p:spPr>
            <a:xfrm>
              <a:off x="3165960" y="2605920"/>
              <a:ext cx="5486400" cy="3200400"/>
            </a:xfrm>
            <a:prstGeom prst="ellipse">
              <a:avLst/>
            </a:prstGeom>
            <a:noFill/>
            <a:ln w="19050">
              <a:solidFill>
                <a:schemeClr val="accent5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88">
              <a:extLst>
                <a:ext uri="{FF2B5EF4-FFF2-40B4-BE49-F238E27FC236}">
                  <a16:creationId xmlns:a16="http://schemas.microsoft.com/office/drawing/2014/main" id="{BC6B5782-8BBD-4A6D-9DD1-4B1BA83AC974}"/>
                </a:ext>
              </a:extLst>
            </p:cNvPr>
            <p:cNvSpPr/>
            <p:nvPr/>
          </p:nvSpPr>
          <p:spPr>
            <a:xfrm>
              <a:off x="4673777" y="2293892"/>
              <a:ext cx="927058" cy="927058"/>
            </a:xfrm>
            <a:custGeom>
              <a:avLst/>
              <a:gdLst>
                <a:gd name="connsiteX0" fmla="*/ 0 w 1127124"/>
                <a:gd name="connsiteY0" fmla="*/ 563562 h 1127124"/>
                <a:gd name="connsiteX1" fmla="*/ 165064 w 1127124"/>
                <a:gd name="connsiteY1" fmla="*/ 165064 h 1127124"/>
                <a:gd name="connsiteX2" fmla="*/ 563563 w 1127124"/>
                <a:gd name="connsiteY2" fmla="*/ 1 h 1127124"/>
                <a:gd name="connsiteX3" fmla="*/ 962061 w 1127124"/>
                <a:gd name="connsiteY3" fmla="*/ 165065 h 1127124"/>
                <a:gd name="connsiteX4" fmla="*/ 1127124 w 1127124"/>
                <a:gd name="connsiteY4" fmla="*/ 563564 h 1127124"/>
                <a:gd name="connsiteX5" fmla="*/ 962060 w 1127124"/>
                <a:gd name="connsiteY5" fmla="*/ 962063 h 1127124"/>
                <a:gd name="connsiteX6" fmla="*/ 563561 w 1127124"/>
                <a:gd name="connsiteY6" fmla="*/ 1127126 h 1127124"/>
                <a:gd name="connsiteX7" fmla="*/ 165062 w 1127124"/>
                <a:gd name="connsiteY7" fmla="*/ 962062 h 1127124"/>
                <a:gd name="connsiteX8" fmla="*/ -1 w 1127124"/>
                <a:gd name="connsiteY8" fmla="*/ 563563 h 1127124"/>
                <a:gd name="connsiteX9" fmla="*/ 0 w 1127124"/>
                <a:gd name="connsiteY9" fmla="*/ 563562 h 112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7124" h="1127124">
                  <a:moveTo>
                    <a:pt x="0" y="563562"/>
                  </a:moveTo>
                  <a:cubicBezTo>
                    <a:pt x="0" y="414096"/>
                    <a:pt x="59375" y="270752"/>
                    <a:pt x="165064" y="165064"/>
                  </a:cubicBezTo>
                  <a:cubicBezTo>
                    <a:pt x="270753" y="59376"/>
                    <a:pt x="414097" y="1"/>
                    <a:pt x="563563" y="1"/>
                  </a:cubicBezTo>
                  <a:cubicBezTo>
                    <a:pt x="713029" y="1"/>
                    <a:pt x="856373" y="59376"/>
                    <a:pt x="962061" y="165065"/>
                  </a:cubicBezTo>
                  <a:cubicBezTo>
                    <a:pt x="1067749" y="270754"/>
                    <a:pt x="1127124" y="414098"/>
                    <a:pt x="1127124" y="563564"/>
                  </a:cubicBezTo>
                  <a:cubicBezTo>
                    <a:pt x="1127124" y="713030"/>
                    <a:pt x="1067749" y="856374"/>
                    <a:pt x="962060" y="962063"/>
                  </a:cubicBezTo>
                  <a:cubicBezTo>
                    <a:pt x="856372" y="1067751"/>
                    <a:pt x="713027" y="1127126"/>
                    <a:pt x="563561" y="1127126"/>
                  </a:cubicBezTo>
                  <a:cubicBezTo>
                    <a:pt x="414095" y="1127126"/>
                    <a:pt x="270751" y="1067751"/>
                    <a:pt x="165062" y="962062"/>
                  </a:cubicBezTo>
                  <a:cubicBezTo>
                    <a:pt x="59374" y="856373"/>
                    <a:pt x="-1" y="713029"/>
                    <a:pt x="-1" y="563563"/>
                  </a:cubicBezTo>
                  <a:lnTo>
                    <a:pt x="0" y="56356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8084" tIns="198083" rIns="198084" bIns="198083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56" name="Freeform 100">
              <a:extLst>
                <a:ext uri="{FF2B5EF4-FFF2-40B4-BE49-F238E27FC236}">
                  <a16:creationId xmlns:a16="http://schemas.microsoft.com/office/drawing/2014/main" id="{D7389DDD-A347-404E-B140-FBB3E75DFE7A}"/>
                </a:ext>
              </a:extLst>
            </p:cNvPr>
            <p:cNvSpPr/>
            <p:nvPr/>
          </p:nvSpPr>
          <p:spPr>
            <a:xfrm>
              <a:off x="6701207" y="2334738"/>
              <a:ext cx="927058" cy="927058"/>
            </a:xfrm>
            <a:custGeom>
              <a:avLst/>
              <a:gdLst>
                <a:gd name="connsiteX0" fmla="*/ 0 w 1127124"/>
                <a:gd name="connsiteY0" fmla="*/ 563562 h 1127124"/>
                <a:gd name="connsiteX1" fmla="*/ 165064 w 1127124"/>
                <a:gd name="connsiteY1" fmla="*/ 165064 h 1127124"/>
                <a:gd name="connsiteX2" fmla="*/ 563563 w 1127124"/>
                <a:gd name="connsiteY2" fmla="*/ 1 h 1127124"/>
                <a:gd name="connsiteX3" fmla="*/ 962061 w 1127124"/>
                <a:gd name="connsiteY3" fmla="*/ 165065 h 1127124"/>
                <a:gd name="connsiteX4" fmla="*/ 1127124 w 1127124"/>
                <a:gd name="connsiteY4" fmla="*/ 563564 h 1127124"/>
                <a:gd name="connsiteX5" fmla="*/ 962060 w 1127124"/>
                <a:gd name="connsiteY5" fmla="*/ 962063 h 1127124"/>
                <a:gd name="connsiteX6" fmla="*/ 563561 w 1127124"/>
                <a:gd name="connsiteY6" fmla="*/ 1127126 h 1127124"/>
                <a:gd name="connsiteX7" fmla="*/ 165062 w 1127124"/>
                <a:gd name="connsiteY7" fmla="*/ 962062 h 1127124"/>
                <a:gd name="connsiteX8" fmla="*/ -1 w 1127124"/>
                <a:gd name="connsiteY8" fmla="*/ 563563 h 1127124"/>
                <a:gd name="connsiteX9" fmla="*/ 0 w 1127124"/>
                <a:gd name="connsiteY9" fmla="*/ 563562 h 112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7124" h="1127124">
                  <a:moveTo>
                    <a:pt x="0" y="563562"/>
                  </a:moveTo>
                  <a:cubicBezTo>
                    <a:pt x="0" y="414096"/>
                    <a:pt x="59375" y="270752"/>
                    <a:pt x="165064" y="165064"/>
                  </a:cubicBezTo>
                  <a:cubicBezTo>
                    <a:pt x="270753" y="59376"/>
                    <a:pt x="414097" y="1"/>
                    <a:pt x="563563" y="1"/>
                  </a:cubicBezTo>
                  <a:cubicBezTo>
                    <a:pt x="713029" y="1"/>
                    <a:pt x="856373" y="59376"/>
                    <a:pt x="962061" y="165065"/>
                  </a:cubicBezTo>
                  <a:cubicBezTo>
                    <a:pt x="1067749" y="270754"/>
                    <a:pt x="1127124" y="414098"/>
                    <a:pt x="1127124" y="563564"/>
                  </a:cubicBezTo>
                  <a:cubicBezTo>
                    <a:pt x="1127124" y="713030"/>
                    <a:pt x="1067749" y="856374"/>
                    <a:pt x="962060" y="962063"/>
                  </a:cubicBezTo>
                  <a:cubicBezTo>
                    <a:pt x="856372" y="1067751"/>
                    <a:pt x="713027" y="1127126"/>
                    <a:pt x="563561" y="1127126"/>
                  </a:cubicBezTo>
                  <a:cubicBezTo>
                    <a:pt x="414095" y="1127126"/>
                    <a:pt x="270751" y="1067751"/>
                    <a:pt x="165062" y="962062"/>
                  </a:cubicBezTo>
                  <a:cubicBezTo>
                    <a:pt x="59374" y="856373"/>
                    <a:pt x="-1" y="713029"/>
                    <a:pt x="-1" y="563563"/>
                  </a:cubicBezTo>
                  <a:lnTo>
                    <a:pt x="0" y="56356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8084" tIns="198083" rIns="198084" bIns="198083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58" name="Freeform 121">
              <a:extLst>
                <a:ext uri="{FF2B5EF4-FFF2-40B4-BE49-F238E27FC236}">
                  <a16:creationId xmlns:a16="http://schemas.microsoft.com/office/drawing/2014/main" id="{CD07EE64-AFDB-4F9E-9298-14FA4A0FD443}"/>
                </a:ext>
              </a:extLst>
            </p:cNvPr>
            <p:cNvSpPr/>
            <p:nvPr/>
          </p:nvSpPr>
          <p:spPr>
            <a:xfrm>
              <a:off x="3004863" y="4408797"/>
              <a:ext cx="927058" cy="927058"/>
            </a:xfrm>
            <a:custGeom>
              <a:avLst/>
              <a:gdLst>
                <a:gd name="connsiteX0" fmla="*/ 0 w 1127124"/>
                <a:gd name="connsiteY0" fmla="*/ 563562 h 1127124"/>
                <a:gd name="connsiteX1" fmla="*/ 165064 w 1127124"/>
                <a:gd name="connsiteY1" fmla="*/ 165064 h 1127124"/>
                <a:gd name="connsiteX2" fmla="*/ 563563 w 1127124"/>
                <a:gd name="connsiteY2" fmla="*/ 1 h 1127124"/>
                <a:gd name="connsiteX3" fmla="*/ 962061 w 1127124"/>
                <a:gd name="connsiteY3" fmla="*/ 165065 h 1127124"/>
                <a:gd name="connsiteX4" fmla="*/ 1127124 w 1127124"/>
                <a:gd name="connsiteY4" fmla="*/ 563564 h 1127124"/>
                <a:gd name="connsiteX5" fmla="*/ 962060 w 1127124"/>
                <a:gd name="connsiteY5" fmla="*/ 962063 h 1127124"/>
                <a:gd name="connsiteX6" fmla="*/ 563561 w 1127124"/>
                <a:gd name="connsiteY6" fmla="*/ 1127126 h 1127124"/>
                <a:gd name="connsiteX7" fmla="*/ 165062 w 1127124"/>
                <a:gd name="connsiteY7" fmla="*/ 962062 h 1127124"/>
                <a:gd name="connsiteX8" fmla="*/ -1 w 1127124"/>
                <a:gd name="connsiteY8" fmla="*/ 563563 h 1127124"/>
                <a:gd name="connsiteX9" fmla="*/ 0 w 1127124"/>
                <a:gd name="connsiteY9" fmla="*/ 563562 h 112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7124" h="1127124">
                  <a:moveTo>
                    <a:pt x="0" y="563562"/>
                  </a:moveTo>
                  <a:cubicBezTo>
                    <a:pt x="0" y="414096"/>
                    <a:pt x="59375" y="270752"/>
                    <a:pt x="165064" y="165064"/>
                  </a:cubicBezTo>
                  <a:cubicBezTo>
                    <a:pt x="270753" y="59376"/>
                    <a:pt x="414097" y="1"/>
                    <a:pt x="563563" y="1"/>
                  </a:cubicBezTo>
                  <a:cubicBezTo>
                    <a:pt x="713029" y="1"/>
                    <a:pt x="856373" y="59376"/>
                    <a:pt x="962061" y="165065"/>
                  </a:cubicBezTo>
                  <a:cubicBezTo>
                    <a:pt x="1067749" y="270754"/>
                    <a:pt x="1127124" y="414098"/>
                    <a:pt x="1127124" y="563564"/>
                  </a:cubicBezTo>
                  <a:cubicBezTo>
                    <a:pt x="1127124" y="713030"/>
                    <a:pt x="1067749" y="856374"/>
                    <a:pt x="962060" y="962063"/>
                  </a:cubicBezTo>
                  <a:cubicBezTo>
                    <a:pt x="856372" y="1067751"/>
                    <a:pt x="713027" y="1127126"/>
                    <a:pt x="563561" y="1127126"/>
                  </a:cubicBezTo>
                  <a:cubicBezTo>
                    <a:pt x="414095" y="1127126"/>
                    <a:pt x="270751" y="1067751"/>
                    <a:pt x="165062" y="962062"/>
                  </a:cubicBezTo>
                  <a:cubicBezTo>
                    <a:pt x="59374" y="856373"/>
                    <a:pt x="-1" y="713029"/>
                    <a:pt x="-1" y="563563"/>
                  </a:cubicBezTo>
                  <a:lnTo>
                    <a:pt x="0" y="563562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8084" tIns="198083" rIns="198084" bIns="198083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9" name="Freeform 129">
              <a:extLst>
                <a:ext uri="{FF2B5EF4-FFF2-40B4-BE49-F238E27FC236}">
                  <a16:creationId xmlns:a16="http://schemas.microsoft.com/office/drawing/2014/main" id="{974B47D2-ADFA-4C63-9B17-846BD869BDC0}"/>
                </a:ext>
              </a:extLst>
            </p:cNvPr>
            <p:cNvSpPr/>
            <p:nvPr/>
          </p:nvSpPr>
          <p:spPr>
            <a:xfrm>
              <a:off x="3070977" y="3051712"/>
              <a:ext cx="927058" cy="927058"/>
            </a:xfrm>
            <a:custGeom>
              <a:avLst/>
              <a:gdLst>
                <a:gd name="connsiteX0" fmla="*/ 0 w 1127124"/>
                <a:gd name="connsiteY0" fmla="*/ 563562 h 1127124"/>
                <a:gd name="connsiteX1" fmla="*/ 165064 w 1127124"/>
                <a:gd name="connsiteY1" fmla="*/ 165064 h 1127124"/>
                <a:gd name="connsiteX2" fmla="*/ 563563 w 1127124"/>
                <a:gd name="connsiteY2" fmla="*/ 1 h 1127124"/>
                <a:gd name="connsiteX3" fmla="*/ 962061 w 1127124"/>
                <a:gd name="connsiteY3" fmla="*/ 165065 h 1127124"/>
                <a:gd name="connsiteX4" fmla="*/ 1127124 w 1127124"/>
                <a:gd name="connsiteY4" fmla="*/ 563564 h 1127124"/>
                <a:gd name="connsiteX5" fmla="*/ 962060 w 1127124"/>
                <a:gd name="connsiteY5" fmla="*/ 962063 h 1127124"/>
                <a:gd name="connsiteX6" fmla="*/ 563561 w 1127124"/>
                <a:gd name="connsiteY6" fmla="*/ 1127126 h 1127124"/>
                <a:gd name="connsiteX7" fmla="*/ 165062 w 1127124"/>
                <a:gd name="connsiteY7" fmla="*/ 962062 h 1127124"/>
                <a:gd name="connsiteX8" fmla="*/ -1 w 1127124"/>
                <a:gd name="connsiteY8" fmla="*/ 563563 h 1127124"/>
                <a:gd name="connsiteX9" fmla="*/ 0 w 1127124"/>
                <a:gd name="connsiteY9" fmla="*/ 563562 h 112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7124" h="1127124">
                  <a:moveTo>
                    <a:pt x="0" y="563562"/>
                  </a:moveTo>
                  <a:cubicBezTo>
                    <a:pt x="0" y="414096"/>
                    <a:pt x="59375" y="270752"/>
                    <a:pt x="165064" y="165064"/>
                  </a:cubicBezTo>
                  <a:cubicBezTo>
                    <a:pt x="270753" y="59376"/>
                    <a:pt x="414097" y="1"/>
                    <a:pt x="563563" y="1"/>
                  </a:cubicBezTo>
                  <a:cubicBezTo>
                    <a:pt x="713029" y="1"/>
                    <a:pt x="856373" y="59376"/>
                    <a:pt x="962061" y="165065"/>
                  </a:cubicBezTo>
                  <a:cubicBezTo>
                    <a:pt x="1067749" y="270754"/>
                    <a:pt x="1127124" y="414098"/>
                    <a:pt x="1127124" y="563564"/>
                  </a:cubicBezTo>
                  <a:cubicBezTo>
                    <a:pt x="1127124" y="713030"/>
                    <a:pt x="1067749" y="856374"/>
                    <a:pt x="962060" y="962063"/>
                  </a:cubicBezTo>
                  <a:cubicBezTo>
                    <a:pt x="856372" y="1067751"/>
                    <a:pt x="713027" y="1127126"/>
                    <a:pt x="563561" y="1127126"/>
                  </a:cubicBezTo>
                  <a:cubicBezTo>
                    <a:pt x="414095" y="1127126"/>
                    <a:pt x="270751" y="1067751"/>
                    <a:pt x="165062" y="962062"/>
                  </a:cubicBezTo>
                  <a:cubicBezTo>
                    <a:pt x="59374" y="856373"/>
                    <a:pt x="-1" y="713029"/>
                    <a:pt x="-1" y="563563"/>
                  </a:cubicBezTo>
                  <a:lnTo>
                    <a:pt x="0" y="5635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8084" tIns="198083" rIns="198084" bIns="198083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60" name="Freeform 132">
              <a:extLst>
                <a:ext uri="{FF2B5EF4-FFF2-40B4-BE49-F238E27FC236}">
                  <a16:creationId xmlns:a16="http://schemas.microsoft.com/office/drawing/2014/main" id="{C377E88A-56E8-4E6C-AD26-13FD2152F593}"/>
                </a:ext>
              </a:extLst>
            </p:cNvPr>
            <p:cNvSpPr/>
            <p:nvPr/>
          </p:nvSpPr>
          <p:spPr>
            <a:xfrm>
              <a:off x="5288495" y="3532978"/>
              <a:ext cx="1299756" cy="1247980"/>
            </a:xfrm>
            <a:custGeom>
              <a:avLst/>
              <a:gdLst>
                <a:gd name="connsiteX0" fmla="*/ 0 w 2254249"/>
                <a:gd name="connsiteY0" fmla="*/ 1127125 h 2254249"/>
                <a:gd name="connsiteX1" fmla="*/ 330128 w 2254249"/>
                <a:gd name="connsiteY1" fmla="*/ 330127 h 2254249"/>
                <a:gd name="connsiteX2" fmla="*/ 1127127 w 2254249"/>
                <a:gd name="connsiteY2" fmla="*/ 1 h 2254249"/>
                <a:gd name="connsiteX3" fmla="*/ 1924125 w 2254249"/>
                <a:gd name="connsiteY3" fmla="*/ 330129 h 2254249"/>
                <a:gd name="connsiteX4" fmla="*/ 2254251 w 2254249"/>
                <a:gd name="connsiteY4" fmla="*/ 1127128 h 2254249"/>
                <a:gd name="connsiteX5" fmla="*/ 1924123 w 2254249"/>
                <a:gd name="connsiteY5" fmla="*/ 1924126 h 2254249"/>
                <a:gd name="connsiteX6" fmla="*/ 1127125 w 2254249"/>
                <a:gd name="connsiteY6" fmla="*/ 2254253 h 2254249"/>
                <a:gd name="connsiteX7" fmla="*/ 330127 w 2254249"/>
                <a:gd name="connsiteY7" fmla="*/ 1924125 h 2254249"/>
                <a:gd name="connsiteX8" fmla="*/ 0 w 2254249"/>
                <a:gd name="connsiteY8" fmla="*/ 1127127 h 2254249"/>
                <a:gd name="connsiteX9" fmla="*/ 0 w 2254249"/>
                <a:gd name="connsiteY9" fmla="*/ 1127125 h 2254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54249" h="2254249">
                  <a:moveTo>
                    <a:pt x="0" y="1127125"/>
                  </a:moveTo>
                  <a:cubicBezTo>
                    <a:pt x="0" y="828193"/>
                    <a:pt x="118751" y="541504"/>
                    <a:pt x="330128" y="330127"/>
                  </a:cubicBezTo>
                  <a:cubicBezTo>
                    <a:pt x="541505" y="118750"/>
                    <a:pt x="828194" y="0"/>
                    <a:pt x="1127127" y="1"/>
                  </a:cubicBezTo>
                  <a:cubicBezTo>
                    <a:pt x="1426059" y="1"/>
                    <a:pt x="1712748" y="118752"/>
                    <a:pt x="1924125" y="330129"/>
                  </a:cubicBezTo>
                  <a:cubicBezTo>
                    <a:pt x="2135502" y="541506"/>
                    <a:pt x="2254252" y="828195"/>
                    <a:pt x="2254251" y="1127128"/>
                  </a:cubicBezTo>
                  <a:cubicBezTo>
                    <a:pt x="2254251" y="1426060"/>
                    <a:pt x="2135501" y="1712749"/>
                    <a:pt x="1924123" y="1924126"/>
                  </a:cubicBezTo>
                  <a:cubicBezTo>
                    <a:pt x="1712746" y="2135503"/>
                    <a:pt x="1426057" y="2254253"/>
                    <a:pt x="1127125" y="2254253"/>
                  </a:cubicBezTo>
                  <a:cubicBezTo>
                    <a:pt x="828193" y="2254253"/>
                    <a:pt x="541504" y="2135502"/>
                    <a:pt x="330127" y="1924125"/>
                  </a:cubicBezTo>
                  <a:cubicBezTo>
                    <a:pt x="118750" y="1712748"/>
                    <a:pt x="0" y="1426059"/>
                    <a:pt x="0" y="1127127"/>
                  </a:cubicBezTo>
                  <a:lnTo>
                    <a:pt x="0" y="1127125"/>
                  </a:lnTo>
                  <a:close/>
                </a:path>
              </a:pathLst>
            </a:custGeom>
            <a:solidFill>
              <a:schemeClr val="accent1">
                <a:lumMod val="50000"/>
                <a:alpha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96167" tIns="396167" rIns="396167" bIns="396167" numCol="1" spcCol="1270" anchor="ctr" anchorCtr="0">
              <a:noAutofit/>
            </a:bodyPr>
            <a:lstStyle/>
            <a:p>
              <a:pPr lvl="0"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200" kern="1200" dirty="0"/>
            </a:p>
          </p:txBody>
        </p:sp>
        <p:sp>
          <p:nvSpPr>
            <p:cNvPr id="61" name="Freeform 88">
              <a:extLst>
                <a:ext uri="{FF2B5EF4-FFF2-40B4-BE49-F238E27FC236}">
                  <a16:creationId xmlns:a16="http://schemas.microsoft.com/office/drawing/2014/main" id="{AC098B10-C4B1-4C6F-8399-4C049118276D}"/>
                </a:ext>
              </a:extLst>
            </p:cNvPr>
            <p:cNvSpPr/>
            <p:nvPr/>
          </p:nvSpPr>
          <p:spPr>
            <a:xfrm>
              <a:off x="8062771" y="3173251"/>
              <a:ext cx="927058" cy="927058"/>
            </a:xfrm>
            <a:custGeom>
              <a:avLst/>
              <a:gdLst>
                <a:gd name="connsiteX0" fmla="*/ 0 w 1127124"/>
                <a:gd name="connsiteY0" fmla="*/ 563562 h 1127124"/>
                <a:gd name="connsiteX1" fmla="*/ 165064 w 1127124"/>
                <a:gd name="connsiteY1" fmla="*/ 165064 h 1127124"/>
                <a:gd name="connsiteX2" fmla="*/ 563563 w 1127124"/>
                <a:gd name="connsiteY2" fmla="*/ 1 h 1127124"/>
                <a:gd name="connsiteX3" fmla="*/ 962061 w 1127124"/>
                <a:gd name="connsiteY3" fmla="*/ 165065 h 1127124"/>
                <a:gd name="connsiteX4" fmla="*/ 1127124 w 1127124"/>
                <a:gd name="connsiteY4" fmla="*/ 563564 h 1127124"/>
                <a:gd name="connsiteX5" fmla="*/ 962060 w 1127124"/>
                <a:gd name="connsiteY5" fmla="*/ 962063 h 1127124"/>
                <a:gd name="connsiteX6" fmla="*/ 563561 w 1127124"/>
                <a:gd name="connsiteY6" fmla="*/ 1127126 h 1127124"/>
                <a:gd name="connsiteX7" fmla="*/ 165062 w 1127124"/>
                <a:gd name="connsiteY7" fmla="*/ 962062 h 1127124"/>
                <a:gd name="connsiteX8" fmla="*/ -1 w 1127124"/>
                <a:gd name="connsiteY8" fmla="*/ 563563 h 1127124"/>
                <a:gd name="connsiteX9" fmla="*/ 0 w 1127124"/>
                <a:gd name="connsiteY9" fmla="*/ 563562 h 112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7124" h="1127124">
                  <a:moveTo>
                    <a:pt x="0" y="563562"/>
                  </a:moveTo>
                  <a:cubicBezTo>
                    <a:pt x="0" y="414096"/>
                    <a:pt x="59375" y="270752"/>
                    <a:pt x="165064" y="165064"/>
                  </a:cubicBezTo>
                  <a:cubicBezTo>
                    <a:pt x="270753" y="59376"/>
                    <a:pt x="414097" y="1"/>
                    <a:pt x="563563" y="1"/>
                  </a:cubicBezTo>
                  <a:cubicBezTo>
                    <a:pt x="713029" y="1"/>
                    <a:pt x="856373" y="59376"/>
                    <a:pt x="962061" y="165065"/>
                  </a:cubicBezTo>
                  <a:cubicBezTo>
                    <a:pt x="1067749" y="270754"/>
                    <a:pt x="1127124" y="414098"/>
                    <a:pt x="1127124" y="563564"/>
                  </a:cubicBezTo>
                  <a:cubicBezTo>
                    <a:pt x="1127124" y="713030"/>
                    <a:pt x="1067749" y="856374"/>
                    <a:pt x="962060" y="962063"/>
                  </a:cubicBezTo>
                  <a:cubicBezTo>
                    <a:pt x="856372" y="1067751"/>
                    <a:pt x="713027" y="1127126"/>
                    <a:pt x="563561" y="1127126"/>
                  </a:cubicBezTo>
                  <a:cubicBezTo>
                    <a:pt x="414095" y="1127126"/>
                    <a:pt x="270751" y="1067751"/>
                    <a:pt x="165062" y="962062"/>
                  </a:cubicBezTo>
                  <a:cubicBezTo>
                    <a:pt x="59374" y="856373"/>
                    <a:pt x="-1" y="713029"/>
                    <a:pt x="-1" y="563563"/>
                  </a:cubicBezTo>
                  <a:lnTo>
                    <a:pt x="0" y="5635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8084" tIns="198083" rIns="198084" bIns="198083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657DED4-01E2-4880-AC3D-1CBD135D32FB}"/>
                </a:ext>
              </a:extLst>
            </p:cNvPr>
            <p:cNvSpPr txBox="1"/>
            <p:nvPr/>
          </p:nvSpPr>
          <p:spPr>
            <a:xfrm>
              <a:off x="5374347" y="3926135"/>
              <a:ext cx="11494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NPMS</a:t>
              </a: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0BE3277E-7664-44D7-B486-5867E945D874}"/>
                </a:ext>
              </a:extLst>
            </p:cNvPr>
            <p:cNvGrpSpPr/>
            <p:nvPr/>
          </p:nvGrpSpPr>
          <p:grpSpPr>
            <a:xfrm>
              <a:off x="1367111" y="1346352"/>
              <a:ext cx="6213817" cy="1152044"/>
              <a:chOff x="591394" y="1757435"/>
              <a:chExt cx="6213817" cy="1152044"/>
            </a:xfrm>
          </p:grpSpPr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42543A73-85F7-4A98-B1F6-D4196797A2DD}"/>
                  </a:ext>
                </a:extLst>
              </p:cNvPr>
              <p:cNvSpPr txBox="1"/>
              <p:nvPr/>
            </p:nvSpPr>
            <p:spPr>
              <a:xfrm>
                <a:off x="2349387" y="2047705"/>
                <a:ext cx="4455824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Owner Identification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Application Decommission WF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Application Archival WF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Application Migration WF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3B615EC8-506B-4D82-96EB-0F3BA4E34E0C}"/>
                  </a:ext>
                </a:extLst>
              </p:cNvPr>
              <p:cNvSpPr/>
              <p:nvPr/>
            </p:nvSpPr>
            <p:spPr>
              <a:xfrm>
                <a:off x="591394" y="1757435"/>
                <a:ext cx="4728889" cy="27699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algn="r"/>
                <a:r>
                  <a:rPr lang="en-US" b="1" dirty="0">
                    <a:solidFill>
                      <a:schemeClr val="accent5"/>
                    </a:solidFill>
                  </a:rPr>
                  <a:t>NPAD - </a:t>
                </a:r>
                <a:r>
                  <a:rPr lang="en-US" b="1" dirty="0" err="1">
                    <a:solidFill>
                      <a:schemeClr val="accent5"/>
                    </a:solidFill>
                  </a:rPr>
                  <a:t>NotesPoint</a:t>
                </a:r>
                <a:r>
                  <a:rPr lang="en-US" b="1" dirty="0">
                    <a:solidFill>
                      <a:schemeClr val="accent5"/>
                    </a:solidFill>
                  </a:rPr>
                  <a:t> Application Disposition</a:t>
                </a:r>
              </a:p>
            </p:txBody>
          </p:sp>
        </p:grpSp>
        <p:sp>
          <p:nvSpPr>
            <p:cNvPr id="78" name="Freeform 121">
              <a:extLst>
                <a:ext uri="{FF2B5EF4-FFF2-40B4-BE49-F238E27FC236}">
                  <a16:creationId xmlns:a16="http://schemas.microsoft.com/office/drawing/2014/main" id="{E964B13D-8F7F-4AA2-AED7-C3D5875F15E2}"/>
                </a:ext>
              </a:extLst>
            </p:cNvPr>
            <p:cNvSpPr/>
            <p:nvPr/>
          </p:nvSpPr>
          <p:spPr>
            <a:xfrm>
              <a:off x="8022395" y="4508010"/>
              <a:ext cx="927058" cy="927058"/>
            </a:xfrm>
            <a:custGeom>
              <a:avLst/>
              <a:gdLst>
                <a:gd name="connsiteX0" fmla="*/ 0 w 1127124"/>
                <a:gd name="connsiteY0" fmla="*/ 563562 h 1127124"/>
                <a:gd name="connsiteX1" fmla="*/ 165064 w 1127124"/>
                <a:gd name="connsiteY1" fmla="*/ 165064 h 1127124"/>
                <a:gd name="connsiteX2" fmla="*/ 563563 w 1127124"/>
                <a:gd name="connsiteY2" fmla="*/ 1 h 1127124"/>
                <a:gd name="connsiteX3" fmla="*/ 962061 w 1127124"/>
                <a:gd name="connsiteY3" fmla="*/ 165065 h 1127124"/>
                <a:gd name="connsiteX4" fmla="*/ 1127124 w 1127124"/>
                <a:gd name="connsiteY4" fmla="*/ 563564 h 1127124"/>
                <a:gd name="connsiteX5" fmla="*/ 962060 w 1127124"/>
                <a:gd name="connsiteY5" fmla="*/ 962063 h 1127124"/>
                <a:gd name="connsiteX6" fmla="*/ 563561 w 1127124"/>
                <a:gd name="connsiteY6" fmla="*/ 1127126 h 1127124"/>
                <a:gd name="connsiteX7" fmla="*/ 165062 w 1127124"/>
                <a:gd name="connsiteY7" fmla="*/ 962062 h 1127124"/>
                <a:gd name="connsiteX8" fmla="*/ -1 w 1127124"/>
                <a:gd name="connsiteY8" fmla="*/ 563563 h 1127124"/>
                <a:gd name="connsiteX9" fmla="*/ 0 w 1127124"/>
                <a:gd name="connsiteY9" fmla="*/ 563562 h 112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7124" h="1127124">
                  <a:moveTo>
                    <a:pt x="0" y="563562"/>
                  </a:moveTo>
                  <a:cubicBezTo>
                    <a:pt x="0" y="414096"/>
                    <a:pt x="59375" y="270752"/>
                    <a:pt x="165064" y="165064"/>
                  </a:cubicBezTo>
                  <a:cubicBezTo>
                    <a:pt x="270753" y="59376"/>
                    <a:pt x="414097" y="1"/>
                    <a:pt x="563563" y="1"/>
                  </a:cubicBezTo>
                  <a:cubicBezTo>
                    <a:pt x="713029" y="1"/>
                    <a:pt x="856373" y="59376"/>
                    <a:pt x="962061" y="165065"/>
                  </a:cubicBezTo>
                  <a:cubicBezTo>
                    <a:pt x="1067749" y="270754"/>
                    <a:pt x="1127124" y="414098"/>
                    <a:pt x="1127124" y="563564"/>
                  </a:cubicBezTo>
                  <a:cubicBezTo>
                    <a:pt x="1127124" y="713030"/>
                    <a:pt x="1067749" y="856374"/>
                    <a:pt x="962060" y="962063"/>
                  </a:cubicBezTo>
                  <a:cubicBezTo>
                    <a:pt x="856372" y="1067751"/>
                    <a:pt x="713027" y="1127126"/>
                    <a:pt x="563561" y="1127126"/>
                  </a:cubicBezTo>
                  <a:cubicBezTo>
                    <a:pt x="414095" y="1127126"/>
                    <a:pt x="270751" y="1067751"/>
                    <a:pt x="165062" y="962062"/>
                  </a:cubicBezTo>
                  <a:cubicBezTo>
                    <a:pt x="59374" y="856373"/>
                    <a:pt x="-1" y="713029"/>
                    <a:pt x="-1" y="563563"/>
                  </a:cubicBezTo>
                  <a:lnTo>
                    <a:pt x="0" y="563562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8084" tIns="198083" rIns="198084" bIns="198083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79" name="Freeform 88">
              <a:extLst>
                <a:ext uri="{FF2B5EF4-FFF2-40B4-BE49-F238E27FC236}">
                  <a16:creationId xmlns:a16="http://schemas.microsoft.com/office/drawing/2014/main" id="{668A520B-A1B6-4C9B-B8C3-80AB305D9CB4}"/>
                </a:ext>
              </a:extLst>
            </p:cNvPr>
            <p:cNvSpPr/>
            <p:nvPr/>
          </p:nvSpPr>
          <p:spPr>
            <a:xfrm>
              <a:off x="4638373" y="5247484"/>
              <a:ext cx="927058" cy="927058"/>
            </a:xfrm>
            <a:custGeom>
              <a:avLst/>
              <a:gdLst>
                <a:gd name="connsiteX0" fmla="*/ 0 w 1127124"/>
                <a:gd name="connsiteY0" fmla="*/ 563562 h 1127124"/>
                <a:gd name="connsiteX1" fmla="*/ 165064 w 1127124"/>
                <a:gd name="connsiteY1" fmla="*/ 165064 h 1127124"/>
                <a:gd name="connsiteX2" fmla="*/ 563563 w 1127124"/>
                <a:gd name="connsiteY2" fmla="*/ 1 h 1127124"/>
                <a:gd name="connsiteX3" fmla="*/ 962061 w 1127124"/>
                <a:gd name="connsiteY3" fmla="*/ 165065 h 1127124"/>
                <a:gd name="connsiteX4" fmla="*/ 1127124 w 1127124"/>
                <a:gd name="connsiteY4" fmla="*/ 563564 h 1127124"/>
                <a:gd name="connsiteX5" fmla="*/ 962060 w 1127124"/>
                <a:gd name="connsiteY5" fmla="*/ 962063 h 1127124"/>
                <a:gd name="connsiteX6" fmla="*/ 563561 w 1127124"/>
                <a:gd name="connsiteY6" fmla="*/ 1127126 h 1127124"/>
                <a:gd name="connsiteX7" fmla="*/ 165062 w 1127124"/>
                <a:gd name="connsiteY7" fmla="*/ 962062 h 1127124"/>
                <a:gd name="connsiteX8" fmla="*/ -1 w 1127124"/>
                <a:gd name="connsiteY8" fmla="*/ 563563 h 1127124"/>
                <a:gd name="connsiteX9" fmla="*/ 0 w 1127124"/>
                <a:gd name="connsiteY9" fmla="*/ 563562 h 112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7124" h="1127124">
                  <a:moveTo>
                    <a:pt x="0" y="563562"/>
                  </a:moveTo>
                  <a:cubicBezTo>
                    <a:pt x="0" y="414096"/>
                    <a:pt x="59375" y="270752"/>
                    <a:pt x="165064" y="165064"/>
                  </a:cubicBezTo>
                  <a:cubicBezTo>
                    <a:pt x="270753" y="59376"/>
                    <a:pt x="414097" y="1"/>
                    <a:pt x="563563" y="1"/>
                  </a:cubicBezTo>
                  <a:cubicBezTo>
                    <a:pt x="713029" y="1"/>
                    <a:pt x="856373" y="59376"/>
                    <a:pt x="962061" y="165065"/>
                  </a:cubicBezTo>
                  <a:cubicBezTo>
                    <a:pt x="1067749" y="270754"/>
                    <a:pt x="1127124" y="414098"/>
                    <a:pt x="1127124" y="563564"/>
                  </a:cubicBezTo>
                  <a:cubicBezTo>
                    <a:pt x="1127124" y="713030"/>
                    <a:pt x="1067749" y="856374"/>
                    <a:pt x="962060" y="962063"/>
                  </a:cubicBezTo>
                  <a:cubicBezTo>
                    <a:pt x="856372" y="1067751"/>
                    <a:pt x="713027" y="1127126"/>
                    <a:pt x="563561" y="1127126"/>
                  </a:cubicBezTo>
                  <a:cubicBezTo>
                    <a:pt x="414095" y="1127126"/>
                    <a:pt x="270751" y="1067751"/>
                    <a:pt x="165062" y="962062"/>
                  </a:cubicBezTo>
                  <a:cubicBezTo>
                    <a:pt x="59374" y="856373"/>
                    <a:pt x="-1" y="713029"/>
                    <a:pt x="-1" y="563563"/>
                  </a:cubicBezTo>
                  <a:lnTo>
                    <a:pt x="0" y="56356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8084" tIns="198083" rIns="198084" bIns="198083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80" name="Freeform 100">
              <a:extLst>
                <a:ext uri="{FF2B5EF4-FFF2-40B4-BE49-F238E27FC236}">
                  <a16:creationId xmlns:a16="http://schemas.microsoft.com/office/drawing/2014/main" id="{FC28F52E-FD83-4108-B142-68440ABF85AF}"/>
                </a:ext>
              </a:extLst>
            </p:cNvPr>
            <p:cNvSpPr/>
            <p:nvPr/>
          </p:nvSpPr>
          <p:spPr>
            <a:xfrm>
              <a:off x="6601509" y="5171219"/>
              <a:ext cx="927058" cy="927058"/>
            </a:xfrm>
            <a:custGeom>
              <a:avLst/>
              <a:gdLst>
                <a:gd name="connsiteX0" fmla="*/ 0 w 1127124"/>
                <a:gd name="connsiteY0" fmla="*/ 563562 h 1127124"/>
                <a:gd name="connsiteX1" fmla="*/ 165064 w 1127124"/>
                <a:gd name="connsiteY1" fmla="*/ 165064 h 1127124"/>
                <a:gd name="connsiteX2" fmla="*/ 563563 w 1127124"/>
                <a:gd name="connsiteY2" fmla="*/ 1 h 1127124"/>
                <a:gd name="connsiteX3" fmla="*/ 962061 w 1127124"/>
                <a:gd name="connsiteY3" fmla="*/ 165065 h 1127124"/>
                <a:gd name="connsiteX4" fmla="*/ 1127124 w 1127124"/>
                <a:gd name="connsiteY4" fmla="*/ 563564 h 1127124"/>
                <a:gd name="connsiteX5" fmla="*/ 962060 w 1127124"/>
                <a:gd name="connsiteY5" fmla="*/ 962063 h 1127124"/>
                <a:gd name="connsiteX6" fmla="*/ 563561 w 1127124"/>
                <a:gd name="connsiteY6" fmla="*/ 1127126 h 1127124"/>
                <a:gd name="connsiteX7" fmla="*/ 165062 w 1127124"/>
                <a:gd name="connsiteY7" fmla="*/ 962062 h 1127124"/>
                <a:gd name="connsiteX8" fmla="*/ -1 w 1127124"/>
                <a:gd name="connsiteY8" fmla="*/ 563563 h 1127124"/>
                <a:gd name="connsiteX9" fmla="*/ 0 w 1127124"/>
                <a:gd name="connsiteY9" fmla="*/ 563562 h 1127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27124" h="1127124">
                  <a:moveTo>
                    <a:pt x="0" y="563562"/>
                  </a:moveTo>
                  <a:cubicBezTo>
                    <a:pt x="0" y="414096"/>
                    <a:pt x="59375" y="270752"/>
                    <a:pt x="165064" y="165064"/>
                  </a:cubicBezTo>
                  <a:cubicBezTo>
                    <a:pt x="270753" y="59376"/>
                    <a:pt x="414097" y="1"/>
                    <a:pt x="563563" y="1"/>
                  </a:cubicBezTo>
                  <a:cubicBezTo>
                    <a:pt x="713029" y="1"/>
                    <a:pt x="856373" y="59376"/>
                    <a:pt x="962061" y="165065"/>
                  </a:cubicBezTo>
                  <a:cubicBezTo>
                    <a:pt x="1067749" y="270754"/>
                    <a:pt x="1127124" y="414098"/>
                    <a:pt x="1127124" y="563564"/>
                  </a:cubicBezTo>
                  <a:cubicBezTo>
                    <a:pt x="1127124" y="713030"/>
                    <a:pt x="1067749" y="856374"/>
                    <a:pt x="962060" y="962063"/>
                  </a:cubicBezTo>
                  <a:cubicBezTo>
                    <a:pt x="856372" y="1067751"/>
                    <a:pt x="713027" y="1127126"/>
                    <a:pt x="563561" y="1127126"/>
                  </a:cubicBezTo>
                  <a:cubicBezTo>
                    <a:pt x="414095" y="1127126"/>
                    <a:pt x="270751" y="1067751"/>
                    <a:pt x="165062" y="962062"/>
                  </a:cubicBezTo>
                  <a:cubicBezTo>
                    <a:pt x="59374" y="856373"/>
                    <a:pt x="-1" y="713029"/>
                    <a:pt x="-1" y="563563"/>
                  </a:cubicBezTo>
                  <a:lnTo>
                    <a:pt x="0" y="56356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8084" tIns="198083" rIns="198084" bIns="198083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4661F763-018F-4249-AFD9-A4F0BDC77C6E}"/>
                </a:ext>
              </a:extLst>
            </p:cNvPr>
            <p:cNvGrpSpPr/>
            <p:nvPr/>
          </p:nvGrpSpPr>
          <p:grpSpPr>
            <a:xfrm>
              <a:off x="7149863" y="1418969"/>
              <a:ext cx="4728889" cy="903562"/>
              <a:chOff x="2685617" y="1562769"/>
              <a:chExt cx="4728889" cy="903562"/>
            </a:xfrm>
          </p:grpSpPr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1DA424E1-7C01-40AA-B192-0E66ECB4EE3B}"/>
                  </a:ext>
                </a:extLst>
              </p:cNvPr>
              <p:cNvSpPr txBox="1"/>
              <p:nvPr/>
            </p:nvSpPr>
            <p:spPr>
              <a:xfrm>
                <a:off x="2685617" y="1820000"/>
                <a:ext cx="4455824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Import Schema in PMA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Analyze schema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Reporting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3C0360D9-8281-4BC9-8262-BE18A0CE16D5}"/>
                  </a:ext>
                </a:extLst>
              </p:cNvPr>
              <p:cNvSpPr/>
              <p:nvPr/>
            </p:nvSpPr>
            <p:spPr>
              <a:xfrm>
                <a:off x="2685617" y="1562769"/>
                <a:ext cx="4728889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b="1" dirty="0">
                    <a:solidFill>
                      <a:schemeClr val="accent5"/>
                    </a:solidFill>
                  </a:rPr>
                  <a:t>NPA – </a:t>
                </a:r>
                <a:r>
                  <a:rPr lang="en-US" b="1" dirty="0" err="1">
                    <a:solidFill>
                      <a:schemeClr val="accent5"/>
                    </a:solidFill>
                  </a:rPr>
                  <a:t>NotesPoint</a:t>
                </a:r>
                <a:r>
                  <a:rPr lang="en-US" b="1" dirty="0">
                    <a:solidFill>
                      <a:schemeClr val="accent5"/>
                    </a:solidFill>
                  </a:rPr>
                  <a:t> Analyzer</a:t>
                </a:r>
              </a:p>
              <a:p>
                <a:endParaRPr lang="en-US" b="1" dirty="0">
                  <a:solidFill>
                    <a:srgbClr val="FF6A17"/>
                  </a:solidFill>
                </a:endParaRPr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918E3A97-17F3-4CED-9471-132135DA0159}"/>
                </a:ext>
              </a:extLst>
            </p:cNvPr>
            <p:cNvGrpSpPr/>
            <p:nvPr/>
          </p:nvGrpSpPr>
          <p:grpSpPr>
            <a:xfrm>
              <a:off x="8318905" y="2847243"/>
              <a:ext cx="3556705" cy="745337"/>
              <a:chOff x="2434994" y="1744163"/>
              <a:chExt cx="5634001" cy="745337"/>
            </a:xfrm>
          </p:grpSpPr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ECB7C3F8-F397-48D3-B487-D08C08D3F2ED}"/>
                  </a:ext>
                </a:extLst>
              </p:cNvPr>
              <p:cNvSpPr txBox="1"/>
              <p:nvPr/>
            </p:nvSpPr>
            <p:spPr>
              <a:xfrm>
                <a:off x="3613171" y="2058613"/>
                <a:ext cx="445582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AS-IS Estimation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Archetype based Estimation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F0CEBE37-6076-4E07-AD46-FF6DBB7A9A75}"/>
                  </a:ext>
                </a:extLst>
              </p:cNvPr>
              <p:cNvSpPr/>
              <p:nvPr/>
            </p:nvSpPr>
            <p:spPr>
              <a:xfrm>
                <a:off x="2434994" y="1744163"/>
                <a:ext cx="4728889" cy="55399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b="1" dirty="0">
                    <a:solidFill>
                      <a:schemeClr val="accent1"/>
                    </a:solidFill>
                  </a:rPr>
                  <a:t>NPE – </a:t>
                </a:r>
                <a:r>
                  <a:rPr lang="en-US" b="1" dirty="0" err="1">
                    <a:solidFill>
                      <a:schemeClr val="accent1"/>
                    </a:solidFill>
                  </a:rPr>
                  <a:t>NotesPoint</a:t>
                </a:r>
                <a:r>
                  <a:rPr lang="en-US" b="1" dirty="0">
                    <a:solidFill>
                      <a:schemeClr val="accent1"/>
                    </a:solidFill>
                  </a:rPr>
                  <a:t> Estimator</a:t>
                </a:r>
              </a:p>
              <a:p>
                <a:endParaRPr lang="en-US" b="1" dirty="0">
                  <a:solidFill>
                    <a:srgbClr val="FF6A17"/>
                  </a:solidFill>
                </a:endParaRP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1648B12-3B51-4167-8CE5-CD01DB65A5D5}"/>
                </a:ext>
              </a:extLst>
            </p:cNvPr>
            <p:cNvGrpSpPr/>
            <p:nvPr/>
          </p:nvGrpSpPr>
          <p:grpSpPr>
            <a:xfrm>
              <a:off x="8598015" y="4185678"/>
              <a:ext cx="3632085" cy="1262061"/>
              <a:chOff x="2348907" y="1593068"/>
              <a:chExt cx="5753407" cy="1262061"/>
            </a:xfrm>
          </p:grpSpPr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A4901679-8C1B-4DC8-A8F8-06E6E1168B22}"/>
                  </a:ext>
                </a:extLst>
              </p:cNvPr>
              <p:cNvSpPr txBox="1"/>
              <p:nvPr/>
            </p:nvSpPr>
            <p:spPr>
              <a:xfrm>
                <a:off x="2924318" y="1940729"/>
                <a:ext cx="4779905" cy="914400"/>
              </a:xfrm>
              <a:prstGeom prst="rect">
                <a:avLst/>
              </a:prstGeom>
              <a:noFill/>
            </p:spPr>
            <p:txBody>
              <a:bodyPr wrap="square" lIns="0" tIns="0" rIns="0" bIns="0" numCol="2" rtlCol="0">
                <a:spAutoFit/>
              </a:bodyPr>
              <a:lstStyle/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Form Mapping 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Field Mapping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Schedule Migration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Monitor Migration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Re-run Migration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51FA34F4-D5BD-489F-BB9F-AA5F8B8F5527}"/>
                  </a:ext>
                </a:extLst>
              </p:cNvPr>
              <p:cNvSpPr/>
              <p:nvPr/>
            </p:nvSpPr>
            <p:spPr>
              <a:xfrm>
                <a:off x="2348907" y="1593068"/>
                <a:ext cx="5753407" cy="27699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b="1" dirty="0">
                    <a:solidFill>
                      <a:schemeClr val="accent1">
                        <a:lumMod val="75000"/>
                      </a:schemeClr>
                    </a:solidFill>
                  </a:rPr>
                  <a:t>NPCM – </a:t>
                </a:r>
                <a:r>
                  <a:rPr lang="en-US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NotesPoint</a:t>
                </a:r>
                <a:r>
                  <a:rPr lang="en-US" b="1" dirty="0">
                    <a:solidFill>
                      <a:schemeClr val="accent1">
                        <a:lumMod val="75000"/>
                      </a:schemeClr>
                    </a:solidFill>
                  </a:rPr>
                  <a:t> Content Migrator</a:t>
                </a: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FA97701D-4E32-4714-AD79-C0E018BED44D}"/>
                </a:ext>
              </a:extLst>
            </p:cNvPr>
            <p:cNvGrpSpPr/>
            <p:nvPr/>
          </p:nvGrpSpPr>
          <p:grpSpPr>
            <a:xfrm>
              <a:off x="7580928" y="5667820"/>
              <a:ext cx="4358581" cy="1127259"/>
              <a:chOff x="2035034" y="1839206"/>
              <a:chExt cx="6904214" cy="1127259"/>
            </a:xfrm>
          </p:grpSpPr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82587DFE-5E5B-4BA8-A2E5-5F79DF53C790}"/>
                  </a:ext>
                </a:extLst>
              </p:cNvPr>
              <p:cNvSpPr txBox="1"/>
              <p:nvPr/>
            </p:nvSpPr>
            <p:spPr>
              <a:xfrm>
                <a:off x="2086943" y="2104691"/>
                <a:ext cx="5501364" cy="861774"/>
              </a:xfrm>
              <a:prstGeom prst="rect">
                <a:avLst/>
              </a:prstGeom>
              <a:noFill/>
            </p:spPr>
            <p:txBody>
              <a:bodyPr wrap="square" lIns="0" tIns="0" rIns="0" bIns="0" numCol="2" rtlCol="0">
                <a:spAutoFit/>
              </a:bodyPr>
              <a:lstStyle/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Page mapping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Schedule Migration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Monitor Migration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Re-run Migration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024CE6C9-9F37-469D-B76B-B3AF0DAAC688}"/>
                  </a:ext>
                </a:extLst>
              </p:cNvPr>
              <p:cNvSpPr/>
              <p:nvPr/>
            </p:nvSpPr>
            <p:spPr>
              <a:xfrm>
                <a:off x="2035034" y="1839206"/>
                <a:ext cx="6904214" cy="27699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b="1" dirty="0">
                    <a:solidFill>
                      <a:schemeClr val="accent1">
                        <a:lumMod val="50000"/>
                      </a:schemeClr>
                    </a:solidFill>
                  </a:rPr>
                  <a:t>NPWCM – </a:t>
                </a:r>
                <a:r>
                  <a:rPr lang="en-US" b="1" dirty="0" err="1">
                    <a:solidFill>
                      <a:schemeClr val="accent1">
                        <a:lumMod val="50000"/>
                      </a:schemeClr>
                    </a:solidFill>
                  </a:rPr>
                  <a:t>NotesPoint</a:t>
                </a:r>
                <a:r>
                  <a:rPr lang="en-US" b="1" dirty="0">
                    <a:solidFill>
                      <a:schemeClr val="accent1">
                        <a:lumMod val="50000"/>
                      </a:schemeClr>
                    </a:solidFill>
                  </a:rPr>
                  <a:t> Web Content Migrator</a:t>
                </a: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8B9E9D4E-62B5-4317-B884-D59E8D2163BD}"/>
                </a:ext>
              </a:extLst>
            </p:cNvPr>
            <p:cNvGrpSpPr/>
            <p:nvPr/>
          </p:nvGrpSpPr>
          <p:grpSpPr>
            <a:xfrm>
              <a:off x="410815" y="5794805"/>
              <a:ext cx="4579043" cy="942082"/>
              <a:chOff x="2703284" y="1909485"/>
              <a:chExt cx="7253437" cy="942082"/>
            </a:xfrm>
          </p:grpSpPr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D87D9210-B081-4B4F-BBF2-ADE38C8C67B7}"/>
                  </a:ext>
                </a:extLst>
              </p:cNvPr>
              <p:cNvSpPr txBox="1"/>
              <p:nvPr/>
            </p:nvSpPr>
            <p:spPr>
              <a:xfrm>
                <a:off x="5734527" y="2205236"/>
                <a:ext cx="4222194" cy="646331"/>
              </a:xfrm>
              <a:prstGeom prst="rect">
                <a:avLst/>
              </a:prstGeom>
              <a:noFill/>
            </p:spPr>
            <p:txBody>
              <a:bodyPr wrap="square" lIns="0" tIns="0" rIns="0" bIns="0" numCol="1" rtlCol="0">
                <a:spAutoFit/>
              </a:bodyPr>
              <a:lstStyle/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Identifies and converts views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Identifies and converts scripts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Identifies and converts agents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80EC8834-9BFB-4F4F-99C3-2B633364B686}"/>
                  </a:ext>
                </a:extLst>
              </p:cNvPr>
              <p:cNvSpPr/>
              <p:nvPr/>
            </p:nvSpPr>
            <p:spPr>
              <a:xfrm>
                <a:off x="2703284" y="1909485"/>
                <a:ext cx="6904214" cy="27699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b="1" dirty="0">
                    <a:solidFill>
                      <a:schemeClr val="accent1">
                        <a:lumMod val="50000"/>
                      </a:schemeClr>
                    </a:solidFill>
                  </a:rPr>
                  <a:t>NPRE – </a:t>
                </a:r>
                <a:r>
                  <a:rPr lang="en-US" b="1" dirty="0" err="1">
                    <a:solidFill>
                      <a:schemeClr val="accent1">
                        <a:lumMod val="50000"/>
                      </a:schemeClr>
                    </a:solidFill>
                  </a:rPr>
                  <a:t>NotesPoint</a:t>
                </a:r>
                <a:r>
                  <a:rPr lang="en-US" b="1" dirty="0">
                    <a:solidFill>
                      <a:schemeClr val="accent1">
                        <a:lumMod val="50000"/>
                      </a:schemeClr>
                    </a:solidFill>
                  </a:rPr>
                  <a:t> Reverse Engineering Tool</a:t>
                </a:r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BFCB5420-586D-4CFA-9CDB-C00CE87FBCC6}"/>
                </a:ext>
              </a:extLst>
            </p:cNvPr>
            <p:cNvGrpSpPr/>
            <p:nvPr/>
          </p:nvGrpSpPr>
          <p:grpSpPr>
            <a:xfrm>
              <a:off x="70013" y="4204469"/>
              <a:ext cx="4358581" cy="1197957"/>
              <a:chOff x="2434992" y="1744163"/>
              <a:chExt cx="6904214" cy="1197957"/>
            </a:xfrm>
          </p:grpSpPr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25D37751-D285-4C35-BF38-9D16833BF0AF}"/>
                  </a:ext>
                </a:extLst>
              </p:cNvPr>
              <p:cNvSpPr txBox="1"/>
              <p:nvPr/>
            </p:nvSpPr>
            <p:spPr>
              <a:xfrm>
                <a:off x="3254448" y="2080346"/>
                <a:ext cx="4222194" cy="861774"/>
              </a:xfrm>
              <a:prstGeom prst="rect">
                <a:avLst/>
              </a:prstGeom>
              <a:noFill/>
            </p:spPr>
            <p:txBody>
              <a:bodyPr wrap="square" lIns="0" tIns="0" rIns="0" bIns="0" numCol="1" rtlCol="0">
                <a:spAutoFit/>
              </a:bodyPr>
              <a:lstStyle/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Pre-defined test scenario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Pre-defined test cases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Pre-defined test strategy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Pre-defined test methodology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2812AE0F-89EB-4E5B-BD6A-2BE759CBE086}"/>
                  </a:ext>
                </a:extLst>
              </p:cNvPr>
              <p:cNvSpPr/>
              <p:nvPr/>
            </p:nvSpPr>
            <p:spPr>
              <a:xfrm>
                <a:off x="2434992" y="1744163"/>
                <a:ext cx="6904214" cy="27699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b="1" dirty="0">
                    <a:solidFill>
                      <a:schemeClr val="accent1">
                        <a:lumMod val="75000"/>
                      </a:schemeClr>
                    </a:solidFill>
                  </a:rPr>
                  <a:t>NPTF – </a:t>
                </a:r>
                <a:r>
                  <a:rPr lang="en-US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NotesPoint</a:t>
                </a:r>
                <a:r>
                  <a:rPr lang="en-US" b="1" dirty="0">
                    <a:solidFill>
                      <a:schemeClr val="accent1">
                        <a:lumMod val="75000"/>
                      </a:schemeClr>
                    </a:solidFill>
                  </a:rPr>
                  <a:t> Test Factory</a:t>
                </a: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341D16B2-A7DE-4157-815B-8E3C54E637F0}"/>
                </a:ext>
              </a:extLst>
            </p:cNvPr>
            <p:cNvGrpSpPr/>
            <p:nvPr/>
          </p:nvGrpSpPr>
          <p:grpSpPr>
            <a:xfrm>
              <a:off x="509562" y="2739657"/>
              <a:ext cx="4358581" cy="982924"/>
              <a:chOff x="3254448" y="1743753"/>
              <a:chExt cx="6904214" cy="982924"/>
            </a:xfrm>
          </p:grpSpPr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B6CBFBDD-DE0E-49AA-95EC-236F91C9AAC5}"/>
                  </a:ext>
                </a:extLst>
              </p:cNvPr>
              <p:cNvSpPr txBox="1"/>
              <p:nvPr/>
            </p:nvSpPr>
            <p:spPr>
              <a:xfrm>
                <a:off x="3254448" y="2080346"/>
                <a:ext cx="4222194" cy="646331"/>
              </a:xfrm>
              <a:prstGeom prst="rect">
                <a:avLst/>
              </a:prstGeom>
              <a:noFill/>
            </p:spPr>
            <p:txBody>
              <a:bodyPr wrap="square" lIns="0" tIns="0" rIns="0" bIns="0" numCol="1" rtlCol="0">
                <a:spAutoFit/>
              </a:bodyPr>
              <a:lstStyle/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Reads Lotus Notes Database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Exports Application Inventory </a:t>
                </a:r>
              </a:p>
              <a:p>
                <a:pPr marL="171450" lvl="0" indent="-171450">
                  <a:buFont typeface="Wingdings" panose="05000000000000000000" pitchFamily="2" charset="2"/>
                  <a:buChar char="§"/>
                  <a:defRPr/>
                </a:pPr>
                <a:r>
                  <a:rPr lang="en-US" sz="1400" dirty="0"/>
                  <a:t>Exports Schema in XML format</a:t>
                </a: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6E8C7A03-953B-40A7-8DFC-D701A2D2EC89}"/>
                  </a:ext>
                </a:extLst>
              </p:cNvPr>
              <p:cNvSpPr/>
              <p:nvPr/>
            </p:nvSpPr>
            <p:spPr>
              <a:xfrm>
                <a:off x="3254448" y="1743753"/>
                <a:ext cx="6904214" cy="27699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b="1" dirty="0">
                    <a:solidFill>
                      <a:schemeClr val="accent1"/>
                    </a:solidFill>
                  </a:rPr>
                  <a:t>NPD – </a:t>
                </a:r>
                <a:r>
                  <a:rPr lang="en-US" b="1" dirty="0" err="1">
                    <a:solidFill>
                      <a:schemeClr val="accent1"/>
                    </a:solidFill>
                  </a:rPr>
                  <a:t>NotesPoint</a:t>
                </a:r>
                <a:r>
                  <a:rPr lang="en-US" b="1" dirty="0">
                    <a:solidFill>
                      <a:schemeClr val="accent1"/>
                    </a:solidFill>
                  </a:rPr>
                  <a:t> Discovery</a:t>
                </a:r>
              </a:p>
            </p:txBody>
          </p:sp>
        </p:grpSp>
        <p:pic>
          <p:nvPicPr>
            <p:cNvPr id="88" name="Graphic 87" descr="Upward trend">
              <a:extLst>
                <a:ext uri="{FF2B5EF4-FFF2-40B4-BE49-F238E27FC236}">
                  <a16:creationId xmlns:a16="http://schemas.microsoft.com/office/drawing/2014/main" id="{60481A9C-1FAA-4D96-8009-3517D25E93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900719" y="2478510"/>
              <a:ext cx="548640" cy="548640"/>
            </a:xfrm>
            <a:prstGeom prst="rect">
              <a:avLst/>
            </a:prstGeom>
          </p:spPr>
        </p:pic>
        <p:pic>
          <p:nvPicPr>
            <p:cNvPr id="89" name="Graphic 88" descr="Gears">
              <a:extLst>
                <a:ext uri="{FF2B5EF4-FFF2-40B4-BE49-F238E27FC236}">
                  <a16:creationId xmlns:a16="http://schemas.microsoft.com/office/drawing/2014/main" id="{D6FB26A6-E007-4322-8BF9-768487BA3E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11474" y="5460462"/>
              <a:ext cx="548640" cy="548640"/>
            </a:xfrm>
            <a:prstGeom prst="rect">
              <a:avLst/>
            </a:prstGeom>
          </p:spPr>
        </p:pic>
        <p:pic>
          <p:nvPicPr>
            <p:cNvPr id="90" name="Graphic 89" descr="Playbook">
              <a:extLst>
                <a:ext uri="{FF2B5EF4-FFF2-40B4-BE49-F238E27FC236}">
                  <a16:creationId xmlns:a16="http://schemas.microsoft.com/office/drawing/2014/main" id="{CFE51BEC-5B52-4BEC-9837-4529FB1FFCC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270401" y="3388290"/>
              <a:ext cx="548640" cy="548640"/>
            </a:xfrm>
            <a:prstGeom prst="rect">
              <a:avLst/>
            </a:prstGeom>
          </p:spPr>
        </p:pic>
        <p:pic>
          <p:nvPicPr>
            <p:cNvPr id="91" name="Graphic 90" descr="Cloud Computing">
              <a:extLst>
                <a:ext uri="{FF2B5EF4-FFF2-40B4-BE49-F238E27FC236}">
                  <a16:creationId xmlns:a16="http://schemas.microsoft.com/office/drawing/2014/main" id="{EE4B0333-3712-446D-807F-D0B074341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809032" y="5331438"/>
              <a:ext cx="548640" cy="548640"/>
            </a:xfrm>
            <a:prstGeom prst="rect">
              <a:avLst/>
            </a:prstGeom>
          </p:spPr>
        </p:pic>
        <p:pic>
          <p:nvPicPr>
            <p:cNvPr id="92" name="Graphic 91" descr="Stream">
              <a:extLst>
                <a:ext uri="{FF2B5EF4-FFF2-40B4-BE49-F238E27FC236}">
                  <a16:creationId xmlns:a16="http://schemas.microsoft.com/office/drawing/2014/main" id="{765BC6F7-1077-4682-AE02-2B585B48B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238016" y="4696912"/>
              <a:ext cx="548640" cy="548640"/>
            </a:xfrm>
            <a:prstGeom prst="rect">
              <a:avLst/>
            </a:prstGeom>
          </p:spPr>
        </p:pic>
        <p:pic>
          <p:nvPicPr>
            <p:cNvPr id="93" name="Graphic 92" descr="Factory">
              <a:extLst>
                <a:ext uri="{FF2B5EF4-FFF2-40B4-BE49-F238E27FC236}">
                  <a16:creationId xmlns:a16="http://schemas.microsoft.com/office/drawing/2014/main" id="{2ACA1735-D029-46AE-BDA4-99AAE83399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3189596" y="4552297"/>
              <a:ext cx="548640" cy="548640"/>
            </a:xfrm>
            <a:prstGeom prst="rect">
              <a:avLst/>
            </a:prstGeom>
          </p:spPr>
        </p:pic>
        <p:pic>
          <p:nvPicPr>
            <p:cNvPr id="94" name="Graphic 93" descr="Internet">
              <a:extLst>
                <a:ext uri="{FF2B5EF4-FFF2-40B4-BE49-F238E27FC236}">
                  <a16:creationId xmlns:a16="http://schemas.microsoft.com/office/drawing/2014/main" id="{D7B2B283-1053-40EB-AD1F-AF04105E2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3273213" y="3255105"/>
              <a:ext cx="548640" cy="548640"/>
            </a:xfrm>
            <a:prstGeom prst="rect">
              <a:avLst/>
            </a:prstGeom>
          </p:spPr>
        </p:pic>
        <p:pic>
          <p:nvPicPr>
            <p:cNvPr id="95" name="Graphic 94" descr="Processor">
              <a:extLst>
                <a:ext uri="{FF2B5EF4-FFF2-40B4-BE49-F238E27FC236}">
                  <a16:creationId xmlns:a16="http://schemas.microsoft.com/office/drawing/2014/main" id="{744D15B3-5843-44BA-9A35-2936FA5599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870050" y="2448071"/>
              <a:ext cx="548640" cy="5486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5286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518" y="107610"/>
            <a:ext cx="10246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Microsoft Power Platform POV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AB3739-C5D9-4B5E-938E-6C686C2A2310}"/>
              </a:ext>
            </a:extLst>
          </p:cNvPr>
          <p:cNvSpPr txBox="1"/>
          <p:nvPr/>
        </p:nvSpPr>
        <p:spPr>
          <a:xfrm>
            <a:off x="214518" y="1107210"/>
            <a:ext cx="1172524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en-US" sz="15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We effectively orchestrate the power of Power Apps, MS Flow and Power BI to develop simple, rich and powerful applications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146267" y="1705971"/>
            <a:ext cx="4780164" cy="4808506"/>
            <a:chOff x="2913156" y="1471477"/>
            <a:chExt cx="5246386" cy="5277493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79900A5-AF34-44C9-9C41-FE69B966FF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27599" y="4431397"/>
              <a:ext cx="1300150" cy="101625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23B0009F-34B2-4729-8855-854DFE7D73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17353" y="2283141"/>
              <a:ext cx="1163038" cy="1066118"/>
            </a:xfrm>
            <a:prstGeom prst="rect">
              <a:avLst/>
            </a:prstGeom>
          </p:spPr>
        </p:pic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BF4E023-C203-416B-8EA4-330B53CDF321}"/>
                </a:ext>
              </a:extLst>
            </p:cNvPr>
            <p:cNvSpPr/>
            <p:nvPr/>
          </p:nvSpPr>
          <p:spPr>
            <a:xfrm>
              <a:off x="3325716" y="1753248"/>
              <a:ext cx="4551680" cy="4551680"/>
            </a:xfrm>
            <a:custGeom>
              <a:avLst/>
              <a:gdLst>
                <a:gd name="connsiteX0" fmla="*/ 2275840 w 4551680"/>
                <a:gd name="connsiteY0" fmla="*/ 0 h 4551680"/>
                <a:gd name="connsiteX1" fmla="*/ 4246775 w 4551680"/>
                <a:gd name="connsiteY1" fmla="*/ 1137920 h 4551680"/>
                <a:gd name="connsiteX2" fmla="*/ 4246775 w 4551680"/>
                <a:gd name="connsiteY2" fmla="*/ 3413760 h 4551680"/>
                <a:gd name="connsiteX3" fmla="*/ 2275840 w 4551680"/>
                <a:gd name="connsiteY3" fmla="*/ 2275840 h 4551680"/>
                <a:gd name="connsiteX4" fmla="*/ 2275840 w 4551680"/>
                <a:gd name="connsiteY4" fmla="*/ 0 h 455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51680" h="4551680">
                  <a:moveTo>
                    <a:pt x="2275840" y="0"/>
                  </a:moveTo>
                  <a:cubicBezTo>
                    <a:pt x="3088919" y="0"/>
                    <a:pt x="3840236" y="433773"/>
                    <a:pt x="4246775" y="1137920"/>
                  </a:cubicBezTo>
                  <a:cubicBezTo>
                    <a:pt x="4653315" y="1842067"/>
                    <a:pt x="4653315" y="2709613"/>
                    <a:pt x="4246775" y="3413760"/>
                  </a:cubicBezTo>
                  <a:lnTo>
                    <a:pt x="2275840" y="2275840"/>
                  </a:lnTo>
                  <a:lnTo>
                    <a:pt x="2275840" y="0"/>
                  </a:lnTo>
                  <a:close/>
                </a:path>
              </a:pathLst>
            </a:custGeom>
            <a:noFill/>
            <a:ln>
              <a:solidFill>
                <a:srgbClr val="7030A0"/>
              </a:solidFill>
            </a:ln>
            <a:scene3d>
              <a:camera prst="orthographicFront"/>
              <a:lightRig rig="flat" dir="t"/>
            </a:scene3d>
            <a:sp3d prstMaterial="plastic">
              <a:bevelT w="120900" h="88900" prst="coolSlan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6944" tIns="1002623" rIns="565336" bIns="2270591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E513FD7-DE9F-432F-8FF3-ABC83118042E}"/>
                </a:ext>
              </a:extLst>
            </p:cNvPr>
            <p:cNvSpPr/>
            <p:nvPr/>
          </p:nvSpPr>
          <p:spPr>
            <a:xfrm>
              <a:off x="3231973" y="1915808"/>
              <a:ext cx="4551680" cy="4551680"/>
            </a:xfrm>
            <a:custGeom>
              <a:avLst/>
              <a:gdLst>
                <a:gd name="connsiteX0" fmla="*/ 4246775 w 4551680"/>
                <a:gd name="connsiteY0" fmla="*/ 3413760 h 4551680"/>
                <a:gd name="connsiteX1" fmla="*/ 2275840 w 4551680"/>
                <a:gd name="connsiteY1" fmla="*/ 4551680 h 4551680"/>
                <a:gd name="connsiteX2" fmla="*/ 304905 w 4551680"/>
                <a:gd name="connsiteY2" fmla="*/ 3413760 h 4551680"/>
                <a:gd name="connsiteX3" fmla="*/ 2275840 w 4551680"/>
                <a:gd name="connsiteY3" fmla="*/ 2275840 h 4551680"/>
                <a:gd name="connsiteX4" fmla="*/ 4246775 w 4551680"/>
                <a:gd name="connsiteY4" fmla="*/ 3413760 h 455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51680" h="4551680">
                  <a:moveTo>
                    <a:pt x="4246775" y="3413760"/>
                  </a:moveTo>
                  <a:cubicBezTo>
                    <a:pt x="3840235" y="4117907"/>
                    <a:pt x="3088919" y="4551680"/>
                    <a:pt x="2275840" y="4551680"/>
                  </a:cubicBezTo>
                  <a:cubicBezTo>
                    <a:pt x="1462761" y="4551680"/>
                    <a:pt x="711444" y="4117907"/>
                    <a:pt x="304905" y="3413760"/>
                  </a:cubicBezTo>
                  <a:lnTo>
                    <a:pt x="2275840" y="2275840"/>
                  </a:lnTo>
                  <a:lnTo>
                    <a:pt x="4246775" y="3413760"/>
                  </a:lnTo>
                  <a:close/>
                </a:path>
              </a:pathLst>
            </a:custGeom>
            <a:noFill/>
            <a:ln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flat" dir="t"/>
            </a:scene3d>
            <a:sp3d prstMaterial="plastic">
              <a:bevelT w="120900" h="88900" prst="coolSlan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2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1834" tIns="2991273" rIns="1067646" bIns="444501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5201FAC-6E0E-45E4-8876-7DEF4629B266}"/>
                </a:ext>
              </a:extLst>
            </p:cNvPr>
            <p:cNvSpPr/>
            <p:nvPr/>
          </p:nvSpPr>
          <p:spPr>
            <a:xfrm>
              <a:off x="3138230" y="1753248"/>
              <a:ext cx="4551680" cy="4551680"/>
            </a:xfrm>
            <a:custGeom>
              <a:avLst/>
              <a:gdLst>
                <a:gd name="connsiteX0" fmla="*/ 304905 w 4551680"/>
                <a:gd name="connsiteY0" fmla="*/ 3413760 h 4551680"/>
                <a:gd name="connsiteX1" fmla="*/ 304905 w 4551680"/>
                <a:gd name="connsiteY1" fmla="*/ 1137920 h 4551680"/>
                <a:gd name="connsiteX2" fmla="*/ 2275840 w 4551680"/>
                <a:gd name="connsiteY2" fmla="*/ 0 h 4551680"/>
                <a:gd name="connsiteX3" fmla="*/ 2275840 w 4551680"/>
                <a:gd name="connsiteY3" fmla="*/ 2275840 h 4551680"/>
                <a:gd name="connsiteX4" fmla="*/ 304905 w 4551680"/>
                <a:gd name="connsiteY4" fmla="*/ 3413760 h 455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51680" h="4551680">
                  <a:moveTo>
                    <a:pt x="304905" y="3413760"/>
                  </a:moveTo>
                  <a:cubicBezTo>
                    <a:pt x="-101635" y="2709613"/>
                    <a:pt x="-101635" y="1842067"/>
                    <a:pt x="304905" y="1137920"/>
                  </a:cubicBezTo>
                  <a:cubicBezTo>
                    <a:pt x="711445" y="433773"/>
                    <a:pt x="1462761" y="0"/>
                    <a:pt x="2275840" y="0"/>
                  </a:cubicBezTo>
                  <a:lnTo>
                    <a:pt x="2275840" y="2275840"/>
                  </a:lnTo>
                  <a:lnTo>
                    <a:pt x="304905" y="3413760"/>
                  </a:lnTo>
                  <a:close/>
                </a:path>
              </a:pathLst>
            </a:custGeom>
            <a:noFill/>
            <a:ln>
              <a:solidFill>
                <a:schemeClr val="accent1">
                  <a:lumMod val="75000"/>
                </a:schemeClr>
              </a:solidFill>
            </a:ln>
            <a:scene3d>
              <a:camera prst="orthographicFront"/>
              <a:lightRig rig="flat" dir="t"/>
            </a:scene3d>
            <a:sp3d prstMaterial="plastic">
              <a:bevelT w="120900" h="88900" prst="coolSlant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5337" tIns="1002623" rIns="2436943" bIns="2270591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Arrow: Circular 23">
              <a:extLst>
                <a:ext uri="{FF2B5EF4-FFF2-40B4-BE49-F238E27FC236}">
                  <a16:creationId xmlns:a16="http://schemas.microsoft.com/office/drawing/2014/main" id="{0A724B9D-A0B5-4E0A-B7C6-793FB62FAE9C}"/>
                </a:ext>
              </a:extLst>
            </p:cNvPr>
            <p:cNvSpPr/>
            <p:nvPr/>
          </p:nvSpPr>
          <p:spPr>
            <a:xfrm>
              <a:off x="3044321" y="1471477"/>
              <a:ext cx="5115221" cy="5115221"/>
            </a:xfrm>
            <a:prstGeom prst="circularArrow">
              <a:avLst>
                <a:gd name="adj1" fmla="val 5085"/>
                <a:gd name="adj2" fmla="val 327528"/>
                <a:gd name="adj3" fmla="val 1472472"/>
                <a:gd name="adj4" fmla="val 16199432"/>
                <a:gd name="adj5" fmla="val 5932"/>
              </a:avLst>
            </a:prstGeom>
            <a:solidFill>
              <a:srgbClr val="7030A0"/>
            </a:solidFill>
            <a:scene3d>
              <a:camera prst="orthographicFront"/>
              <a:lightRig rig="flat" dir="t"/>
            </a:scene3d>
            <a:sp3d z="127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Arrow: Circular 24">
              <a:extLst>
                <a:ext uri="{FF2B5EF4-FFF2-40B4-BE49-F238E27FC236}">
                  <a16:creationId xmlns:a16="http://schemas.microsoft.com/office/drawing/2014/main" id="{E1D7C36D-58F4-4184-A9A5-D55E0708CCAB}"/>
                </a:ext>
              </a:extLst>
            </p:cNvPr>
            <p:cNvSpPr/>
            <p:nvPr/>
          </p:nvSpPr>
          <p:spPr>
            <a:xfrm>
              <a:off x="2950203" y="1633749"/>
              <a:ext cx="5115221" cy="5115221"/>
            </a:xfrm>
            <a:prstGeom prst="circularArrow">
              <a:avLst>
                <a:gd name="adj1" fmla="val 5085"/>
                <a:gd name="adj2" fmla="val 327528"/>
                <a:gd name="adj3" fmla="val 8671970"/>
                <a:gd name="adj4" fmla="val 1800502"/>
                <a:gd name="adj5" fmla="val 5932"/>
              </a:avLst>
            </a:prstGeom>
            <a:solidFill>
              <a:schemeClr val="accent4"/>
            </a:solidFill>
            <a:scene3d>
              <a:camera prst="orthographicFront"/>
              <a:lightRig rig="flat" dir="t"/>
            </a:scene3d>
            <a:sp3d z="127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2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Arrow: Circular 25">
              <a:extLst>
                <a:ext uri="{FF2B5EF4-FFF2-40B4-BE49-F238E27FC236}">
                  <a16:creationId xmlns:a16="http://schemas.microsoft.com/office/drawing/2014/main" id="{93701F08-1CDB-4E3A-BCFE-311194014FF2}"/>
                </a:ext>
              </a:extLst>
            </p:cNvPr>
            <p:cNvSpPr/>
            <p:nvPr/>
          </p:nvSpPr>
          <p:spPr>
            <a:xfrm>
              <a:off x="2913156" y="1528550"/>
              <a:ext cx="5001078" cy="5001076"/>
            </a:xfrm>
            <a:prstGeom prst="circularArrow">
              <a:avLst>
                <a:gd name="adj1" fmla="val 5085"/>
                <a:gd name="adj2" fmla="val 327528"/>
                <a:gd name="adj3" fmla="val 15873039"/>
                <a:gd name="adj4" fmla="val 9000000"/>
                <a:gd name="adj5" fmla="val 5932"/>
              </a:avLst>
            </a:prstGeom>
            <a:scene3d>
              <a:camera prst="orthographicFront"/>
              <a:lightRig rig="flat" dir="t"/>
            </a:scene3d>
            <a:sp3d z="127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EE18B4D9-3480-4762-8EDE-FF4D5B861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00626" y="2452826"/>
              <a:ext cx="1679118" cy="839558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4C457FE-7A09-47A0-8C37-5CE8A6F97F15}"/>
                </a:ext>
              </a:extLst>
            </p:cNvPr>
            <p:cNvSpPr/>
            <p:nvPr/>
          </p:nvSpPr>
          <p:spPr>
            <a:xfrm>
              <a:off x="3334683" y="3429607"/>
              <a:ext cx="1927820" cy="646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entury Gothic" panose="020B0502020202020204" pitchFamily="34" charset="0"/>
                </a:rPr>
                <a:t>Manage Processes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D3F7860-306E-4557-A1C8-5A6AFD94D4A3}"/>
                </a:ext>
              </a:extLst>
            </p:cNvPr>
            <p:cNvSpPr/>
            <p:nvPr/>
          </p:nvSpPr>
          <p:spPr>
            <a:xfrm>
              <a:off x="5507812" y="3409302"/>
              <a:ext cx="2309248" cy="646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entury Gothic" panose="020B0502020202020204" pitchFamily="34" charset="0"/>
                </a:rPr>
                <a:t>Surface / Capture Data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1B03959-F1D8-48F0-A726-AF440B200009}"/>
                </a:ext>
              </a:extLst>
            </p:cNvPr>
            <p:cNvSpPr/>
            <p:nvPr/>
          </p:nvSpPr>
          <p:spPr>
            <a:xfrm>
              <a:off x="4407600" y="5609925"/>
              <a:ext cx="229422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Century Gothic" panose="020B0502020202020204" pitchFamily="34" charset="0"/>
                </a:rPr>
                <a:t>Gain Insights</a:t>
              </a: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8BF9A1A6-DC5A-42B9-A68E-70A65BB52610}"/>
              </a:ext>
            </a:extLst>
          </p:cNvPr>
          <p:cNvSpPr/>
          <p:nvPr/>
        </p:nvSpPr>
        <p:spPr>
          <a:xfrm>
            <a:off x="570178" y="2093056"/>
            <a:ext cx="272140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F58A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Microsoft Flow allows for creation of powerful workflows that can be used to integrate and update data, synchronize files, get notifications and more across O365 / SharePoint apps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870609-B279-4592-98E8-DE661EEA144A}"/>
              </a:ext>
            </a:extLst>
          </p:cNvPr>
          <p:cNvSpPr/>
          <p:nvPr/>
        </p:nvSpPr>
        <p:spPr>
          <a:xfrm>
            <a:off x="7884796" y="2339277"/>
            <a:ext cx="265557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4C216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Power Apps allow for quick construction of simple yet powerful workplace / collaboration functionality that can be plugged into O365 SharePoint Online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B4CD2CC-038B-423C-BA24-C9AC712FD348}"/>
              </a:ext>
            </a:extLst>
          </p:cNvPr>
          <p:cNvSpPr/>
          <p:nvPr/>
        </p:nvSpPr>
        <p:spPr>
          <a:xfrm>
            <a:off x="7498533" y="5232792"/>
            <a:ext cx="41744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A87C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Power Apps allows for creation of informative reports and dashboards that can be published on websites, in SharePoint or Teams.</a:t>
            </a:r>
          </a:p>
        </p:txBody>
      </p:sp>
    </p:spTree>
    <p:extLst>
      <p:ext uri="{BB962C8B-B14F-4D97-AF65-F5344CB8AC3E}">
        <p14:creationId xmlns:p14="http://schemas.microsoft.com/office/powerpoint/2010/main" val="2538168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4253</TotalTime>
  <Words>1621</Words>
  <Application>Microsoft Office PowerPoint</Application>
  <PresentationFormat>Widescreen</PresentationFormat>
  <Paragraphs>303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Debraj Das</dc:creator>
  <cp:lastModifiedBy>Subramanian Veerappan</cp:lastModifiedBy>
  <cp:revision>281</cp:revision>
  <dcterms:created xsi:type="dcterms:W3CDTF">2015-11-12T07:31:27Z</dcterms:created>
  <dcterms:modified xsi:type="dcterms:W3CDTF">2019-12-23T13:08:02Z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acfd9ed6-e1d7-4df1-8091-b88fbcba87e7</vt:lpwstr>
  </property>
  <property fmtid="{D5CDD505-2E9C-101B-9397-08002B2CF9AE}" pid="3" name="HCLClassification">
    <vt:lpwstr>HCL_Cla5s_1nt3rnal</vt:lpwstr>
  </property>
  <property fmtid="{D5CDD505-2E9C-101B-9397-08002B2CF9AE}" pid="4" name="HCL_Cla5s_D6">
    <vt:lpwstr>False</vt:lpwstr>
  </property>
</Properties>
</file>