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9" r:id="rId3"/>
  </p:sldMasterIdLst>
  <p:notesMasterIdLst>
    <p:notesMasterId r:id="rId7"/>
  </p:notesMasterIdLst>
  <p:sldIdLst>
    <p:sldId id="429" r:id="rId4"/>
    <p:sldId id="428" r:id="rId5"/>
    <p:sldId id="43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binda Nag Chowdhury" initials="ANC" lastIdx="1" clrIdx="0">
    <p:extLst>
      <p:ext uri="{19B8F6BF-5375-455C-9EA6-DF929625EA0E}">
        <p15:presenceInfo xmlns:p15="http://schemas.microsoft.com/office/powerpoint/2012/main" userId="Arabinda Nag Chowdhury" providerId="None"/>
      </p:ext>
    </p:extLst>
  </p:cmAuthor>
  <p:cmAuthor id="2" name="Vivek Tomar" initials="VT" lastIdx="3" clrIdx="1">
    <p:extLst>
      <p:ext uri="{19B8F6BF-5375-455C-9EA6-DF929625EA0E}">
        <p15:presenceInfo xmlns:p15="http://schemas.microsoft.com/office/powerpoint/2012/main" userId="S-1-5-21-1783026939-2436384249-325622171-3142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F9933"/>
    <a:srgbClr val="1F4955"/>
    <a:srgbClr val="357D91"/>
    <a:srgbClr val="FFFFFF"/>
    <a:srgbClr val="FFFCFF"/>
    <a:srgbClr val="5B9BD5"/>
    <a:srgbClr val="00B0F0"/>
    <a:srgbClr val="CCFFFF"/>
    <a:srgbClr val="43F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2C43-659D-4D8A-B626-86FFF8D9DD37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A6DD-05CD-4A48-9173-548388E2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gif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jp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/>
          <p:cNvSpPr/>
          <p:nvPr userDrawn="1"/>
        </p:nvSpPr>
        <p:spPr>
          <a:xfrm>
            <a:off x="0" y="150809"/>
            <a:ext cx="12192000" cy="3506792"/>
          </a:xfrm>
          <a:prstGeom prst="flowChartDocumen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lowchart: Document 1"/>
          <p:cNvSpPr/>
          <p:nvPr userDrawn="1"/>
        </p:nvSpPr>
        <p:spPr>
          <a:xfrm>
            <a:off x="0" y="5700"/>
            <a:ext cx="12192000" cy="3587359"/>
          </a:xfrm>
          <a:prstGeom prst="flowChartDocument">
            <a:avLst/>
          </a:prstGeom>
          <a:solidFill>
            <a:srgbClr val="035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5700"/>
            <a:ext cx="12191999" cy="68579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933768" y="6446843"/>
            <a:ext cx="3077120" cy="366250"/>
            <a:chOff x="8933768" y="6446843"/>
            <a:chExt cx="3077120" cy="366250"/>
          </a:xfrm>
        </p:grpSpPr>
        <p:sp>
          <p:nvSpPr>
            <p:cNvPr id="10" name="Rectangle 6"/>
            <p:cNvSpPr>
              <a:spLocks/>
            </p:cNvSpPr>
            <p:nvPr userDrawn="1"/>
          </p:nvSpPr>
          <p:spPr bwMode="auto">
            <a:xfrm>
              <a:off x="8933768" y="6597651"/>
              <a:ext cx="3077120" cy="21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9" rIns="0" bIns="45719">
              <a:spAutoFit/>
            </a:bodyPr>
            <a:lstStyle/>
            <a:p>
              <a:pPr algn="r"/>
              <a:r>
                <a:rPr lang="en-US" sz="800" dirty="0" smtClean="0">
                  <a:solidFill>
                    <a:srgbClr val="000000"/>
                  </a:solidFill>
                  <a:latin typeface="Arial"/>
                  <a:ea typeface="Verdana" pitchFamily="34" charset="0"/>
                  <a:cs typeface="Verdana" pitchFamily="34" charset="0"/>
                </a:rPr>
                <a:t>Copyright © 2016 HCL Technologies Limited  |  www.hcltech.com</a:t>
              </a:r>
              <a:endParaRPr lang="en-US" sz="800" dirty="0">
                <a:solidFill>
                  <a:srgbClr val="000000"/>
                </a:solidFill>
                <a:latin typeface="Arial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1" name="Group 5"/>
            <p:cNvGrpSpPr>
              <a:grpSpLocks noChangeAspect="1"/>
            </p:cNvGrpSpPr>
            <p:nvPr userDrawn="1"/>
          </p:nvGrpSpPr>
          <p:grpSpPr bwMode="auto">
            <a:xfrm>
              <a:off x="10745119" y="6446843"/>
              <a:ext cx="1257300" cy="160337"/>
              <a:chOff x="5094" y="3939"/>
              <a:chExt cx="1488" cy="255"/>
            </a:xfrm>
          </p:grpSpPr>
          <p:sp>
            <p:nvSpPr>
              <p:cNvPr id="12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153055 w 222"/>
                  <a:gd name="T1" fmla="*/ 34001 h 94"/>
                  <a:gd name="T2" fmla="*/ 213927 w 222"/>
                  <a:gd name="T3" fmla="*/ 34001 h 94"/>
                  <a:gd name="T4" fmla="*/ 175531 w 222"/>
                  <a:gd name="T5" fmla="*/ 7770 h 94"/>
                  <a:gd name="T6" fmla="*/ 32677 w 222"/>
                  <a:gd name="T7" fmla="*/ 24106 h 94"/>
                  <a:gd name="T8" fmla="*/ 29733 w 222"/>
                  <a:gd name="T9" fmla="*/ 79488 h 94"/>
                  <a:gd name="T10" fmla="*/ 147350 w 222"/>
                  <a:gd name="T11" fmla="*/ 83961 h 94"/>
                  <a:gd name="T12" fmla="*/ 201263 w 222"/>
                  <a:gd name="T13" fmla="*/ 59881 h 94"/>
                  <a:gd name="T14" fmla="*/ 139549 w 222"/>
                  <a:gd name="T15" fmla="*/ 59881 h 94"/>
                  <a:gd name="T16" fmla="*/ 108952 w 222"/>
                  <a:gd name="T17" fmla="*/ 69592 h 94"/>
                  <a:gd name="T18" fmla="*/ 75893 w 222"/>
                  <a:gd name="T19" fmla="*/ 46355 h 94"/>
                  <a:gd name="T20" fmla="*/ 121249 w 222"/>
                  <a:gd name="T21" fmla="*/ 24106 h 94"/>
                  <a:gd name="T22" fmla="*/ 153055 w 222"/>
                  <a:gd name="T23" fmla="*/ 34001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4" y="527234"/>
            <a:ext cx="3341952" cy="219456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47" y="527234"/>
            <a:ext cx="3346704" cy="219456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32" y="527234"/>
            <a:ext cx="3346704" cy="219456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9" y="6048386"/>
            <a:ext cx="1946952" cy="6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7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2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9550" y="5963477"/>
            <a:ext cx="1312346" cy="4108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94846" y="5114785"/>
            <a:ext cx="881650" cy="675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263271" y="377687"/>
            <a:ext cx="1485383" cy="4505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342690" y="0"/>
            <a:ext cx="1220527" cy="675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70257" y="637429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DAE51C1-2015-451A-93C4-77046D933C8E}" type="slidenum">
              <a:rPr lang="en-US" sz="1600" b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90" y="172934"/>
            <a:ext cx="2675125" cy="632513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20998" y="5883127"/>
            <a:ext cx="2185548" cy="829721"/>
            <a:chOff x="5219052" y="2880953"/>
            <a:chExt cx="5205504" cy="232895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664" y="2880953"/>
              <a:ext cx="1828800" cy="11292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896" y="2880953"/>
              <a:ext cx="1687788" cy="11292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116" y="4074404"/>
              <a:ext cx="1485440" cy="11126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896" y="4074404"/>
              <a:ext cx="1687788" cy="11355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052" y="4074404"/>
              <a:ext cx="1835412" cy="1132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99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hristiankonline.com/wp-content/uploads/2013/10/questions-about-renaming-a-facebook-pa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47"/>
            <a:ext cx="12168403" cy="63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gainesvillechamber.com/wp-content/uploads/2013/08/Manufacturing-Ban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07" y="0"/>
            <a:ext cx="2146093" cy="8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9263271" y="377687"/>
            <a:ext cx="1485383" cy="4505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342690" y="0"/>
            <a:ext cx="1220527" cy="675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70257" y="637429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DAE51C1-2015-451A-93C4-77046D933C8E}" type="slidenum">
              <a:rPr lang="en-US" sz="1600" b="1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www.gainesvillechamber.com/wp-content/uploads/2013/08/Manufacturing-Ban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233"/>
            <a:ext cx="2146093" cy="8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099550" y="5963477"/>
            <a:ext cx="1312346" cy="410817"/>
          </a:xfrm>
          <a:prstGeom prst="rect">
            <a:avLst/>
          </a:prstGeom>
          <a:solidFill>
            <a:srgbClr val="E6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357967" y="6168885"/>
            <a:ext cx="881650" cy="675861"/>
          </a:xfrm>
          <a:prstGeom prst="rect">
            <a:avLst/>
          </a:prstGeom>
          <a:solidFill>
            <a:srgbClr val="E6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8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B46E7B-030C-4B4B-AF19-1581B7FBAB6C}" type="datetimeFigureOut">
              <a:rPr lang="en-IN" smtClean="0">
                <a:solidFill>
                  <a:prstClr val="black"/>
                </a:solidFill>
              </a:rPr>
              <a:pPr/>
              <a:t>20-12-2017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FE0911-00D6-4BDB-98A8-1926187359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734261" y="708638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E3CC809-6BEB-41D7-A1AD-18A0267C8A88}" type="slidenum">
              <a:rPr lang="en-IN" sz="2800" b="1" smtClean="0">
                <a:solidFill>
                  <a:srgbClr val="0062A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IN" sz="2800" b="1" dirty="0">
              <a:solidFill>
                <a:srgbClr val="0062A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3834" y="159780"/>
            <a:ext cx="10460971" cy="66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764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7" b="26725"/>
          <a:stretch/>
        </p:blipFill>
        <p:spPr>
          <a:xfrm>
            <a:off x="2779155" y="-14426"/>
            <a:ext cx="6719849" cy="32472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r="89233" b="25536"/>
          <a:stretch/>
        </p:blipFill>
        <p:spPr>
          <a:xfrm>
            <a:off x="1" y="-14426"/>
            <a:ext cx="2779154" cy="32472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4" b="25536"/>
          <a:stretch/>
        </p:blipFill>
        <p:spPr>
          <a:xfrm>
            <a:off x="9401859" y="-14426"/>
            <a:ext cx="2790140" cy="3246783"/>
          </a:xfrm>
          <a:prstGeom prst="rect">
            <a:avLst/>
          </a:prstGeom>
          <a:solidFill>
            <a:schemeClr val="accent5"/>
          </a:solidFill>
        </p:spPr>
      </p:pic>
      <p:grpSp>
        <p:nvGrpSpPr>
          <p:cNvPr id="41" name="Group 40"/>
          <p:cNvGrpSpPr/>
          <p:nvPr userDrawn="1"/>
        </p:nvGrpSpPr>
        <p:grpSpPr>
          <a:xfrm>
            <a:off x="1891319" y="3027965"/>
            <a:ext cx="2951581" cy="1274846"/>
            <a:chOff x="1891319" y="3027965"/>
            <a:chExt cx="2951581" cy="1274846"/>
          </a:xfrm>
        </p:grpSpPr>
        <p:sp>
          <p:nvSpPr>
            <p:cNvPr id="20" name="Rectangle 19"/>
            <p:cNvSpPr/>
            <p:nvPr userDrawn="1"/>
          </p:nvSpPr>
          <p:spPr>
            <a:xfrm rot="20994695">
              <a:off x="3849020" y="3113020"/>
              <a:ext cx="609111" cy="6227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818911" y="3027965"/>
              <a:ext cx="1080000" cy="1080000"/>
            </a:xfrm>
            <a:prstGeom prst="ellipse">
              <a:avLst/>
            </a:prstGeom>
            <a:solidFill>
              <a:srgbClr val="F2F7FC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/>
            <p:cNvSpPr/>
            <p:nvPr userDrawn="1"/>
          </p:nvSpPr>
          <p:spPr>
            <a:xfrm rot="597843">
              <a:off x="2247084" y="3106670"/>
              <a:ext cx="609111" cy="6227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/>
            <p:cNvSpPr/>
            <p:nvPr userDrawn="1"/>
          </p:nvSpPr>
          <p:spPr>
            <a:xfrm rot="3443762">
              <a:off x="1804372" y="3299479"/>
              <a:ext cx="1088147" cy="914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 userDrawn="1"/>
          </p:nvSpPr>
          <p:spPr>
            <a:xfrm rot="18013287">
              <a:off x="3841699" y="3301611"/>
              <a:ext cx="1088147" cy="914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88" y="616462"/>
            <a:ext cx="1631146" cy="35755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4210135" y="2104202"/>
            <a:ext cx="3919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SharePoint</a:t>
            </a:r>
            <a:r>
              <a:rPr lang="en-US" sz="3200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Upgrade </a:t>
            </a:r>
            <a:endParaRPr lang="en-IN" sz="3200" dirty="0">
              <a:solidFill>
                <a:schemeClr val="accent1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040742" y="3297842"/>
            <a:ext cx="8208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1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SharePoint On-</a:t>
            </a:r>
            <a:r>
              <a:rPr lang="en-US" sz="4400" b="1" dirty="0" err="1" smtClean="0">
                <a:solidFill>
                  <a:srgbClr val="0061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Prem</a:t>
            </a:r>
            <a:r>
              <a:rPr lang="en-US" sz="4400" b="1" baseline="0" dirty="0" smtClean="0">
                <a:solidFill>
                  <a:srgbClr val="0061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vs Online</a:t>
            </a:r>
            <a:endParaRPr lang="en-US" sz="4400" b="1" dirty="0">
              <a:solidFill>
                <a:srgbClr val="0061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9733751" y="6611779"/>
            <a:ext cx="2464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 @HCLT. All Rights reserved.</a:t>
            </a:r>
            <a:endPara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7" y="6415848"/>
            <a:ext cx="967408" cy="1959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5" y="6289145"/>
            <a:ext cx="806160" cy="4493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17445" r="73533" b="17404"/>
          <a:stretch/>
        </p:blipFill>
        <p:spPr>
          <a:xfrm>
            <a:off x="3001168" y="3194091"/>
            <a:ext cx="788981" cy="788980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4743959" y="6221894"/>
            <a:ext cx="2704082" cy="482131"/>
            <a:chOff x="8368726" y="4190638"/>
            <a:chExt cx="2704082" cy="482131"/>
          </a:xfrm>
        </p:grpSpPr>
        <p:grpSp>
          <p:nvGrpSpPr>
            <p:cNvPr id="36" name="Group 35"/>
            <p:cNvGrpSpPr/>
            <p:nvPr/>
          </p:nvGrpSpPr>
          <p:grpSpPr>
            <a:xfrm>
              <a:off x="8368726" y="4190638"/>
              <a:ext cx="1475365" cy="482131"/>
              <a:chOff x="6511351" y="4290654"/>
              <a:chExt cx="1475365" cy="48213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351" y="4290654"/>
                <a:ext cx="1375350" cy="43706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7172329" y="4557341"/>
                <a:ext cx="81438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0074C9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On Premise</a:t>
                </a:r>
                <a:endParaRPr lang="en-IN" sz="800" dirty="0">
                  <a:solidFill>
                    <a:srgbClr val="0074C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01271" y="4311104"/>
              <a:ext cx="871537" cy="31543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701212" y="429594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74C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</a:t>
              </a:r>
              <a:endParaRPr lang="en-IN" b="1" i="1" dirty="0">
                <a:solidFill>
                  <a:srgbClr val="0074C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1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933768" y="6446843"/>
            <a:ext cx="3077120" cy="366250"/>
            <a:chOff x="8933768" y="6446843"/>
            <a:chExt cx="3077120" cy="366250"/>
          </a:xfrm>
        </p:grpSpPr>
        <p:sp>
          <p:nvSpPr>
            <p:cNvPr id="10" name="Rectangle 6"/>
            <p:cNvSpPr>
              <a:spLocks/>
            </p:cNvSpPr>
            <p:nvPr userDrawn="1"/>
          </p:nvSpPr>
          <p:spPr bwMode="auto">
            <a:xfrm>
              <a:off x="8933768" y="6597651"/>
              <a:ext cx="3077120" cy="21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6" tIns="45719" rIns="0" bIns="45719">
              <a:spAutoFit/>
            </a:bodyPr>
            <a:lstStyle/>
            <a:p>
              <a:pPr algn="r"/>
              <a:r>
                <a:rPr lang="en-US" sz="800" dirty="0" smtClean="0">
                  <a:solidFill>
                    <a:srgbClr val="000000"/>
                  </a:solidFill>
                  <a:latin typeface="Arial"/>
                  <a:ea typeface="Verdana" pitchFamily="34" charset="0"/>
                  <a:cs typeface="Verdana" pitchFamily="34" charset="0"/>
                </a:rPr>
                <a:t>Copyright © 2015 HCL Technologies Limited  |  www.hcltech.com</a:t>
              </a:r>
              <a:endParaRPr lang="en-US" sz="800" dirty="0">
                <a:solidFill>
                  <a:srgbClr val="000000"/>
                </a:solidFill>
                <a:latin typeface="Arial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1" name="Group 5"/>
            <p:cNvGrpSpPr>
              <a:grpSpLocks noChangeAspect="1"/>
            </p:cNvGrpSpPr>
            <p:nvPr userDrawn="1"/>
          </p:nvGrpSpPr>
          <p:grpSpPr bwMode="auto">
            <a:xfrm>
              <a:off x="10745119" y="6446843"/>
              <a:ext cx="1257300" cy="160337"/>
              <a:chOff x="5094" y="3939"/>
              <a:chExt cx="1488" cy="255"/>
            </a:xfrm>
          </p:grpSpPr>
          <p:sp>
            <p:nvSpPr>
              <p:cNvPr id="12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153055 w 222"/>
                  <a:gd name="T1" fmla="*/ 34001 h 94"/>
                  <a:gd name="T2" fmla="*/ 213927 w 222"/>
                  <a:gd name="T3" fmla="*/ 34001 h 94"/>
                  <a:gd name="T4" fmla="*/ 175531 w 222"/>
                  <a:gd name="T5" fmla="*/ 7770 h 94"/>
                  <a:gd name="T6" fmla="*/ 32677 w 222"/>
                  <a:gd name="T7" fmla="*/ 24106 h 94"/>
                  <a:gd name="T8" fmla="*/ 29733 w 222"/>
                  <a:gd name="T9" fmla="*/ 79488 h 94"/>
                  <a:gd name="T10" fmla="*/ 147350 w 222"/>
                  <a:gd name="T11" fmla="*/ 83961 h 94"/>
                  <a:gd name="T12" fmla="*/ 201263 w 222"/>
                  <a:gd name="T13" fmla="*/ 59881 h 94"/>
                  <a:gd name="T14" fmla="*/ 139549 w 222"/>
                  <a:gd name="T15" fmla="*/ 59881 h 94"/>
                  <a:gd name="T16" fmla="*/ 108952 w 222"/>
                  <a:gd name="T17" fmla="*/ 69592 h 94"/>
                  <a:gd name="T18" fmla="*/ 75893 w 222"/>
                  <a:gd name="T19" fmla="*/ 46355 h 94"/>
                  <a:gd name="T20" fmla="*/ 121249 w 222"/>
                  <a:gd name="T21" fmla="*/ 24106 h 94"/>
                  <a:gd name="T22" fmla="*/ 153055 w 222"/>
                  <a:gd name="T23" fmla="*/ 34001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7" y="614318"/>
            <a:ext cx="3341952" cy="2194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76" y="614318"/>
            <a:ext cx="3026976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41" y="614318"/>
            <a:ext cx="3291840" cy="2194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9" y="6048386"/>
            <a:ext cx="1946952" cy="6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9550" y="5963477"/>
            <a:ext cx="1312346" cy="4108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694846" y="5114785"/>
            <a:ext cx="881650" cy="675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263271" y="377687"/>
            <a:ext cx="1485383" cy="4505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342690" y="0"/>
            <a:ext cx="1220527" cy="675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70257" y="637429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DAE51C1-2015-451A-93C4-77046D933C8E}" type="slidenum">
              <a:rPr lang="en-US" sz="1600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90" y="172934"/>
            <a:ext cx="2675125" cy="6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hristiankonline.com/wp-content/uploads/2013/10/questions-about-renaming-a-facebook-pa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47"/>
            <a:ext cx="12168403" cy="63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gainesvillechamber.com/wp-content/uploads/2013/08/Manufacturing-Ban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07" y="0"/>
            <a:ext cx="2146093" cy="8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9263271" y="377687"/>
            <a:ext cx="1485383" cy="4505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342690" y="0"/>
            <a:ext cx="1220527" cy="6758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70257" y="637429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DAE51C1-2015-451A-93C4-77046D933C8E}" type="slidenum">
              <a:rPr lang="en-US" sz="1600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www.gainesvillechamber.com/wp-content/uploads/2013/08/Manufacturing-Ban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233"/>
            <a:ext cx="2146093" cy="8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099550" y="5963477"/>
            <a:ext cx="1312346" cy="410817"/>
          </a:xfrm>
          <a:prstGeom prst="rect">
            <a:avLst/>
          </a:prstGeom>
          <a:solidFill>
            <a:srgbClr val="E6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57967" y="6168885"/>
            <a:ext cx="881650" cy="675861"/>
          </a:xfrm>
          <a:prstGeom prst="rect">
            <a:avLst/>
          </a:prstGeom>
          <a:solidFill>
            <a:srgbClr val="E6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4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9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5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E726-C039-4D07-838A-545D8472BF5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AFCA-E3E4-4F1D-A221-A7A93B564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E726-C039-4D07-838A-545D8472B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AFCA-E3E4-4F1D-A221-A7A93B564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733751" y="6611779"/>
            <a:ext cx="2464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 @HCLT.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7" y="6415848"/>
            <a:ext cx="967408" cy="195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5" y="6289145"/>
            <a:ext cx="806160" cy="44933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743959" y="6221894"/>
            <a:ext cx="2704082" cy="482131"/>
            <a:chOff x="8368726" y="4190638"/>
            <a:chExt cx="2704082" cy="482131"/>
          </a:xfrm>
        </p:grpSpPr>
        <p:grpSp>
          <p:nvGrpSpPr>
            <p:cNvPr id="11" name="Group 10"/>
            <p:cNvGrpSpPr/>
            <p:nvPr/>
          </p:nvGrpSpPr>
          <p:grpSpPr>
            <a:xfrm>
              <a:off x="8368726" y="4190638"/>
              <a:ext cx="1475365" cy="482131"/>
              <a:chOff x="6511351" y="4290654"/>
              <a:chExt cx="1475365" cy="48213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351" y="4290654"/>
                <a:ext cx="1375350" cy="43706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172329" y="4557341"/>
                <a:ext cx="81438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0074C9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On Premise</a:t>
                </a:r>
                <a:endParaRPr lang="en-IN" sz="800" dirty="0">
                  <a:solidFill>
                    <a:srgbClr val="0074C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01271" y="4311104"/>
              <a:ext cx="871537" cy="3154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01212" y="429594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74C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</a:t>
              </a:r>
              <a:endParaRPr lang="en-IN" b="1" i="1" dirty="0">
                <a:solidFill>
                  <a:srgbClr val="0074C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006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499332" y="418678"/>
            <a:ext cx="3093297" cy="1514927"/>
            <a:chOff x="1738748" y="3027965"/>
            <a:chExt cx="3093297" cy="1514927"/>
          </a:xfrm>
        </p:grpSpPr>
        <p:sp>
          <p:nvSpPr>
            <p:cNvPr id="18" name="Rectangle 17"/>
            <p:cNvSpPr/>
            <p:nvPr userDrawn="1"/>
          </p:nvSpPr>
          <p:spPr>
            <a:xfrm rot="20994695">
              <a:off x="3849020" y="3113020"/>
              <a:ext cx="609111" cy="622714"/>
            </a:xfrm>
            <a:prstGeom prst="rect">
              <a:avLst/>
            </a:prstGeom>
            <a:solidFill>
              <a:srgbClr val="006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2818911" y="3027965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0062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EB3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21394870">
              <a:off x="2247084" y="3271770"/>
              <a:ext cx="609111" cy="622714"/>
            </a:xfrm>
            <a:prstGeom prst="rect">
              <a:avLst/>
            </a:prstGeom>
            <a:solidFill>
              <a:srgbClr val="006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 rot="1667480">
              <a:off x="1738748" y="3628638"/>
              <a:ext cx="1327606" cy="914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 rot="18013287">
              <a:off x="3733584" y="3385652"/>
              <a:ext cx="1282667" cy="914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834" y="159780"/>
            <a:ext cx="10460971" cy="66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445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9240" y="4101785"/>
            <a:ext cx="6648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Comparison</a:t>
            </a: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8449" y="4811397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June 2017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49240" y="1310639"/>
            <a:ext cx="1249679" cy="899161"/>
            <a:chOff x="5225638" y="1443366"/>
            <a:chExt cx="1245530" cy="762818"/>
          </a:xfrm>
        </p:grpSpPr>
        <p:grpSp>
          <p:nvGrpSpPr>
            <p:cNvPr id="5" name="Group 4"/>
            <p:cNvGrpSpPr/>
            <p:nvPr/>
          </p:nvGrpSpPr>
          <p:grpSpPr>
            <a:xfrm>
              <a:off x="5319911" y="1443366"/>
              <a:ext cx="1151257" cy="762818"/>
              <a:chOff x="5290096" y="1591474"/>
              <a:chExt cx="1151257" cy="76281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8" t="17747" r="72701" b="17747"/>
              <a:stretch/>
            </p:blipFill>
            <p:spPr>
              <a:xfrm>
                <a:off x="5610729" y="1591474"/>
                <a:ext cx="830624" cy="762818"/>
              </a:xfrm>
              <a:prstGeom prst="rect">
                <a:avLst/>
              </a:prstGeom>
            </p:spPr>
          </p:pic>
          <p:sp>
            <p:nvSpPr>
              <p:cNvPr id="8" name="Bent-Up Arrow 7"/>
              <p:cNvSpPr/>
              <p:nvPr/>
            </p:nvSpPr>
            <p:spPr>
              <a:xfrm flipH="1">
                <a:off x="5290096" y="1912003"/>
                <a:ext cx="358820" cy="222408"/>
              </a:xfrm>
              <a:prstGeom prst="bentUpArrow">
                <a:avLst>
                  <a:gd name="adj1" fmla="val 41000"/>
                  <a:gd name="adj2" fmla="val 37000"/>
                  <a:gd name="adj3" fmla="val 25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638" y="1525438"/>
              <a:ext cx="451813" cy="238457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0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633" y="174867"/>
            <a:ext cx="7122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SharePoint On-Premise (2013) vs Online (O365)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77048"/>
              </p:ext>
            </p:extLst>
          </p:nvPr>
        </p:nvGraphicFramePr>
        <p:xfrm>
          <a:off x="352847" y="843857"/>
          <a:ext cx="8022527" cy="5845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1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Features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SharePoint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On-Premise (2013)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SharePoint Online (O365)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86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Operational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14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Cost Involved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Purchase/Maintain Hardware, Software licenses etc.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User based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</a:t>
                      </a: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nnual subscriptions</a:t>
                      </a: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33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Infrastructure deployment &amp; maintenance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IT Support Team to deploy/manage farm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Microsoft manages the environment and ensures all updates and patches are deployed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67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Customization Options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Full support for server side </a:t>
                      </a: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client side </a:t>
                      </a: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code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Full Support- Client Side, Limited Support-Server side</a:t>
                      </a: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33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Information Security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Dependent on internal capabilities.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Information in MDS meets industry-specific security standards</a:t>
                      </a: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14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Storage</a:t>
                      </a:r>
                      <a:endParaRPr lang="en-US" sz="1050" kern="1200" dirty="0">
                        <a:solidFill>
                          <a:schemeClr val="bg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Scalable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Storage Size</a:t>
                      </a:r>
                    </a:p>
                  </a:txBody>
                  <a:tcPr marL="105843" marR="105843" marT="79383" marB="7938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Scalable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Storage with</a:t>
                      </a: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Site Collection- up to 1 TB</a:t>
                      </a: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32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Technical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5843" marR="105843" marT="79383" marB="7938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81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Search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Full text Query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Hybrid Search configurable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with advance options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781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InfoPath Form Services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Require Enterprise Edition license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Only in E3, E4 and K1 plans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781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Claim Bases Authentication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Can use SQL , LDAP and AD authentication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Achieved through SharePoint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Client Object Model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7501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Facing </a:t>
                      </a:r>
                      <a:r>
                        <a:rPr lang="en-US" sz="105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Sites</a:t>
                      </a:r>
                      <a:endParaRPr lang="en-US" sz="1050" kern="1200" dirty="0">
                        <a:solidFill>
                          <a:schemeClr val="bg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It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supports anonymous log-on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It doesn't support anonymous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log-on</a:t>
                      </a: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but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could be achieved through O365 Website Hosting Partners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7906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Usage reporting and Logging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Provides LOGS and Reporting to check the exceptions and System Report.</a:t>
                      </a:r>
                    </a:p>
                  </a:txBody>
                  <a:tcPr marL="114300" marR="114300" marT="85725" marB="857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Office</a:t>
                      </a:r>
                      <a:r>
                        <a:rPr lang="en-US" sz="105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365 activity report provides details on user, file or other resources across SPO</a:t>
                      </a:r>
                      <a:endParaRPr lang="en-US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50238"/>
              </p:ext>
            </p:extLst>
          </p:nvPr>
        </p:nvGraphicFramePr>
        <p:xfrm>
          <a:off x="8445452" y="843859"/>
          <a:ext cx="3587714" cy="5975999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2">
                    <a:lumMod val="60000"/>
                    <a:lumOff val="40000"/>
                  </a:schemeClr>
                </a:solidFill>
                <a:tableStyleId>{912C8C85-51F0-491E-9774-3900AFEF0FD7}</a:tableStyleId>
              </a:tblPr>
              <a:tblGrid>
                <a:gridCol w="18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015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SP On-</a:t>
                      </a:r>
                      <a:r>
                        <a:rPr lang="en-US" sz="1100" kern="1200" dirty="0" err="1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Prem</a:t>
                      </a:r>
                      <a:r>
                        <a:rPr lang="en-US" sz="1100" kern="12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Benefits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SP Online Benefits</a:t>
                      </a:r>
                    </a:p>
                  </a:txBody>
                  <a:tcPr marL="114300" marR="114300" marT="85725" marB="85725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Control Performance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Uptime 99.99%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Scale Up and Scale Out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Multiple Data centers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269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Reduces Bandwidth requirements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Managed Services ( SaaS)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Fully Customizable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Pay as you go ( Low Cost )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269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Migrate as Needed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Reduced impact on internal IT resources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269">
                <a:tc>
                  <a:txBody>
                    <a:bodyPr/>
                    <a:lstStyle/>
                    <a:p>
                      <a:pPr marL="0" marR="0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Seamless Single Sign on with Corporate Active Directory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Scalability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Constrains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Constrains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Cost of internal </a:t>
                      </a: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resources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More ISP Bandwidth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2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Additional Geographic redundancy costs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 Server access &amp; Recovery</a:t>
                      </a:r>
                      <a:r>
                        <a:rPr lang="en-US" sz="10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SLAs</a:t>
                      </a:r>
                      <a:endParaRPr lang="en-US" sz="1000" b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Scale Up/Out Cost( SW/HW)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Possible Storage Costs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Patching Servers/farms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Limited Customizations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3741"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Additional 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configurations </a:t>
                      </a: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b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External Collaboration</a:t>
                      </a: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14300" marR="114300" marT="85725" marB="8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7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0979" y="4101785"/>
            <a:ext cx="2116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4039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293</Words>
  <Application>Microsoft Office PowerPoint</Application>
  <PresentationFormat>Widescreen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Segoe UI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>HCL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Subramanian Veerappan</cp:lastModifiedBy>
  <cp:revision>1046</cp:revision>
  <dcterms:created xsi:type="dcterms:W3CDTF">2016-01-13T06:11:08Z</dcterms:created>
  <dcterms:modified xsi:type="dcterms:W3CDTF">2017-12-20T14:38:33Z</dcterms:modified>
</cp:coreProperties>
</file>