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46"/>
  </p:notesMasterIdLst>
  <p:handoutMasterIdLst>
    <p:handoutMasterId r:id="rId47"/>
  </p:handoutMasterIdLst>
  <p:sldIdLst>
    <p:sldId id="256" r:id="rId5"/>
    <p:sldId id="452" r:id="rId6"/>
    <p:sldId id="427" r:id="rId7"/>
    <p:sldId id="373" r:id="rId8"/>
    <p:sldId id="395" r:id="rId9"/>
    <p:sldId id="396" r:id="rId10"/>
    <p:sldId id="428" r:id="rId11"/>
    <p:sldId id="398" r:id="rId12"/>
    <p:sldId id="409" r:id="rId13"/>
    <p:sldId id="456" r:id="rId14"/>
    <p:sldId id="457" r:id="rId15"/>
    <p:sldId id="459" r:id="rId16"/>
    <p:sldId id="426" r:id="rId17"/>
    <p:sldId id="443" r:id="rId18"/>
    <p:sldId id="431" r:id="rId19"/>
    <p:sldId id="425" r:id="rId20"/>
    <p:sldId id="418" r:id="rId21"/>
    <p:sldId id="419" r:id="rId22"/>
    <p:sldId id="420" r:id="rId23"/>
    <p:sldId id="411" r:id="rId24"/>
    <p:sldId id="400" r:id="rId25"/>
    <p:sldId id="423" r:id="rId26"/>
    <p:sldId id="408" r:id="rId27"/>
    <p:sldId id="412" r:id="rId28"/>
    <p:sldId id="413" r:id="rId29"/>
    <p:sldId id="454" r:id="rId30"/>
    <p:sldId id="453" r:id="rId31"/>
    <p:sldId id="458" r:id="rId32"/>
    <p:sldId id="414" r:id="rId33"/>
    <p:sldId id="445" r:id="rId34"/>
    <p:sldId id="442" r:id="rId35"/>
    <p:sldId id="448" r:id="rId36"/>
    <p:sldId id="447" r:id="rId37"/>
    <p:sldId id="446" r:id="rId38"/>
    <p:sldId id="441" r:id="rId39"/>
    <p:sldId id="444" r:id="rId40"/>
    <p:sldId id="415" r:id="rId41"/>
    <p:sldId id="416" r:id="rId42"/>
    <p:sldId id="417" r:id="rId43"/>
    <p:sldId id="432" r:id="rId44"/>
    <p:sldId id="275" r:id="rId45"/>
  </p:sldIdLst>
  <p:sldSz cx="12192000" cy="6858000"/>
  <p:notesSz cx="7315200" cy="9601200"/>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orient="horz" pos="4018" userDrawn="1">
          <p15:clr>
            <a:srgbClr val="A4A3A4"/>
          </p15:clr>
        </p15:guide>
        <p15:guide id="3" pos="256" userDrawn="1">
          <p15:clr>
            <a:srgbClr val="A4A3A4"/>
          </p15:clr>
        </p15:guide>
        <p15:guide id="4" pos="7424"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Faisal" initials="MF" lastIdx="1" clrIdx="0">
    <p:extLst>
      <p:ext uri="{19B8F6BF-5375-455C-9EA6-DF929625EA0E}">
        <p15:presenceInfo xmlns:p15="http://schemas.microsoft.com/office/powerpoint/2012/main" userId="S-1-5-21-2838966446-1611402468-3389684964-53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800000"/>
    <a:srgbClr val="379556"/>
    <a:srgbClr val="81824A"/>
    <a:srgbClr val="D0CD8C"/>
    <a:srgbClr val="B08600"/>
    <a:srgbClr val="9A7500"/>
    <a:srgbClr val="B78A1B"/>
    <a:srgbClr val="ADB3C3"/>
    <a:srgbClr val="D9D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4343" autoAdjust="0"/>
  </p:normalViewPr>
  <p:slideViewPr>
    <p:cSldViewPr snapToObjects="1" showGuides="1">
      <p:cViewPr varScale="1">
        <p:scale>
          <a:sx n="65" d="100"/>
          <a:sy n="65" d="100"/>
        </p:scale>
        <p:origin x="1032" y="78"/>
      </p:cViewPr>
      <p:guideLst>
        <p:guide orient="horz" pos="768"/>
        <p:guide orient="horz" pos="4018"/>
        <p:guide pos="256"/>
        <p:guide pos="7424"/>
      </p:guideLst>
    </p:cSldViewPr>
  </p:slideViewPr>
  <p:notesTextViewPr>
    <p:cViewPr>
      <p:scale>
        <a:sx n="400" d="100"/>
        <a:sy n="400" d="100"/>
      </p:scale>
      <p:origin x="0" y="0"/>
    </p:cViewPr>
  </p:notesTextViewPr>
  <p:sorterViewPr>
    <p:cViewPr>
      <p:scale>
        <a:sx n="100" d="100"/>
        <a:sy n="100" d="100"/>
      </p:scale>
      <p:origin x="0" y="0"/>
    </p:cViewPr>
  </p:sorterViewPr>
  <p:notesViewPr>
    <p:cSldViewPr snapToObjects="1" showGuides="1">
      <p:cViewPr varScale="1">
        <p:scale>
          <a:sx n="53" d="100"/>
          <a:sy n="53" d="100"/>
        </p:scale>
        <p:origin x="285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2C500-B311-41F5-A725-C4756AD4F08A}" type="doc">
      <dgm:prSet loTypeId="urn:microsoft.com/office/officeart/2005/8/layout/cycle8" loCatId="cycle" qsTypeId="urn:microsoft.com/office/officeart/2005/8/quickstyle/3d3" qsCatId="3D" csTypeId="urn:microsoft.com/office/officeart/2005/8/colors/accent2_2" csCatId="accent2" phldr="1"/>
      <dgm:spPr/>
      <dgm:t>
        <a:bodyPr/>
        <a:lstStyle/>
        <a:p>
          <a:endParaRPr lang="en-US"/>
        </a:p>
      </dgm:t>
    </dgm:pt>
    <dgm:pt modelId="{6F8976F9-087E-4839-8536-2C4F87C40F94}">
      <dgm:prSet phldrT="[Text]" custT="1"/>
      <dgm:spPr>
        <a:solidFill>
          <a:srgbClr val="E2E2E2"/>
        </a:solidFill>
        <a:effectLst/>
        <a:scene3d>
          <a:camera prst="orthographicFront">
            <a:rot lat="0" lon="0" rev="0"/>
          </a:camera>
          <a:lightRig rig="contrasting" dir="t">
            <a:rot lat="0" lon="0" rev="1200000"/>
          </a:lightRig>
        </a:scene3d>
        <a:sp3d contourW="19050" prstMaterial="metal"/>
      </dgm:spPr>
      <dgm:t>
        <a:bodyPr/>
        <a:lstStyle/>
        <a:p>
          <a:r>
            <a:rPr lang="en-US" sz="1000" b="1" dirty="0">
              <a:solidFill>
                <a:schemeClr val="tx1"/>
              </a:solidFill>
              <a:latin typeface="Segoe UI" pitchFamily="34" charset="0"/>
              <a:ea typeface="Segoe UI" pitchFamily="34" charset="0"/>
              <a:cs typeface="Segoe UI" pitchFamily="34" charset="0"/>
            </a:rPr>
            <a:t>IP’s and Framework</a:t>
          </a:r>
        </a:p>
      </dgm:t>
    </dgm:pt>
    <dgm:pt modelId="{3487E29D-D8CF-45B8-930F-714E2D635B38}" type="parTrans" cxnId="{7FC8B90C-F257-40DD-A8E7-A78763E621CB}">
      <dgm:prSet/>
      <dgm:spPr/>
      <dgm:t>
        <a:bodyPr/>
        <a:lstStyle/>
        <a:p>
          <a:endParaRPr lang="en-US">
            <a:solidFill>
              <a:schemeClr val="tx1"/>
            </a:solidFill>
          </a:endParaRPr>
        </a:p>
      </dgm:t>
    </dgm:pt>
    <dgm:pt modelId="{5E9D3C08-2DD8-4DC9-AC07-31F01CC7513A}" type="sibTrans" cxnId="{7FC8B90C-F257-40DD-A8E7-A78763E621CB}">
      <dgm:prSet/>
      <dgm:spPr/>
      <dgm:t>
        <a:bodyPr/>
        <a:lstStyle/>
        <a:p>
          <a:endParaRPr lang="en-US">
            <a:solidFill>
              <a:schemeClr val="tx1"/>
            </a:solidFill>
          </a:endParaRPr>
        </a:p>
      </dgm:t>
    </dgm:pt>
    <dgm:pt modelId="{6FE87777-2261-402C-807A-AA81C670B235}">
      <dgm:prSet phldrT="[Text]" custT="1"/>
      <dgm:spPr>
        <a:solidFill>
          <a:srgbClr val="E2E2E2"/>
        </a:solidFill>
        <a:effectLst/>
        <a:scene3d>
          <a:camera prst="orthographicFront">
            <a:rot lat="0" lon="0" rev="0"/>
          </a:camera>
          <a:lightRig rig="contrasting" dir="t">
            <a:rot lat="0" lon="0" rev="1200000"/>
          </a:lightRig>
        </a:scene3d>
        <a:sp3d contourW="19050" prstMaterial="metal"/>
      </dgm:spPr>
      <dgm:t>
        <a:bodyPr/>
        <a:lstStyle/>
        <a:p>
          <a:r>
            <a:rPr lang="en-US" sz="1000" b="1" dirty="0">
              <a:solidFill>
                <a:schemeClr val="tx1"/>
              </a:solidFill>
              <a:latin typeface="Segoe UI" pitchFamily="34" charset="0"/>
              <a:ea typeface="Segoe UI" pitchFamily="34" charset="0"/>
              <a:cs typeface="Segoe UI" pitchFamily="34" charset="0"/>
            </a:rPr>
            <a:t>Development</a:t>
          </a:r>
        </a:p>
      </dgm:t>
    </dgm:pt>
    <dgm:pt modelId="{E65FB064-FF6A-402F-89F0-083403483D74}" type="parTrans" cxnId="{C8BAD2B8-02CD-42B4-A30D-9BCA4CD5BDED}">
      <dgm:prSet/>
      <dgm:spPr/>
      <dgm:t>
        <a:bodyPr/>
        <a:lstStyle/>
        <a:p>
          <a:endParaRPr lang="en-US">
            <a:solidFill>
              <a:schemeClr val="tx1"/>
            </a:solidFill>
          </a:endParaRPr>
        </a:p>
      </dgm:t>
    </dgm:pt>
    <dgm:pt modelId="{A75E826F-0EFC-462B-A4BA-EE9C5FCFBCC2}" type="sibTrans" cxnId="{C8BAD2B8-02CD-42B4-A30D-9BCA4CD5BDED}">
      <dgm:prSet/>
      <dgm:spPr/>
      <dgm:t>
        <a:bodyPr/>
        <a:lstStyle/>
        <a:p>
          <a:endParaRPr lang="en-US">
            <a:solidFill>
              <a:schemeClr val="tx1"/>
            </a:solidFill>
          </a:endParaRPr>
        </a:p>
      </dgm:t>
    </dgm:pt>
    <dgm:pt modelId="{E1235378-B7E9-429E-9662-B059E1165BD7}">
      <dgm:prSet phldrT="[Text]"/>
      <dgm:spPr>
        <a:solidFill>
          <a:srgbClr val="E2E2E2"/>
        </a:solidFill>
        <a:effectLst/>
        <a:scene3d>
          <a:camera prst="orthographicFront">
            <a:rot lat="0" lon="0" rev="0"/>
          </a:camera>
          <a:lightRig rig="contrasting" dir="t">
            <a:rot lat="0" lon="0" rev="1200000"/>
          </a:lightRig>
        </a:scene3d>
        <a:sp3d contourW="19050" prstMaterial="metal"/>
      </dgm:spPr>
      <dgm:t>
        <a:bodyPr/>
        <a:lstStyle/>
        <a:p>
          <a:r>
            <a:rPr lang="en-US" b="1" dirty="0">
              <a:solidFill>
                <a:schemeClr val="tx1"/>
              </a:solidFill>
              <a:latin typeface="Segoe UI" pitchFamily="34" charset="0"/>
              <a:ea typeface="Segoe UI" pitchFamily="34" charset="0"/>
              <a:cs typeface="Segoe UI" pitchFamily="34" charset="0"/>
            </a:rPr>
            <a:t>OEM Partnership</a:t>
          </a:r>
        </a:p>
      </dgm:t>
    </dgm:pt>
    <dgm:pt modelId="{4B297D83-2BC4-4237-8A17-1C8D8046E90F}" type="parTrans" cxnId="{7EF05952-A1B5-41DD-8F3C-B96F5BD12D5D}">
      <dgm:prSet/>
      <dgm:spPr/>
      <dgm:t>
        <a:bodyPr/>
        <a:lstStyle/>
        <a:p>
          <a:endParaRPr lang="en-US">
            <a:solidFill>
              <a:schemeClr val="tx1"/>
            </a:solidFill>
          </a:endParaRPr>
        </a:p>
      </dgm:t>
    </dgm:pt>
    <dgm:pt modelId="{47C177E2-3A7C-4097-8ABC-F4A75CF6523D}" type="sibTrans" cxnId="{7EF05952-A1B5-41DD-8F3C-B96F5BD12D5D}">
      <dgm:prSet/>
      <dgm:spPr/>
      <dgm:t>
        <a:bodyPr/>
        <a:lstStyle/>
        <a:p>
          <a:endParaRPr lang="en-US">
            <a:solidFill>
              <a:schemeClr val="tx1"/>
            </a:solidFill>
          </a:endParaRPr>
        </a:p>
      </dgm:t>
    </dgm:pt>
    <dgm:pt modelId="{A44B3EE9-31DD-46A0-8736-5971D2914206}">
      <dgm:prSet phldrT="[Text]"/>
      <dgm:spPr>
        <a:solidFill>
          <a:srgbClr val="E2E2E2"/>
        </a:solidFill>
        <a:effectLst/>
        <a:scene3d>
          <a:camera prst="orthographicFront">
            <a:rot lat="0" lon="0" rev="0"/>
          </a:camera>
          <a:lightRig rig="contrasting" dir="t">
            <a:rot lat="0" lon="0" rev="1200000"/>
          </a:lightRig>
        </a:scene3d>
        <a:sp3d contourW="19050" prstMaterial="metal"/>
      </dgm:spPr>
      <dgm:t>
        <a:bodyPr/>
        <a:lstStyle/>
        <a:p>
          <a:r>
            <a:rPr lang="en-US" b="1" dirty="0">
              <a:solidFill>
                <a:schemeClr val="tx1"/>
              </a:solidFill>
              <a:latin typeface="Segoe UI" pitchFamily="34" charset="0"/>
              <a:ea typeface="Segoe UI" pitchFamily="34" charset="0"/>
              <a:cs typeface="Segoe UI" pitchFamily="34" charset="0"/>
            </a:rPr>
            <a:t>HCL as a Customer</a:t>
          </a:r>
        </a:p>
      </dgm:t>
    </dgm:pt>
    <dgm:pt modelId="{BCC52B68-25C4-4EE9-B161-D73CD6DA5987}" type="parTrans" cxnId="{8D795F3B-AA03-4ECC-88C8-01A44C64CC2E}">
      <dgm:prSet/>
      <dgm:spPr/>
      <dgm:t>
        <a:bodyPr/>
        <a:lstStyle/>
        <a:p>
          <a:endParaRPr lang="en-US">
            <a:solidFill>
              <a:schemeClr val="tx1"/>
            </a:solidFill>
          </a:endParaRPr>
        </a:p>
      </dgm:t>
    </dgm:pt>
    <dgm:pt modelId="{6751E8AE-ED59-491D-A09F-0E4C1890E13C}" type="sibTrans" cxnId="{8D795F3B-AA03-4ECC-88C8-01A44C64CC2E}">
      <dgm:prSet/>
      <dgm:spPr/>
      <dgm:t>
        <a:bodyPr/>
        <a:lstStyle/>
        <a:p>
          <a:endParaRPr lang="en-US">
            <a:solidFill>
              <a:schemeClr val="tx1"/>
            </a:solidFill>
          </a:endParaRPr>
        </a:p>
      </dgm:t>
    </dgm:pt>
    <dgm:pt modelId="{4A87D9DD-6ED7-426C-A1BD-A059A9388856}">
      <dgm:prSet phldrT="[Text]"/>
      <dgm:spPr>
        <a:solidFill>
          <a:srgbClr val="E2E2E2"/>
        </a:solidFill>
        <a:effectLst/>
        <a:scene3d>
          <a:camera prst="orthographicFront">
            <a:rot lat="0" lon="0" rev="0"/>
          </a:camera>
          <a:lightRig rig="contrasting" dir="t">
            <a:rot lat="0" lon="0" rev="1200000"/>
          </a:lightRig>
        </a:scene3d>
        <a:sp3d contourW="19050" prstMaterial="metal"/>
      </dgm:spPr>
      <dgm:t>
        <a:bodyPr/>
        <a:lstStyle/>
        <a:p>
          <a:r>
            <a:rPr lang="en-US" b="1" dirty="0">
              <a:solidFill>
                <a:schemeClr val="tx1"/>
              </a:solidFill>
              <a:latin typeface="Segoe UI" pitchFamily="34" charset="0"/>
              <a:ea typeface="Segoe UI" pitchFamily="34" charset="0"/>
              <a:cs typeface="Segoe UI" pitchFamily="34" charset="0"/>
            </a:rPr>
            <a:t>Partner Advisory</a:t>
          </a:r>
        </a:p>
      </dgm:t>
    </dgm:pt>
    <dgm:pt modelId="{3C49E170-0121-464B-AB91-314FE31330F8}" type="parTrans" cxnId="{98D23282-5701-4B5A-8F4A-8B8F348CA0EA}">
      <dgm:prSet/>
      <dgm:spPr/>
      <dgm:t>
        <a:bodyPr/>
        <a:lstStyle/>
        <a:p>
          <a:endParaRPr lang="en-US">
            <a:solidFill>
              <a:schemeClr val="tx1"/>
            </a:solidFill>
          </a:endParaRPr>
        </a:p>
      </dgm:t>
    </dgm:pt>
    <dgm:pt modelId="{DEDC1DFC-9A5B-4A85-828B-DC45F63BD1AA}" type="sibTrans" cxnId="{98D23282-5701-4B5A-8F4A-8B8F348CA0EA}">
      <dgm:prSet/>
      <dgm:spPr/>
      <dgm:t>
        <a:bodyPr/>
        <a:lstStyle/>
        <a:p>
          <a:endParaRPr lang="en-US">
            <a:solidFill>
              <a:schemeClr val="tx1"/>
            </a:solidFill>
          </a:endParaRPr>
        </a:p>
      </dgm:t>
    </dgm:pt>
    <dgm:pt modelId="{5E7D6930-E963-984B-8838-A6F032400E3B}">
      <dgm:prSet phldrT="[Text]"/>
      <dgm:spPr>
        <a:solidFill>
          <a:srgbClr val="E2E2E2"/>
        </a:solidFill>
        <a:effectLst/>
        <a:scene3d>
          <a:camera prst="orthographicFront">
            <a:rot lat="0" lon="0" rev="0"/>
          </a:camera>
          <a:lightRig rig="contrasting" dir="t">
            <a:rot lat="0" lon="0" rev="1200000"/>
          </a:lightRig>
        </a:scene3d>
        <a:sp3d contourW="19050" prstMaterial="metal"/>
      </dgm:spPr>
      <dgm:t>
        <a:bodyPr/>
        <a:lstStyle/>
        <a:p>
          <a:r>
            <a:rPr lang="en-US" b="1" dirty="0">
              <a:solidFill>
                <a:schemeClr val="tx1"/>
              </a:solidFill>
              <a:latin typeface="Segoe UI" pitchFamily="34" charset="0"/>
              <a:ea typeface="Segoe UI" pitchFamily="34" charset="0"/>
              <a:cs typeface="Segoe UI" pitchFamily="34" charset="0"/>
            </a:rPr>
            <a:t>Go To Market</a:t>
          </a:r>
        </a:p>
      </dgm:t>
    </dgm:pt>
    <dgm:pt modelId="{9C56D809-6B1B-6743-8680-2FDE0071A56A}" type="parTrans" cxnId="{13D9CE79-5449-7546-9A18-CBEC5CA920BC}">
      <dgm:prSet/>
      <dgm:spPr/>
      <dgm:t>
        <a:bodyPr/>
        <a:lstStyle/>
        <a:p>
          <a:endParaRPr lang="en-US"/>
        </a:p>
      </dgm:t>
    </dgm:pt>
    <dgm:pt modelId="{525B956B-7001-1247-8C18-5289299E1F71}" type="sibTrans" cxnId="{13D9CE79-5449-7546-9A18-CBEC5CA920BC}">
      <dgm:prSet/>
      <dgm:spPr/>
      <dgm:t>
        <a:bodyPr/>
        <a:lstStyle/>
        <a:p>
          <a:endParaRPr lang="en-US"/>
        </a:p>
      </dgm:t>
    </dgm:pt>
    <dgm:pt modelId="{C5596FFB-9D8A-42C5-B614-B8A8885F3EF7}" type="pres">
      <dgm:prSet presAssocID="{A312C500-B311-41F5-A725-C4756AD4F08A}" presName="compositeShape" presStyleCnt="0">
        <dgm:presLayoutVars>
          <dgm:chMax val="7"/>
          <dgm:dir/>
          <dgm:resizeHandles val="exact"/>
        </dgm:presLayoutVars>
      </dgm:prSet>
      <dgm:spPr/>
      <dgm:t>
        <a:bodyPr/>
        <a:lstStyle/>
        <a:p>
          <a:endParaRPr lang="en-US"/>
        </a:p>
      </dgm:t>
    </dgm:pt>
    <dgm:pt modelId="{AB9C62FE-5F2B-4E18-BBC9-C0AC290B10ED}" type="pres">
      <dgm:prSet presAssocID="{A312C500-B311-41F5-A725-C4756AD4F08A}" presName="wedge1" presStyleLbl="node1" presStyleIdx="0" presStyleCnt="6"/>
      <dgm:spPr/>
      <dgm:t>
        <a:bodyPr/>
        <a:lstStyle/>
        <a:p>
          <a:endParaRPr lang="en-US"/>
        </a:p>
      </dgm:t>
    </dgm:pt>
    <dgm:pt modelId="{65D58173-0822-4C1A-A4BF-0C5567943B24}" type="pres">
      <dgm:prSet presAssocID="{A312C500-B311-41F5-A725-C4756AD4F08A}" presName="dummy1a" presStyleCnt="0"/>
      <dgm:spPr/>
    </dgm:pt>
    <dgm:pt modelId="{C9568233-BEB3-4F59-A43F-76B3E9F55F55}" type="pres">
      <dgm:prSet presAssocID="{A312C500-B311-41F5-A725-C4756AD4F08A}" presName="dummy1b" presStyleCnt="0"/>
      <dgm:spPr/>
    </dgm:pt>
    <dgm:pt modelId="{575E4714-CBBF-4903-B143-AE998F2EEB88}" type="pres">
      <dgm:prSet presAssocID="{A312C500-B311-41F5-A725-C4756AD4F08A}" presName="wedge1Tx" presStyleLbl="node1" presStyleIdx="0" presStyleCnt="6">
        <dgm:presLayoutVars>
          <dgm:chMax val="0"/>
          <dgm:chPref val="0"/>
          <dgm:bulletEnabled val="1"/>
        </dgm:presLayoutVars>
      </dgm:prSet>
      <dgm:spPr/>
      <dgm:t>
        <a:bodyPr/>
        <a:lstStyle/>
        <a:p>
          <a:endParaRPr lang="en-US"/>
        </a:p>
      </dgm:t>
    </dgm:pt>
    <dgm:pt modelId="{CE3465DC-B510-4220-8B63-AF818E8E68F9}" type="pres">
      <dgm:prSet presAssocID="{A312C500-B311-41F5-A725-C4756AD4F08A}" presName="wedge2" presStyleLbl="node1" presStyleIdx="1" presStyleCnt="6" custScaleX="105448"/>
      <dgm:spPr/>
      <dgm:t>
        <a:bodyPr/>
        <a:lstStyle/>
        <a:p>
          <a:endParaRPr lang="en-US"/>
        </a:p>
      </dgm:t>
    </dgm:pt>
    <dgm:pt modelId="{B7565678-9284-41FD-8E75-6FD4226CE1C4}" type="pres">
      <dgm:prSet presAssocID="{A312C500-B311-41F5-A725-C4756AD4F08A}" presName="dummy2a" presStyleCnt="0"/>
      <dgm:spPr/>
    </dgm:pt>
    <dgm:pt modelId="{A1BCCBD7-0BD6-4774-89FC-DD7931A3FF60}" type="pres">
      <dgm:prSet presAssocID="{A312C500-B311-41F5-A725-C4756AD4F08A}" presName="dummy2b" presStyleCnt="0"/>
      <dgm:spPr/>
    </dgm:pt>
    <dgm:pt modelId="{5F10E598-BBC1-443E-BB6F-D9BA9FEADC65}" type="pres">
      <dgm:prSet presAssocID="{A312C500-B311-41F5-A725-C4756AD4F08A}" presName="wedge2Tx" presStyleLbl="node1" presStyleIdx="1" presStyleCnt="6">
        <dgm:presLayoutVars>
          <dgm:chMax val="0"/>
          <dgm:chPref val="0"/>
          <dgm:bulletEnabled val="1"/>
        </dgm:presLayoutVars>
      </dgm:prSet>
      <dgm:spPr/>
      <dgm:t>
        <a:bodyPr/>
        <a:lstStyle/>
        <a:p>
          <a:endParaRPr lang="en-US"/>
        </a:p>
      </dgm:t>
    </dgm:pt>
    <dgm:pt modelId="{5AD7A344-30E0-413C-A388-24C6209C657B}" type="pres">
      <dgm:prSet presAssocID="{A312C500-B311-41F5-A725-C4756AD4F08A}" presName="wedge3" presStyleLbl="node1" presStyleIdx="2" presStyleCnt="6"/>
      <dgm:spPr/>
      <dgm:t>
        <a:bodyPr/>
        <a:lstStyle/>
        <a:p>
          <a:endParaRPr lang="en-US"/>
        </a:p>
      </dgm:t>
    </dgm:pt>
    <dgm:pt modelId="{7FBF5869-66C0-47D2-AE94-1BD20CF73CF3}" type="pres">
      <dgm:prSet presAssocID="{A312C500-B311-41F5-A725-C4756AD4F08A}" presName="dummy3a" presStyleCnt="0"/>
      <dgm:spPr/>
    </dgm:pt>
    <dgm:pt modelId="{9AB01F3F-E2DA-488E-9C6F-38C6B5A831B6}" type="pres">
      <dgm:prSet presAssocID="{A312C500-B311-41F5-A725-C4756AD4F08A}" presName="dummy3b" presStyleCnt="0"/>
      <dgm:spPr/>
    </dgm:pt>
    <dgm:pt modelId="{BBCA7AA1-A69B-4CF9-82A2-F7F7973B7CF5}" type="pres">
      <dgm:prSet presAssocID="{A312C500-B311-41F5-A725-C4756AD4F08A}" presName="wedge3Tx" presStyleLbl="node1" presStyleIdx="2" presStyleCnt="6">
        <dgm:presLayoutVars>
          <dgm:chMax val="0"/>
          <dgm:chPref val="0"/>
          <dgm:bulletEnabled val="1"/>
        </dgm:presLayoutVars>
      </dgm:prSet>
      <dgm:spPr/>
      <dgm:t>
        <a:bodyPr/>
        <a:lstStyle/>
        <a:p>
          <a:endParaRPr lang="en-US"/>
        </a:p>
      </dgm:t>
    </dgm:pt>
    <dgm:pt modelId="{0430B0CC-B276-4CD7-8974-5D58D8C9B63F}" type="pres">
      <dgm:prSet presAssocID="{A312C500-B311-41F5-A725-C4756AD4F08A}" presName="wedge4" presStyleLbl="node1" presStyleIdx="3" presStyleCnt="6"/>
      <dgm:spPr/>
      <dgm:t>
        <a:bodyPr/>
        <a:lstStyle/>
        <a:p>
          <a:endParaRPr lang="en-US"/>
        </a:p>
      </dgm:t>
    </dgm:pt>
    <dgm:pt modelId="{52DEB795-3E4A-4E47-B9ED-1D788BC44045}" type="pres">
      <dgm:prSet presAssocID="{A312C500-B311-41F5-A725-C4756AD4F08A}" presName="dummy4a" presStyleCnt="0"/>
      <dgm:spPr/>
    </dgm:pt>
    <dgm:pt modelId="{DE552E17-8521-434A-8D33-5BC7645C3F2B}" type="pres">
      <dgm:prSet presAssocID="{A312C500-B311-41F5-A725-C4756AD4F08A}" presName="dummy4b" presStyleCnt="0"/>
      <dgm:spPr/>
    </dgm:pt>
    <dgm:pt modelId="{D9F3CE3C-4AAA-42FD-ACEF-C7512BF8E0B5}" type="pres">
      <dgm:prSet presAssocID="{A312C500-B311-41F5-A725-C4756AD4F08A}" presName="wedge4Tx" presStyleLbl="node1" presStyleIdx="3" presStyleCnt="6">
        <dgm:presLayoutVars>
          <dgm:chMax val="0"/>
          <dgm:chPref val="0"/>
          <dgm:bulletEnabled val="1"/>
        </dgm:presLayoutVars>
      </dgm:prSet>
      <dgm:spPr/>
      <dgm:t>
        <a:bodyPr/>
        <a:lstStyle/>
        <a:p>
          <a:endParaRPr lang="en-US"/>
        </a:p>
      </dgm:t>
    </dgm:pt>
    <dgm:pt modelId="{D2C008FE-6912-4B17-91B5-BA9418FBC3D2}" type="pres">
      <dgm:prSet presAssocID="{A312C500-B311-41F5-A725-C4756AD4F08A}" presName="wedge5" presStyleLbl="node1" presStyleIdx="4" presStyleCnt="6"/>
      <dgm:spPr/>
      <dgm:t>
        <a:bodyPr/>
        <a:lstStyle/>
        <a:p>
          <a:endParaRPr lang="en-US"/>
        </a:p>
      </dgm:t>
    </dgm:pt>
    <dgm:pt modelId="{12E14919-54DE-4B25-9445-0FD0190136CA}" type="pres">
      <dgm:prSet presAssocID="{A312C500-B311-41F5-A725-C4756AD4F08A}" presName="dummy5a" presStyleCnt="0"/>
      <dgm:spPr/>
    </dgm:pt>
    <dgm:pt modelId="{54BBD868-B04F-4487-962F-87F08807450A}" type="pres">
      <dgm:prSet presAssocID="{A312C500-B311-41F5-A725-C4756AD4F08A}" presName="dummy5b" presStyleCnt="0"/>
      <dgm:spPr/>
    </dgm:pt>
    <dgm:pt modelId="{E072882B-6D71-407C-8E6F-7B21520F6AE4}" type="pres">
      <dgm:prSet presAssocID="{A312C500-B311-41F5-A725-C4756AD4F08A}" presName="wedge5Tx" presStyleLbl="node1" presStyleIdx="4" presStyleCnt="6">
        <dgm:presLayoutVars>
          <dgm:chMax val="0"/>
          <dgm:chPref val="0"/>
          <dgm:bulletEnabled val="1"/>
        </dgm:presLayoutVars>
      </dgm:prSet>
      <dgm:spPr/>
      <dgm:t>
        <a:bodyPr/>
        <a:lstStyle/>
        <a:p>
          <a:endParaRPr lang="en-US"/>
        </a:p>
      </dgm:t>
    </dgm:pt>
    <dgm:pt modelId="{7814F897-59BA-4745-9486-9D5FD861BE02}" type="pres">
      <dgm:prSet presAssocID="{A312C500-B311-41F5-A725-C4756AD4F08A}" presName="wedge6" presStyleLbl="node1" presStyleIdx="5" presStyleCnt="6" custScaleX="100578"/>
      <dgm:spPr/>
      <dgm:t>
        <a:bodyPr/>
        <a:lstStyle/>
        <a:p>
          <a:endParaRPr lang="en-US"/>
        </a:p>
      </dgm:t>
    </dgm:pt>
    <dgm:pt modelId="{6FBFB2FE-3D89-44C9-BABA-374BEFCBE59D}" type="pres">
      <dgm:prSet presAssocID="{A312C500-B311-41F5-A725-C4756AD4F08A}" presName="dummy6a" presStyleCnt="0"/>
      <dgm:spPr/>
    </dgm:pt>
    <dgm:pt modelId="{EC21D6DF-230F-4C61-947E-4807C1CF43E0}" type="pres">
      <dgm:prSet presAssocID="{A312C500-B311-41F5-A725-C4756AD4F08A}" presName="dummy6b" presStyleCnt="0"/>
      <dgm:spPr/>
    </dgm:pt>
    <dgm:pt modelId="{330A306D-5C11-4FEA-9572-0528CA55945C}" type="pres">
      <dgm:prSet presAssocID="{A312C500-B311-41F5-A725-C4756AD4F08A}" presName="wedge6Tx" presStyleLbl="node1" presStyleIdx="5" presStyleCnt="6">
        <dgm:presLayoutVars>
          <dgm:chMax val="0"/>
          <dgm:chPref val="0"/>
          <dgm:bulletEnabled val="1"/>
        </dgm:presLayoutVars>
      </dgm:prSet>
      <dgm:spPr/>
      <dgm:t>
        <a:bodyPr/>
        <a:lstStyle/>
        <a:p>
          <a:endParaRPr lang="en-US"/>
        </a:p>
      </dgm:t>
    </dgm:pt>
    <dgm:pt modelId="{60107418-820A-42E6-83CB-5FE01AF930A1}" type="pres">
      <dgm:prSet presAssocID="{5E9D3C08-2DD8-4DC9-AC07-31F01CC7513A}" presName="arrowWedge1" presStyleLbl="fgSibTrans2D1" presStyleIdx="0" presStyleCnt="6"/>
      <dgm:spPr>
        <a:solidFill>
          <a:srgbClr val="0099CC"/>
        </a:solidFill>
        <a:ln w="12700">
          <a:noFill/>
        </a:ln>
        <a:effectLst/>
        <a:scene3d>
          <a:camera prst="orthographicFront">
            <a:rot lat="0" lon="0" rev="0"/>
          </a:camera>
          <a:lightRig rig="contrasting" dir="t">
            <a:rot lat="0" lon="0" rev="1200000"/>
          </a:lightRig>
        </a:scene3d>
        <a:sp3d z="300000" contourW="19050" prstMaterial="metal"/>
      </dgm:spPr>
    </dgm:pt>
    <dgm:pt modelId="{25DDC2B8-9E21-48C0-9926-7CBFD48A5547}" type="pres">
      <dgm:prSet presAssocID="{A75E826F-0EFC-462B-A4BA-EE9C5FCFBCC2}" presName="arrowWedge2" presStyleLbl="fgSibTrans2D1" presStyleIdx="1" presStyleCnt="6"/>
      <dgm:spPr>
        <a:solidFill>
          <a:srgbClr val="0099CC"/>
        </a:solidFill>
        <a:ln w="12700"/>
        <a:effectLst/>
        <a:scene3d>
          <a:camera prst="orthographicFront">
            <a:rot lat="0" lon="0" rev="0"/>
          </a:camera>
          <a:lightRig rig="contrasting" dir="t">
            <a:rot lat="0" lon="0" rev="1200000"/>
          </a:lightRig>
        </a:scene3d>
        <a:sp3d z="300000" contourW="19050" prstMaterial="metal"/>
      </dgm:spPr>
    </dgm:pt>
    <dgm:pt modelId="{4D7B1DF8-9CB4-4E96-BD99-0268B0089F01}" type="pres">
      <dgm:prSet presAssocID="{47C177E2-3A7C-4097-8ABC-F4A75CF6523D}" presName="arrowWedge3" presStyleLbl="fgSibTrans2D1" presStyleIdx="2" presStyleCnt="6"/>
      <dgm:spPr>
        <a:solidFill>
          <a:srgbClr val="0099CC"/>
        </a:solidFill>
        <a:ln w="12700"/>
        <a:effectLst/>
        <a:scene3d>
          <a:camera prst="orthographicFront">
            <a:rot lat="0" lon="0" rev="0"/>
          </a:camera>
          <a:lightRig rig="contrasting" dir="t">
            <a:rot lat="0" lon="0" rev="1200000"/>
          </a:lightRig>
        </a:scene3d>
        <a:sp3d z="300000" contourW="19050" prstMaterial="metal"/>
      </dgm:spPr>
    </dgm:pt>
    <dgm:pt modelId="{D0465F03-3130-CA47-8788-F59E66793E11}" type="pres">
      <dgm:prSet presAssocID="{525B956B-7001-1247-8C18-5289299E1F71}" presName="arrowWedge4" presStyleLbl="fgSibTrans2D1" presStyleIdx="3" presStyleCnt="6"/>
      <dgm:spPr>
        <a:solidFill>
          <a:srgbClr val="0099CC"/>
        </a:solidFill>
        <a:scene3d>
          <a:camera prst="orthographicFront">
            <a:rot lat="0" lon="0" rev="0"/>
          </a:camera>
          <a:lightRig rig="contrasting" dir="t">
            <a:rot lat="0" lon="0" rev="1200000"/>
          </a:lightRig>
        </a:scene3d>
        <a:sp3d z="300000" contourW="19050" prstMaterial="metal">
          <a:bevelB w="165100" h="254000"/>
        </a:sp3d>
      </dgm:spPr>
    </dgm:pt>
    <dgm:pt modelId="{0C24B2EE-9E6F-5442-88B5-3A341B1FA83A}" type="pres">
      <dgm:prSet presAssocID="{6751E8AE-ED59-491D-A09F-0E4C1890E13C}" presName="arrowWedge5" presStyleLbl="fgSibTrans2D1" presStyleIdx="4" presStyleCnt="6"/>
      <dgm:spPr>
        <a:solidFill>
          <a:srgbClr val="0099CC"/>
        </a:solidFill>
        <a:effectLst/>
        <a:scene3d>
          <a:camera prst="orthographicFront">
            <a:rot lat="0" lon="0" rev="0"/>
          </a:camera>
          <a:lightRig rig="contrasting" dir="t">
            <a:rot lat="0" lon="0" rev="1200000"/>
          </a:lightRig>
        </a:scene3d>
        <a:sp3d z="300000" contourW="19050" prstMaterial="metal">
          <a:bevelB w="165100" h="254000"/>
        </a:sp3d>
      </dgm:spPr>
    </dgm:pt>
    <dgm:pt modelId="{A1550F4A-665C-8046-824D-05E34CBE7FE0}" type="pres">
      <dgm:prSet presAssocID="{DEDC1DFC-9A5B-4A85-828B-DC45F63BD1AA}" presName="arrowWedge6" presStyleLbl="fgSibTrans2D1" presStyleIdx="5" presStyleCnt="6"/>
      <dgm:spPr>
        <a:solidFill>
          <a:srgbClr val="0099CC"/>
        </a:solid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contourW="19050" prstMaterial="metal">
          <a:bevelB w="165100" h="254000"/>
        </a:sp3d>
      </dgm:spPr>
    </dgm:pt>
  </dgm:ptLst>
  <dgm:cxnLst>
    <dgm:cxn modelId="{A134B2F7-2769-4DB1-8193-372AB669A2CF}" type="presOf" srcId="{A312C500-B311-41F5-A725-C4756AD4F08A}" destId="{C5596FFB-9D8A-42C5-B614-B8A8885F3EF7}" srcOrd="0" destOrd="0" presId="urn:microsoft.com/office/officeart/2005/8/layout/cycle8"/>
    <dgm:cxn modelId="{C8BAD2B8-02CD-42B4-A30D-9BCA4CD5BDED}" srcId="{A312C500-B311-41F5-A725-C4756AD4F08A}" destId="{6FE87777-2261-402C-807A-AA81C670B235}" srcOrd="1" destOrd="0" parTransId="{E65FB064-FF6A-402F-89F0-083403483D74}" sibTransId="{A75E826F-0EFC-462B-A4BA-EE9C5FCFBCC2}"/>
    <dgm:cxn modelId="{9682FFBD-AC56-4EF8-A589-C165CCD27AA8}" type="presOf" srcId="{6F8976F9-087E-4839-8536-2C4F87C40F94}" destId="{AB9C62FE-5F2B-4E18-BBC9-C0AC290B10ED}" srcOrd="0" destOrd="0" presId="urn:microsoft.com/office/officeart/2005/8/layout/cycle8"/>
    <dgm:cxn modelId="{7EF05952-A1B5-41DD-8F3C-B96F5BD12D5D}" srcId="{A312C500-B311-41F5-A725-C4756AD4F08A}" destId="{E1235378-B7E9-429E-9662-B059E1165BD7}" srcOrd="2" destOrd="0" parTransId="{4B297D83-2BC4-4237-8A17-1C8D8046E90F}" sibTransId="{47C177E2-3A7C-4097-8ABC-F4A75CF6523D}"/>
    <dgm:cxn modelId="{13D9CE79-5449-7546-9A18-CBEC5CA920BC}" srcId="{A312C500-B311-41F5-A725-C4756AD4F08A}" destId="{5E7D6930-E963-984B-8838-A6F032400E3B}" srcOrd="3" destOrd="0" parTransId="{9C56D809-6B1B-6743-8680-2FDE0071A56A}" sibTransId="{525B956B-7001-1247-8C18-5289299E1F71}"/>
    <dgm:cxn modelId="{98D23282-5701-4B5A-8F4A-8B8F348CA0EA}" srcId="{A312C500-B311-41F5-A725-C4756AD4F08A}" destId="{4A87D9DD-6ED7-426C-A1BD-A059A9388856}" srcOrd="5" destOrd="0" parTransId="{3C49E170-0121-464B-AB91-314FE31330F8}" sibTransId="{DEDC1DFC-9A5B-4A85-828B-DC45F63BD1AA}"/>
    <dgm:cxn modelId="{7FC8B90C-F257-40DD-A8E7-A78763E621CB}" srcId="{A312C500-B311-41F5-A725-C4756AD4F08A}" destId="{6F8976F9-087E-4839-8536-2C4F87C40F94}" srcOrd="0" destOrd="0" parTransId="{3487E29D-D8CF-45B8-930F-714E2D635B38}" sibTransId="{5E9D3C08-2DD8-4DC9-AC07-31F01CC7513A}"/>
    <dgm:cxn modelId="{D0F47183-660D-4E10-A4E1-0FBD8C46D9E5}" type="presOf" srcId="{5E7D6930-E963-984B-8838-A6F032400E3B}" destId="{D9F3CE3C-4AAA-42FD-ACEF-C7512BF8E0B5}" srcOrd="1" destOrd="0" presId="urn:microsoft.com/office/officeart/2005/8/layout/cycle8"/>
    <dgm:cxn modelId="{A7931DA5-3838-4937-A49D-D66D0B875B8E}" type="presOf" srcId="{4A87D9DD-6ED7-426C-A1BD-A059A9388856}" destId="{330A306D-5C11-4FEA-9572-0528CA55945C}" srcOrd="1" destOrd="0" presId="urn:microsoft.com/office/officeart/2005/8/layout/cycle8"/>
    <dgm:cxn modelId="{BA69C395-823D-4EDE-9CE6-7616CB7BC7B8}" type="presOf" srcId="{E1235378-B7E9-429E-9662-B059E1165BD7}" destId="{BBCA7AA1-A69B-4CF9-82A2-F7F7973B7CF5}" srcOrd="1" destOrd="0" presId="urn:microsoft.com/office/officeart/2005/8/layout/cycle8"/>
    <dgm:cxn modelId="{C9B075DF-124F-4FF8-93EB-899CF5CB4D12}" type="presOf" srcId="{6FE87777-2261-402C-807A-AA81C670B235}" destId="{5F10E598-BBC1-443E-BB6F-D9BA9FEADC65}" srcOrd="1" destOrd="0" presId="urn:microsoft.com/office/officeart/2005/8/layout/cycle8"/>
    <dgm:cxn modelId="{8D795F3B-AA03-4ECC-88C8-01A44C64CC2E}" srcId="{A312C500-B311-41F5-A725-C4756AD4F08A}" destId="{A44B3EE9-31DD-46A0-8736-5971D2914206}" srcOrd="4" destOrd="0" parTransId="{BCC52B68-25C4-4EE9-B161-D73CD6DA5987}" sibTransId="{6751E8AE-ED59-491D-A09F-0E4C1890E13C}"/>
    <dgm:cxn modelId="{E36031FB-4713-4E5F-8053-D0B2FAC6A657}" type="presOf" srcId="{6FE87777-2261-402C-807A-AA81C670B235}" destId="{CE3465DC-B510-4220-8B63-AF818E8E68F9}" srcOrd="0" destOrd="0" presId="urn:microsoft.com/office/officeart/2005/8/layout/cycle8"/>
    <dgm:cxn modelId="{FC3B65A3-A8FF-4A47-9162-98D94C782103}" type="presOf" srcId="{4A87D9DD-6ED7-426C-A1BD-A059A9388856}" destId="{7814F897-59BA-4745-9486-9D5FD861BE02}" srcOrd="0" destOrd="0" presId="urn:microsoft.com/office/officeart/2005/8/layout/cycle8"/>
    <dgm:cxn modelId="{B8390B69-F55B-4E0B-B2AA-F0CA85555AA5}" type="presOf" srcId="{E1235378-B7E9-429E-9662-B059E1165BD7}" destId="{5AD7A344-30E0-413C-A388-24C6209C657B}" srcOrd="0" destOrd="0" presId="urn:microsoft.com/office/officeart/2005/8/layout/cycle8"/>
    <dgm:cxn modelId="{C561A234-394D-4984-A678-1C93D154A816}" type="presOf" srcId="{6F8976F9-087E-4839-8536-2C4F87C40F94}" destId="{575E4714-CBBF-4903-B143-AE998F2EEB88}" srcOrd="1" destOrd="0" presId="urn:microsoft.com/office/officeart/2005/8/layout/cycle8"/>
    <dgm:cxn modelId="{0E7E9B11-5B65-4A93-894F-2CAC21CA1B5E}" type="presOf" srcId="{5E7D6930-E963-984B-8838-A6F032400E3B}" destId="{0430B0CC-B276-4CD7-8974-5D58D8C9B63F}" srcOrd="0" destOrd="0" presId="urn:microsoft.com/office/officeart/2005/8/layout/cycle8"/>
    <dgm:cxn modelId="{025FAA14-248D-49C4-BB42-E35A06A45A9C}" type="presOf" srcId="{A44B3EE9-31DD-46A0-8736-5971D2914206}" destId="{E072882B-6D71-407C-8E6F-7B21520F6AE4}" srcOrd="1" destOrd="0" presId="urn:microsoft.com/office/officeart/2005/8/layout/cycle8"/>
    <dgm:cxn modelId="{D4190268-F03B-496F-B5B4-7247D5063245}" type="presOf" srcId="{A44B3EE9-31DD-46A0-8736-5971D2914206}" destId="{D2C008FE-6912-4B17-91B5-BA9418FBC3D2}" srcOrd="0" destOrd="0" presId="urn:microsoft.com/office/officeart/2005/8/layout/cycle8"/>
    <dgm:cxn modelId="{9A58608B-475B-4343-A03F-1D255C52B3A5}" type="presParOf" srcId="{C5596FFB-9D8A-42C5-B614-B8A8885F3EF7}" destId="{AB9C62FE-5F2B-4E18-BBC9-C0AC290B10ED}" srcOrd="0" destOrd="0" presId="urn:microsoft.com/office/officeart/2005/8/layout/cycle8"/>
    <dgm:cxn modelId="{C2C162B2-51F9-45B9-BFD6-EB4A08C2FDE7}" type="presParOf" srcId="{C5596FFB-9D8A-42C5-B614-B8A8885F3EF7}" destId="{65D58173-0822-4C1A-A4BF-0C5567943B24}" srcOrd="1" destOrd="0" presId="urn:microsoft.com/office/officeart/2005/8/layout/cycle8"/>
    <dgm:cxn modelId="{C4F5DFF2-DE01-4E98-954C-276F5AB9D3A6}" type="presParOf" srcId="{C5596FFB-9D8A-42C5-B614-B8A8885F3EF7}" destId="{C9568233-BEB3-4F59-A43F-76B3E9F55F55}" srcOrd="2" destOrd="0" presId="urn:microsoft.com/office/officeart/2005/8/layout/cycle8"/>
    <dgm:cxn modelId="{7DAF7E35-A10B-4C89-97D6-59F68F7B2730}" type="presParOf" srcId="{C5596FFB-9D8A-42C5-B614-B8A8885F3EF7}" destId="{575E4714-CBBF-4903-B143-AE998F2EEB88}" srcOrd="3" destOrd="0" presId="urn:microsoft.com/office/officeart/2005/8/layout/cycle8"/>
    <dgm:cxn modelId="{991369E2-2A4C-4506-BE96-D048B63B42D4}" type="presParOf" srcId="{C5596FFB-9D8A-42C5-B614-B8A8885F3EF7}" destId="{CE3465DC-B510-4220-8B63-AF818E8E68F9}" srcOrd="4" destOrd="0" presId="urn:microsoft.com/office/officeart/2005/8/layout/cycle8"/>
    <dgm:cxn modelId="{203CD9FE-191D-4414-B29C-A5319A540337}" type="presParOf" srcId="{C5596FFB-9D8A-42C5-B614-B8A8885F3EF7}" destId="{B7565678-9284-41FD-8E75-6FD4226CE1C4}" srcOrd="5" destOrd="0" presId="urn:microsoft.com/office/officeart/2005/8/layout/cycle8"/>
    <dgm:cxn modelId="{4A0C86B3-8EA0-4A8B-A2C1-7B6255B7127A}" type="presParOf" srcId="{C5596FFB-9D8A-42C5-B614-B8A8885F3EF7}" destId="{A1BCCBD7-0BD6-4774-89FC-DD7931A3FF60}" srcOrd="6" destOrd="0" presId="urn:microsoft.com/office/officeart/2005/8/layout/cycle8"/>
    <dgm:cxn modelId="{C7AF2270-2531-42B2-96F4-C6AE006FF660}" type="presParOf" srcId="{C5596FFB-9D8A-42C5-B614-B8A8885F3EF7}" destId="{5F10E598-BBC1-443E-BB6F-D9BA9FEADC65}" srcOrd="7" destOrd="0" presId="urn:microsoft.com/office/officeart/2005/8/layout/cycle8"/>
    <dgm:cxn modelId="{54BA0A35-A40D-4F6F-B346-01E6174B72C1}" type="presParOf" srcId="{C5596FFB-9D8A-42C5-B614-B8A8885F3EF7}" destId="{5AD7A344-30E0-413C-A388-24C6209C657B}" srcOrd="8" destOrd="0" presId="urn:microsoft.com/office/officeart/2005/8/layout/cycle8"/>
    <dgm:cxn modelId="{526DB675-DD57-457E-B8D2-08ADD05D9305}" type="presParOf" srcId="{C5596FFB-9D8A-42C5-B614-B8A8885F3EF7}" destId="{7FBF5869-66C0-47D2-AE94-1BD20CF73CF3}" srcOrd="9" destOrd="0" presId="urn:microsoft.com/office/officeart/2005/8/layout/cycle8"/>
    <dgm:cxn modelId="{8096F5D7-4068-4825-8D3B-15BAD731770C}" type="presParOf" srcId="{C5596FFB-9D8A-42C5-B614-B8A8885F3EF7}" destId="{9AB01F3F-E2DA-488E-9C6F-38C6B5A831B6}" srcOrd="10" destOrd="0" presId="urn:microsoft.com/office/officeart/2005/8/layout/cycle8"/>
    <dgm:cxn modelId="{26F215F6-76F7-4622-85EC-C3CD18BAFD6A}" type="presParOf" srcId="{C5596FFB-9D8A-42C5-B614-B8A8885F3EF7}" destId="{BBCA7AA1-A69B-4CF9-82A2-F7F7973B7CF5}" srcOrd="11" destOrd="0" presId="urn:microsoft.com/office/officeart/2005/8/layout/cycle8"/>
    <dgm:cxn modelId="{C2C7C936-E334-404C-8E71-924C341BE748}" type="presParOf" srcId="{C5596FFB-9D8A-42C5-B614-B8A8885F3EF7}" destId="{0430B0CC-B276-4CD7-8974-5D58D8C9B63F}" srcOrd="12" destOrd="0" presId="urn:microsoft.com/office/officeart/2005/8/layout/cycle8"/>
    <dgm:cxn modelId="{A3A8278D-1970-441A-B1AA-60ED1C2E51E7}" type="presParOf" srcId="{C5596FFB-9D8A-42C5-B614-B8A8885F3EF7}" destId="{52DEB795-3E4A-4E47-B9ED-1D788BC44045}" srcOrd="13" destOrd="0" presId="urn:microsoft.com/office/officeart/2005/8/layout/cycle8"/>
    <dgm:cxn modelId="{D5775556-35AA-4E8B-A0DC-6034F0735BC7}" type="presParOf" srcId="{C5596FFB-9D8A-42C5-B614-B8A8885F3EF7}" destId="{DE552E17-8521-434A-8D33-5BC7645C3F2B}" srcOrd="14" destOrd="0" presId="urn:microsoft.com/office/officeart/2005/8/layout/cycle8"/>
    <dgm:cxn modelId="{9ACA08FB-9A4B-4002-B69D-540B95607AAE}" type="presParOf" srcId="{C5596FFB-9D8A-42C5-B614-B8A8885F3EF7}" destId="{D9F3CE3C-4AAA-42FD-ACEF-C7512BF8E0B5}" srcOrd="15" destOrd="0" presId="urn:microsoft.com/office/officeart/2005/8/layout/cycle8"/>
    <dgm:cxn modelId="{70A0FDCA-85CF-49F1-BE87-ABCC3BF053B1}" type="presParOf" srcId="{C5596FFB-9D8A-42C5-B614-B8A8885F3EF7}" destId="{D2C008FE-6912-4B17-91B5-BA9418FBC3D2}" srcOrd="16" destOrd="0" presId="urn:microsoft.com/office/officeart/2005/8/layout/cycle8"/>
    <dgm:cxn modelId="{05261A7D-EB08-4A1C-8B75-11D828E0D075}" type="presParOf" srcId="{C5596FFB-9D8A-42C5-B614-B8A8885F3EF7}" destId="{12E14919-54DE-4B25-9445-0FD0190136CA}" srcOrd="17" destOrd="0" presId="urn:microsoft.com/office/officeart/2005/8/layout/cycle8"/>
    <dgm:cxn modelId="{6F6583A7-3509-4161-A2D7-66E2201E584D}" type="presParOf" srcId="{C5596FFB-9D8A-42C5-B614-B8A8885F3EF7}" destId="{54BBD868-B04F-4487-962F-87F08807450A}" srcOrd="18" destOrd="0" presId="urn:microsoft.com/office/officeart/2005/8/layout/cycle8"/>
    <dgm:cxn modelId="{5C8B2B20-9920-48F1-BDAE-6B39E2813544}" type="presParOf" srcId="{C5596FFB-9D8A-42C5-B614-B8A8885F3EF7}" destId="{E072882B-6D71-407C-8E6F-7B21520F6AE4}" srcOrd="19" destOrd="0" presId="urn:microsoft.com/office/officeart/2005/8/layout/cycle8"/>
    <dgm:cxn modelId="{1B365FE5-3221-4188-BD47-BF7ABD53658B}" type="presParOf" srcId="{C5596FFB-9D8A-42C5-B614-B8A8885F3EF7}" destId="{7814F897-59BA-4745-9486-9D5FD861BE02}" srcOrd="20" destOrd="0" presId="urn:microsoft.com/office/officeart/2005/8/layout/cycle8"/>
    <dgm:cxn modelId="{08960A9C-1937-4F80-BE45-6558B22E4973}" type="presParOf" srcId="{C5596FFB-9D8A-42C5-B614-B8A8885F3EF7}" destId="{6FBFB2FE-3D89-44C9-BABA-374BEFCBE59D}" srcOrd="21" destOrd="0" presId="urn:microsoft.com/office/officeart/2005/8/layout/cycle8"/>
    <dgm:cxn modelId="{D0794B4A-D3CA-4404-A3CE-80F1BD1008B3}" type="presParOf" srcId="{C5596FFB-9D8A-42C5-B614-B8A8885F3EF7}" destId="{EC21D6DF-230F-4C61-947E-4807C1CF43E0}" srcOrd="22" destOrd="0" presId="urn:microsoft.com/office/officeart/2005/8/layout/cycle8"/>
    <dgm:cxn modelId="{68785296-0C95-47F9-B5D6-1F36617C5BEF}" type="presParOf" srcId="{C5596FFB-9D8A-42C5-B614-B8A8885F3EF7}" destId="{330A306D-5C11-4FEA-9572-0528CA55945C}" srcOrd="23" destOrd="0" presId="urn:microsoft.com/office/officeart/2005/8/layout/cycle8"/>
    <dgm:cxn modelId="{A6F67C52-ECF0-4CFB-9694-480708DE2108}" type="presParOf" srcId="{C5596FFB-9D8A-42C5-B614-B8A8885F3EF7}" destId="{60107418-820A-42E6-83CB-5FE01AF930A1}" srcOrd="24" destOrd="0" presId="urn:microsoft.com/office/officeart/2005/8/layout/cycle8"/>
    <dgm:cxn modelId="{9556A54D-5C84-41B8-88FE-EE82F551DB14}" type="presParOf" srcId="{C5596FFB-9D8A-42C5-B614-B8A8885F3EF7}" destId="{25DDC2B8-9E21-48C0-9926-7CBFD48A5547}" srcOrd="25" destOrd="0" presId="urn:microsoft.com/office/officeart/2005/8/layout/cycle8"/>
    <dgm:cxn modelId="{68ABC593-815E-40C1-B9BA-6A2F9080AEAC}" type="presParOf" srcId="{C5596FFB-9D8A-42C5-B614-B8A8885F3EF7}" destId="{4D7B1DF8-9CB4-4E96-BD99-0268B0089F01}" srcOrd="26" destOrd="0" presId="urn:microsoft.com/office/officeart/2005/8/layout/cycle8"/>
    <dgm:cxn modelId="{5CF3C654-A921-45D6-B718-9FD6710FC7CD}" type="presParOf" srcId="{C5596FFB-9D8A-42C5-B614-B8A8885F3EF7}" destId="{D0465F03-3130-CA47-8788-F59E66793E11}" srcOrd="27" destOrd="0" presId="urn:microsoft.com/office/officeart/2005/8/layout/cycle8"/>
    <dgm:cxn modelId="{923478D3-84AC-4DBF-82AF-C9872A0116D1}" type="presParOf" srcId="{C5596FFB-9D8A-42C5-B614-B8A8885F3EF7}" destId="{0C24B2EE-9E6F-5442-88B5-3A341B1FA83A}" srcOrd="28" destOrd="0" presId="urn:microsoft.com/office/officeart/2005/8/layout/cycle8"/>
    <dgm:cxn modelId="{ED9C6B78-2942-40FB-AA47-488D034D1AFC}" type="presParOf" srcId="{C5596FFB-9D8A-42C5-B614-B8A8885F3EF7}" destId="{A1550F4A-665C-8046-824D-05E34CBE7FE0}"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62FE-5F2B-4E18-BBC9-C0AC290B10ED}">
      <dsp:nvSpPr>
        <dsp:cNvPr id="0" name=""/>
        <dsp:cNvSpPr/>
      </dsp:nvSpPr>
      <dsp:spPr>
        <a:xfrm>
          <a:off x="833032" y="202890"/>
          <a:ext cx="2959299" cy="2959299"/>
        </a:xfrm>
        <a:prstGeom prst="pie">
          <a:avLst>
            <a:gd name="adj1" fmla="val 16200000"/>
            <a:gd name="adj2" fmla="val 19800000"/>
          </a:avLst>
        </a:prstGeom>
        <a:solidFill>
          <a:srgbClr val="E2E2E2"/>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Segoe UI" pitchFamily="34" charset="0"/>
              <a:ea typeface="Segoe UI" pitchFamily="34" charset="0"/>
              <a:cs typeface="Segoe UI" pitchFamily="34" charset="0"/>
            </a:rPr>
            <a:t>IP’s and Framework</a:t>
          </a:r>
        </a:p>
      </dsp:txBody>
      <dsp:txXfrm>
        <a:off x="2383141" y="580905"/>
        <a:ext cx="775054" cy="598905"/>
      </dsp:txXfrm>
    </dsp:sp>
    <dsp:sp modelId="{CE3465DC-B510-4220-8B63-AF818E8E68F9}">
      <dsp:nvSpPr>
        <dsp:cNvPr id="0" name=""/>
        <dsp:cNvSpPr/>
      </dsp:nvSpPr>
      <dsp:spPr>
        <a:xfrm>
          <a:off x="787650" y="263837"/>
          <a:ext cx="3120521" cy="2959299"/>
        </a:xfrm>
        <a:prstGeom prst="pie">
          <a:avLst>
            <a:gd name="adj1" fmla="val 19800000"/>
            <a:gd name="adj2" fmla="val 1800000"/>
          </a:avLst>
        </a:prstGeom>
        <a:solidFill>
          <a:srgbClr val="E2E2E2"/>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Segoe UI" pitchFamily="34" charset="0"/>
              <a:ea typeface="Segoe UI" pitchFamily="34" charset="0"/>
              <a:cs typeface="Segoe UI" pitchFamily="34" charset="0"/>
            </a:rPr>
            <a:t>Development</a:t>
          </a:r>
        </a:p>
      </dsp:txBody>
      <dsp:txXfrm>
        <a:off x="2905147" y="1461649"/>
        <a:ext cx="854428" cy="581290"/>
      </dsp:txXfrm>
    </dsp:sp>
    <dsp:sp modelId="{5AD7A344-30E0-413C-A388-24C6209C657B}">
      <dsp:nvSpPr>
        <dsp:cNvPr id="0" name=""/>
        <dsp:cNvSpPr/>
      </dsp:nvSpPr>
      <dsp:spPr>
        <a:xfrm>
          <a:off x="833032" y="324785"/>
          <a:ext cx="2959299" cy="2959299"/>
        </a:xfrm>
        <a:prstGeom prst="pie">
          <a:avLst>
            <a:gd name="adj1" fmla="val 1800000"/>
            <a:gd name="adj2" fmla="val 5400000"/>
          </a:avLst>
        </a:prstGeom>
        <a:solidFill>
          <a:srgbClr val="E2E2E2"/>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Segoe UI" pitchFamily="34" charset="0"/>
              <a:ea typeface="Segoe UI" pitchFamily="34" charset="0"/>
              <a:cs typeface="Segoe UI" pitchFamily="34" charset="0"/>
            </a:rPr>
            <a:t>OEM Partnership</a:t>
          </a:r>
        </a:p>
      </dsp:txBody>
      <dsp:txXfrm>
        <a:off x="2383141" y="2324778"/>
        <a:ext cx="775054" cy="598905"/>
      </dsp:txXfrm>
    </dsp:sp>
    <dsp:sp modelId="{0430B0CC-B276-4CD7-8974-5D58D8C9B63F}">
      <dsp:nvSpPr>
        <dsp:cNvPr id="0" name=""/>
        <dsp:cNvSpPr/>
      </dsp:nvSpPr>
      <dsp:spPr>
        <a:xfrm>
          <a:off x="762572" y="324785"/>
          <a:ext cx="2959299" cy="2959299"/>
        </a:xfrm>
        <a:prstGeom prst="pie">
          <a:avLst>
            <a:gd name="adj1" fmla="val 5400000"/>
            <a:gd name="adj2" fmla="val 9000000"/>
          </a:avLst>
        </a:prstGeom>
        <a:solidFill>
          <a:srgbClr val="E2E2E2"/>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Segoe UI" pitchFamily="34" charset="0"/>
              <a:ea typeface="Segoe UI" pitchFamily="34" charset="0"/>
              <a:cs typeface="Segoe UI" pitchFamily="34" charset="0"/>
            </a:rPr>
            <a:t>Go To Market</a:t>
          </a:r>
        </a:p>
      </dsp:txBody>
      <dsp:txXfrm>
        <a:off x="1396708" y="2324778"/>
        <a:ext cx="775054" cy="598905"/>
      </dsp:txXfrm>
    </dsp:sp>
    <dsp:sp modelId="{D2C008FE-6912-4B17-91B5-BA9418FBC3D2}">
      <dsp:nvSpPr>
        <dsp:cNvPr id="0" name=""/>
        <dsp:cNvSpPr/>
      </dsp:nvSpPr>
      <dsp:spPr>
        <a:xfrm>
          <a:off x="727342" y="263837"/>
          <a:ext cx="2959299" cy="2959299"/>
        </a:xfrm>
        <a:prstGeom prst="pie">
          <a:avLst>
            <a:gd name="adj1" fmla="val 9000000"/>
            <a:gd name="adj2" fmla="val 12600000"/>
          </a:avLst>
        </a:prstGeom>
        <a:solidFill>
          <a:srgbClr val="E2E2E2"/>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Segoe UI" pitchFamily="34" charset="0"/>
              <a:ea typeface="Segoe UI" pitchFamily="34" charset="0"/>
              <a:cs typeface="Segoe UI" pitchFamily="34" charset="0"/>
            </a:rPr>
            <a:t>HCL as a Customer</a:t>
          </a:r>
        </a:p>
      </dsp:txBody>
      <dsp:txXfrm>
        <a:off x="868261" y="1461649"/>
        <a:ext cx="810284" cy="581290"/>
      </dsp:txXfrm>
    </dsp:sp>
    <dsp:sp modelId="{7814F897-59BA-4745-9486-9D5FD861BE02}">
      <dsp:nvSpPr>
        <dsp:cNvPr id="0" name=""/>
        <dsp:cNvSpPr/>
      </dsp:nvSpPr>
      <dsp:spPr>
        <a:xfrm>
          <a:off x="754020" y="202890"/>
          <a:ext cx="2976403" cy="2959299"/>
        </a:xfrm>
        <a:prstGeom prst="pie">
          <a:avLst>
            <a:gd name="adj1" fmla="val 12600000"/>
            <a:gd name="adj2" fmla="val 16200000"/>
          </a:avLst>
        </a:prstGeom>
        <a:solidFill>
          <a:srgbClr val="E2E2E2"/>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Segoe UI" pitchFamily="34" charset="0"/>
              <a:ea typeface="Segoe UI" pitchFamily="34" charset="0"/>
              <a:cs typeface="Segoe UI" pitchFamily="34" charset="0"/>
            </a:rPr>
            <a:t>Partner Advisory</a:t>
          </a:r>
        </a:p>
      </dsp:txBody>
      <dsp:txXfrm>
        <a:off x="1391821" y="580905"/>
        <a:ext cx="779534" cy="598905"/>
      </dsp:txXfrm>
    </dsp:sp>
    <dsp:sp modelId="{60107418-820A-42E6-83CB-5FE01AF930A1}">
      <dsp:nvSpPr>
        <dsp:cNvPr id="0" name=""/>
        <dsp:cNvSpPr/>
      </dsp:nvSpPr>
      <dsp:spPr>
        <a:xfrm>
          <a:off x="649729" y="19695"/>
          <a:ext cx="3325688" cy="3325688"/>
        </a:xfrm>
        <a:prstGeom prst="circularArrow">
          <a:avLst>
            <a:gd name="adj1" fmla="val 5085"/>
            <a:gd name="adj2" fmla="val 327528"/>
            <a:gd name="adj3" fmla="val 19472472"/>
            <a:gd name="adj4" fmla="val 16200251"/>
            <a:gd name="adj5" fmla="val 5932"/>
          </a:avLst>
        </a:prstGeom>
        <a:solidFill>
          <a:srgbClr val="0099CC"/>
        </a:solidFill>
        <a:ln w="12700">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sp>
    <dsp:sp modelId="{25DDC2B8-9E21-48C0-9926-7CBFD48A5547}">
      <dsp:nvSpPr>
        <dsp:cNvPr id="0" name=""/>
        <dsp:cNvSpPr/>
      </dsp:nvSpPr>
      <dsp:spPr>
        <a:xfrm>
          <a:off x="683925" y="80643"/>
          <a:ext cx="3325688" cy="3325688"/>
        </a:xfrm>
        <a:prstGeom prst="circularArrow">
          <a:avLst>
            <a:gd name="adj1" fmla="val 5085"/>
            <a:gd name="adj2" fmla="val 327528"/>
            <a:gd name="adj3" fmla="val 1472472"/>
            <a:gd name="adj4" fmla="val 19800000"/>
            <a:gd name="adj5" fmla="val 5932"/>
          </a:avLst>
        </a:prstGeom>
        <a:solidFill>
          <a:srgbClr val="0099CC"/>
        </a:solidFill>
        <a:ln w="12700">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sp>
    <dsp:sp modelId="{4D7B1DF8-9CB4-4E96-BD99-0268B0089F01}">
      <dsp:nvSpPr>
        <dsp:cNvPr id="0" name=""/>
        <dsp:cNvSpPr/>
      </dsp:nvSpPr>
      <dsp:spPr>
        <a:xfrm>
          <a:off x="649729" y="141590"/>
          <a:ext cx="3325688" cy="3325688"/>
        </a:xfrm>
        <a:prstGeom prst="circularArrow">
          <a:avLst>
            <a:gd name="adj1" fmla="val 5085"/>
            <a:gd name="adj2" fmla="val 327528"/>
            <a:gd name="adj3" fmla="val 5072221"/>
            <a:gd name="adj4" fmla="val 1800000"/>
            <a:gd name="adj5" fmla="val 5932"/>
          </a:avLst>
        </a:prstGeom>
        <a:solidFill>
          <a:srgbClr val="0099CC"/>
        </a:solidFill>
        <a:ln w="12700">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sp>
    <dsp:sp modelId="{D0465F03-3130-CA47-8788-F59E66793E11}">
      <dsp:nvSpPr>
        <dsp:cNvPr id="0" name=""/>
        <dsp:cNvSpPr/>
      </dsp:nvSpPr>
      <dsp:spPr>
        <a:xfrm>
          <a:off x="579485" y="141590"/>
          <a:ext cx="3325688" cy="3325688"/>
        </a:xfrm>
        <a:prstGeom prst="circularArrow">
          <a:avLst>
            <a:gd name="adj1" fmla="val 5085"/>
            <a:gd name="adj2" fmla="val 327528"/>
            <a:gd name="adj3" fmla="val 8672472"/>
            <a:gd name="adj4" fmla="val 5400251"/>
            <a:gd name="adj5" fmla="val 5932"/>
          </a:avLst>
        </a:prstGeom>
        <a:solidFill>
          <a:srgbClr val="0099CC"/>
        </a:solidFill>
        <a:ln>
          <a:noFill/>
        </a:ln>
        <a:effectLst/>
        <a:scene3d>
          <a:camera prst="orthographicFront">
            <a:rot lat="0" lon="0" rev="0"/>
          </a:camera>
          <a:lightRig rig="contrasting" dir="t">
            <a:rot lat="0" lon="0" rev="1200000"/>
          </a:lightRig>
        </a:scene3d>
        <a:sp3d z="300000" contourW="19050" prstMaterial="metal">
          <a:bevelB w="165100" h="254000"/>
        </a:sp3d>
      </dsp:spPr>
      <dsp:style>
        <a:lnRef idx="0">
          <a:scrgbClr r="0" g="0" b="0"/>
        </a:lnRef>
        <a:fillRef idx="1">
          <a:scrgbClr r="0" g="0" b="0"/>
        </a:fillRef>
        <a:effectRef idx="0">
          <a:scrgbClr r="0" g="0" b="0"/>
        </a:effectRef>
        <a:fontRef idx="minor"/>
      </dsp:style>
    </dsp:sp>
    <dsp:sp modelId="{0C24B2EE-9E6F-5442-88B5-3A341B1FA83A}">
      <dsp:nvSpPr>
        <dsp:cNvPr id="0" name=""/>
        <dsp:cNvSpPr/>
      </dsp:nvSpPr>
      <dsp:spPr>
        <a:xfrm>
          <a:off x="544256" y="80643"/>
          <a:ext cx="3325688" cy="3325688"/>
        </a:xfrm>
        <a:prstGeom prst="circularArrow">
          <a:avLst>
            <a:gd name="adj1" fmla="val 5085"/>
            <a:gd name="adj2" fmla="val 327528"/>
            <a:gd name="adj3" fmla="val 12272472"/>
            <a:gd name="adj4" fmla="val 9000000"/>
            <a:gd name="adj5" fmla="val 5932"/>
          </a:avLst>
        </a:prstGeom>
        <a:solidFill>
          <a:srgbClr val="0099CC"/>
        </a:solidFill>
        <a:ln>
          <a:noFill/>
        </a:ln>
        <a:effectLst/>
        <a:scene3d>
          <a:camera prst="orthographicFront">
            <a:rot lat="0" lon="0" rev="0"/>
          </a:camera>
          <a:lightRig rig="contrasting" dir="t">
            <a:rot lat="0" lon="0" rev="1200000"/>
          </a:lightRig>
        </a:scene3d>
        <a:sp3d z="300000" contourW="19050" prstMaterial="metal">
          <a:bevelB w="165100" h="254000"/>
        </a:sp3d>
      </dsp:spPr>
      <dsp:style>
        <a:lnRef idx="0">
          <a:scrgbClr r="0" g="0" b="0"/>
        </a:lnRef>
        <a:fillRef idx="1">
          <a:scrgbClr r="0" g="0" b="0"/>
        </a:fillRef>
        <a:effectRef idx="0">
          <a:scrgbClr r="0" g="0" b="0"/>
        </a:effectRef>
        <a:fontRef idx="minor"/>
      </dsp:style>
    </dsp:sp>
    <dsp:sp modelId="{A1550F4A-665C-8046-824D-05E34CBE7FE0}">
      <dsp:nvSpPr>
        <dsp:cNvPr id="0" name=""/>
        <dsp:cNvSpPr/>
      </dsp:nvSpPr>
      <dsp:spPr>
        <a:xfrm>
          <a:off x="579381" y="19695"/>
          <a:ext cx="3325688" cy="3325688"/>
        </a:xfrm>
        <a:prstGeom prst="circularArrow">
          <a:avLst>
            <a:gd name="adj1" fmla="val 5085"/>
            <a:gd name="adj2" fmla="val 327528"/>
            <a:gd name="adj3" fmla="val 15872221"/>
            <a:gd name="adj4" fmla="val 12600000"/>
            <a:gd name="adj5" fmla="val 5932"/>
          </a:avLst>
        </a:prstGeom>
        <a:solidFill>
          <a:srgbClr val="0099CC"/>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z="300000" contourW="19050" prstMaterial="metal">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8299E68-7C51-4B8E-A195-D950BE6790C0}" type="datetimeFigureOut">
              <a:rPr lang="en-US" smtClean="0"/>
              <a:pPr/>
              <a:t>6/4/2017</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C88DCB9F-2AB2-47B4-9360-D93F23C91BD7}" type="slidenum">
              <a:rPr lang="en-US" smtClean="0"/>
              <a:pPr/>
              <a:t>‹#›</a:t>
            </a:fld>
            <a:endParaRPr lang="en-US" dirty="0"/>
          </a:p>
        </p:txBody>
      </p:sp>
    </p:spTree>
    <p:extLst>
      <p:ext uri="{BB962C8B-B14F-4D97-AF65-F5344CB8AC3E}">
        <p14:creationId xmlns:p14="http://schemas.microsoft.com/office/powerpoint/2010/main" val="3374117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4DB2FB37-7DFB-4E52-8F91-89C806C220CD}" type="datetimeFigureOut">
              <a:rPr lang="en-US" smtClean="0"/>
              <a:t>6/4/2017</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96D7AD2E-631F-4BF2-B7BC-D725AFA4A2F2}" type="slidenum">
              <a:rPr lang="en-US" smtClean="0"/>
              <a:t>‹#›</a:t>
            </a:fld>
            <a:endParaRPr lang="en-US" dirty="0"/>
          </a:p>
        </p:txBody>
      </p:sp>
    </p:spTree>
    <p:extLst>
      <p:ext uri="{BB962C8B-B14F-4D97-AF65-F5344CB8AC3E}">
        <p14:creationId xmlns:p14="http://schemas.microsoft.com/office/powerpoint/2010/main" val="240566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D7AD2E-631F-4BF2-B7BC-D725AFA4A2F2}" type="slidenum">
              <a:rPr lang="en-US" smtClean="0"/>
              <a:t>4</a:t>
            </a:fld>
            <a:endParaRPr lang="en-US" dirty="0"/>
          </a:p>
        </p:txBody>
      </p:sp>
    </p:spTree>
    <p:extLst>
      <p:ext uri="{BB962C8B-B14F-4D97-AF65-F5344CB8AC3E}">
        <p14:creationId xmlns:p14="http://schemas.microsoft.com/office/powerpoint/2010/main" val="142886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sz="400" b="1" dirty="0" smtClean="0"/>
              <a:t>Data Security &amp; Company Security Policy</a:t>
            </a:r>
            <a:r>
              <a:rPr lang="en-IN" sz="400" dirty="0" smtClean="0"/>
              <a:t>:</a:t>
            </a:r>
            <a:r>
              <a:rPr lang="en-IN" sz="400" baseline="0" dirty="0" smtClean="0"/>
              <a:t> </a:t>
            </a:r>
            <a:r>
              <a:rPr lang="en-IN" sz="400" dirty="0" smtClean="0"/>
              <a:t>O365 can potentially be hacked from any internet connected device, also the security policies of Microsoft may not comply with company's security policies.</a:t>
            </a:r>
          </a:p>
          <a:p>
            <a:pPr marL="228600" indent="-228600">
              <a:buAutoNum type="arabicPeriod"/>
            </a:pPr>
            <a:r>
              <a:rPr lang="en-IN" sz="400" b="1" dirty="0" smtClean="0"/>
              <a:t>Governance</a:t>
            </a:r>
            <a:r>
              <a:rPr lang="en-IN" sz="400" b="1" baseline="0" dirty="0" smtClean="0"/>
              <a:t> &amp; Administration</a:t>
            </a:r>
            <a:r>
              <a:rPr lang="en-IN" sz="400" baseline="0" dirty="0" smtClean="0"/>
              <a:t>: The infinite opportunities that O365 provides comes with its own risks. Governance and administration on the cloud therefore becomes even more important than ever.</a:t>
            </a:r>
          </a:p>
          <a:p>
            <a:pPr marL="228600" indent="-228600">
              <a:buAutoNum type="arabicPeriod"/>
            </a:pPr>
            <a:r>
              <a:rPr lang="en-IN" sz="400" b="1" dirty="0" smtClean="0"/>
              <a:t>Retention and Recovery</a:t>
            </a:r>
            <a:r>
              <a:rPr lang="en-IN" sz="400" dirty="0" smtClean="0"/>
              <a:t>: O365 is governed by Microsoft's backup and retention policy and at times may conflict with a company's retention and restore policy.</a:t>
            </a:r>
          </a:p>
          <a:p>
            <a:pPr marL="228600" indent="-228600">
              <a:buAutoNum type="arabicPeriod"/>
            </a:pPr>
            <a:r>
              <a:rPr lang="en-IN" sz="400" b="1" dirty="0" smtClean="0"/>
              <a:t>License management &amp; Optimization</a:t>
            </a:r>
            <a:r>
              <a:rPr lang="en-IN" sz="400" dirty="0" smtClean="0"/>
              <a:t>: Microsoft's complex licensing makes it difficult to chose the correct license. That combined with the changing terms and conditions makes it further complicated.</a:t>
            </a:r>
          </a:p>
          <a:p>
            <a:pPr marL="228600" indent="-228600">
              <a:buAutoNum type="arabicPeriod"/>
            </a:pPr>
            <a:r>
              <a:rPr lang="en-IN" sz="400" b="1" dirty="0" smtClean="0"/>
              <a:t>Office 365 exit and reverse migration</a:t>
            </a:r>
            <a:r>
              <a:rPr lang="en-IN" sz="400" dirty="0" smtClean="0"/>
              <a:t>: Unfortunately there are not too many options for a migrating the content and applications to SharePoint On-</a:t>
            </a:r>
            <a:r>
              <a:rPr lang="en-IN" sz="400" dirty="0" err="1" smtClean="0"/>
              <a:t>Prem</a:t>
            </a:r>
            <a:r>
              <a:rPr lang="en-IN" sz="400" dirty="0" smtClean="0"/>
              <a:t> or to some other provider. </a:t>
            </a:r>
          </a:p>
          <a:p>
            <a:pPr marL="228600" indent="-228600">
              <a:buAutoNum type="arabicPeriod"/>
            </a:pPr>
            <a:r>
              <a:rPr lang="en-IN" sz="400" b="1" dirty="0" smtClean="0"/>
              <a:t>Managing Hybrid</a:t>
            </a:r>
            <a:r>
              <a:rPr lang="en-IN" sz="400" dirty="0" smtClean="0"/>
              <a:t>: A hybrid setup has its own complexities and it still far from being a seamless experience for the users and for the administrators. </a:t>
            </a:r>
          </a:p>
          <a:p>
            <a:pPr marL="228600" indent="-228600">
              <a:buAutoNum type="arabicPeriod"/>
            </a:pPr>
            <a:r>
              <a:rPr lang="en-IN" sz="400" b="1" dirty="0" smtClean="0"/>
              <a:t>Frequent updates: </a:t>
            </a:r>
            <a:r>
              <a:rPr lang="en-IN" sz="400" dirty="0" smtClean="0"/>
              <a:t>Microsoft's Office 365 is far from being "matured" and is still "work in progress". New updates being released  at a fast pace making it difficult for the users to keep up. </a:t>
            </a:r>
          </a:p>
          <a:p>
            <a:pPr marL="228600" indent="-228600">
              <a:buAutoNum type="arabicPeriod"/>
            </a:pPr>
            <a:r>
              <a:rPr lang="en-IN" sz="400" b="1" dirty="0" smtClean="0"/>
              <a:t>User</a:t>
            </a:r>
            <a:r>
              <a:rPr lang="en-IN" sz="400" b="1" baseline="0" dirty="0" smtClean="0"/>
              <a:t> Trainings</a:t>
            </a:r>
            <a:r>
              <a:rPr lang="en-IN" sz="400" baseline="0" dirty="0" smtClean="0"/>
              <a:t>: One of the key challenges for an organization is to train users on the application, tools, policies and procedures they need for their day to day work both for new joiners and existing users. </a:t>
            </a:r>
          </a:p>
          <a:p>
            <a:pPr marL="228600" indent="-228600">
              <a:buAutoNum type="arabicPeriod"/>
            </a:pPr>
            <a:r>
              <a:rPr lang="en-IN" sz="400" b="1" dirty="0" smtClean="0"/>
              <a:t>Cloud Usage Visibility: </a:t>
            </a:r>
            <a:r>
              <a:rPr lang="en-IN" sz="400" dirty="0" smtClean="0"/>
              <a:t>Enterprises currently do not have the visibility or control of their cloud usage with details such as which project consumed the services and the spend details. </a:t>
            </a:r>
          </a:p>
          <a:p>
            <a:pPr marL="228600" indent="-228600">
              <a:buAutoNum type="arabicPeriod"/>
            </a:pPr>
            <a:r>
              <a:rPr lang="en-IN" sz="400" b="1" dirty="0" smtClean="0"/>
              <a:t>Self-help and support: </a:t>
            </a:r>
            <a:r>
              <a:rPr lang="en-IN" sz="400" dirty="0" smtClean="0"/>
              <a:t>Absence of a well designed and easily accessible help and training site adds to a lot of pressure on the support teams, while adding to a negative user experience. </a:t>
            </a:r>
          </a:p>
          <a:p>
            <a:pPr marL="228600" indent="-228600">
              <a:buAutoNum type="arabicPeriod"/>
            </a:pPr>
            <a:r>
              <a:rPr lang="en-IN" sz="400" b="1" dirty="0" smtClean="0"/>
              <a:t>Setup and configuration: </a:t>
            </a:r>
            <a:r>
              <a:rPr lang="en-IN" sz="400" dirty="0" smtClean="0"/>
              <a:t>some of the applications like OneDrive and MS teams and not easy to setup and users may get lost while setting them up or using certain features</a:t>
            </a:r>
          </a:p>
          <a:p>
            <a:pPr marL="228600" indent="-228600">
              <a:buAutoNum type="arabicPeriod"/>
            </a:pPr>
            <a:r>
              <a:rPr lang="en-IN" sz="400" b="1" dirty="0" smtClean="0"/>
              <a:t>Customizations and branding: </a:t>
            </a:r>
            <a:r>
              <a:rPr lang="en-IN" sz="400" dirty="0" smtClean="0"/>
              <a:t>Limited customizations are allowed on the O365 and the usual way of developing solutions on premises may not work on the O365. </a:t>
            </a:r>
            <a:endParaRPr lang="en-IN" sz="400" dirty="0"/>
          </a:p>
        </p:txBody>
      </p:sp>
      <p:sp>
        <p:nvSpPr>
          <p:cNvPr id="4" name="Slide Number Placeholder 3"/>
          <p:cNvSpPr>
            <a:spLocks noGrp="1"/>
          </p:cNvSpPr>
          <p:nvPr>
            <p:ph type="sldNum" sz="quarter" idx="10"/>
          </p:nvPr>
        </p:nvSpPr>
        <p:spPr/>
        <p:txBody>
          <a:bodyPr/>
          <a:lstStyle/>
          <a:p>
            <a:fld id="{96D7AD2E-631F-4BF2-B7BC-D725AFA4A2F2}" type="slidenum">
              <a:rPr lang="en-US" smtClean="0"/>
              <a:t>6</a:t>
            </a:fld>
            <a:endParaRPr lang="en-US" dirty="0"/>
          </a:p>
        </p:txBody>
      </p:sp>
    </p:spTree>
    <p:extLst>
      <p:ext uri="{BB962C8B-B14F-4D97-AF65-F5344CB8AC3E}">
        <p14:creationId xmlns:p14="http://schemas.microsoft.com/office/powerpoint/2010/main" val="201788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These</a:t>
            </a:r>
            <a:r>
              <a:rPr lang="en-IN" baseline="0" dirty="0" smtClean="0"/>
              <a:t> are some of the other contributor factors that add to the challenges. </a:t>
            </a:r>
          </a:p>
          <a:p>
            <a:pPr marL="228600" indent="-228600">
              <a:buAutoNum type="arabicPeriod"/>
            </a:pPr>
            <a:r>
              <a:rPr lang="en-IN" baseline="0" dirty="0" smtClean="0"/>
              <a:t>Organizations makes substantial investments in O365 hoping that the features it brings along will go a long way in enhancing user productivity, more often it is noted that not all users efficiently use all features resulting in loss of investment. </a:t>
            </a:r>
          </a:p>
          <a:p>
            <a:pPr marL="228600" indent="-228600">
              <a:buAutoNum type="arabicPeriod"/>
            </a:pPr>
            <a:r>
              <a:rPr lang="en-IN" baseline="0" dirty="0" smtClean="0"/>
              <a:t>Owing to strict IT policies or limited IT support users often find alternate ways of sharing corporate data risking it falling into wrong hands </a:t>
            </a:r>
          </a:p>
          <a:p>
            <a:pPr marL="228600" indent="-228600">
              <a:buAutoNum type="arabicPeriod"/>
            </a:pPr>
            <a:r>
              <a:rPr lang="en-IN" sz="1200" dirty="0" smtClean="0">
                <a:latin typeface="Calibri" panose="020F0502020204030204" pitchFamily="34" charset="0"/>
                <a:cs typeface="Calibri" panose="020F0502020204030204" pitchFamily="34" charset="0"/>
              </a:rPr>
              <a:t>Users often feel that the companies</a:t>
            </a:r>
            <a:r>
              <a:rPr lang="en-IN" sz="1200" baseline="0" dirty="0" smtClean="0">
                <a:latin typeface="Calibri" panose="020F0502020204030204" pitchFamily="34" charset="0"/>
                <a:cs typeface="Calibri" panose="020F0502020204030204" pitchFamily="34" charset="0"/>
              </a:rPr>
              <a:t> fail to </a:t>
            </a:r>
            <a:r>
              <a:rPr lang="en-IN" sz="1200" dirty="0" smtClean="0">
                <a:latin typeface="Calibri" panose="020F0502020204030204" pitchFamily="34" charset="0"/>
                <a:cs typeface="Calibri" panose="020F0502020204030204" pitchFamily="34" charset="0"/>
              </a:rPr>
              <a:t>supply</a:t>
            </a:r>
            <a:r>
              <a:rPr lang="en-IN" sz="1200" baseline="0" dirty="0" smtClean="0">
                <a:latin typeface="Calibri" panose="020F0502020204030204" pitchFamily="34" charset="0"/>
                <a:cs typeface="Calibri" panose="020F0502020204030204" pitchFamily="34" charset="0"/>
              </a:rPr>
              <a:t> </a:t>
            </a:r>
            <a:r>
              <a:rPr lang="en-IN" sz="1200" dirty="0" smtClean="0">
                <a:latin typeface="Calibri" panose="020F0502020204030204" pitchFamily="34" charset="0"/>
                <a:cs typeface="Calibri" panose="020F0502020204030204" pitchFamily="34" charset="0"/>
              </a:rPr>
              <a:t>necessary tools that enable workers to collaborate and communicate quickly and easily.</a:t>
            </a:r>
          </a:p>
          <a:p>
            <a:pPr marL="228600" indent="-228600">
              <a:buAutoNum type="arabicPeriod"/>
            </a:pPr>
            <a:r>
              <a:rPr lang="en-IN" dirty="0" smtClean="0"/>
              <a:t>User experience is of prime importance yet undermined. Most</a:t>
            </a:r>
            <a:r>
              <a:rPr lang="en-IN" baseline="0" dirty="0" smtClean="0"/>
              <a:t> of the time customer tools and solutions are not designed keeping user experience in mind, one major reason why they fail. </a:t>
            </a:r>
          </a:p>
          <a:p>
            <a:pPr marL="228600" indent="-228600">
              <a:buAutoNum type="arabicPeriod"/>
            </a:pPr>
            <a:r>
              <a:rPr lang="en-IN" sz="1200" dirty="0" smtClean="0">
                <a:latin typeface="Calibri" panose="020F0502020204030204" pitchFamily="34" charset="0"/>
                <a:cs typeface="Calibri" panose="020F0502020204030204" pitchFamily="34" charset="0"/>
              </a:rPr>
              <a:t>In most organizations business usually does not completely trust and rely on the IT. One</a:t>
            </a:r>
            <a:r>
              <a:rPr lang="en-IN" sz="1200" baseline="0" dirty="0" smtClean="0">
                <a:latin typeface="Calibri" panose="020F0502020204030204" pitchFamily="34" charset="0"/>
                <a:cs typeface="Calibri" panose="020F0502020204030204" pitchFamily="34" charset="0"/>
              </a:rPr>
              <a:t> of the major challenges of the IT team is to explain the reasons for a particular policy to the business users.</a:t>
            </a:r>
          </a:p>
          <a:p>
            <a:pPr marL="228600" indent="-228600">
              <a:buAutoNum type="arabicPeriod"/>
            </a:pPr>
            <a:r>
              <a:rPr lang="en-IN" sz="1200" dirty="0" smtClean="0">
                <a:latin typeface="Calibri" panose="020F0502020204030204" pitchFamily="34" charset="0"/>
                <a:cs typeface="Calibri" panose="020F0502020204030204" pitchFamily="34" charset="0"/>
              </a:rPr>
              <a:t>Lack of best</a:t>
            </a:r>
            <a:r>
              <a:rPr lang="en-IN" sz="1200" baseline="0" dirty="0" smtClean="0">
                <a:latin typeface="Calibri" panose="020F0502020204030204" pitchFamily="34" charset="0"/>
                <a:cs typeface="Calibri" panose="020F0502020204030204" pitchFamily="34" charset="0"/>
              </a:rPr>
              <a:t> practices by the IT team can lead to serious </a:t>
            </a:r>
            <a:r>
              <a:rPr lang="en-IN" sz="1200" dirty="0" smtClean="0">
                <a:latin typeface="Calibri" panose="020F0502020204030204" pitchFamily="34" charset="0"/>
                <a:cs typeface="Calibri" panose="020F0502020204030204" pitchFamily="34" charset="0"/>
              </a:rPr>
              <a:t>compliant and safety</a:t>
            </a:r>
            <a:r>
              <a:rPr lang="en-IN" sz="1200" baseline="0" dirty="0" smtClean="0">
                <a:latin typeface="Calibri" panose="020F0502020204030204" pitchFamily="34" charset="0"/>
                <a:cs typeface="Calibri" panose="020F0502020204030204" pitchFamily="34" charset="0"/>
              </a:rPr>
              <a:t> issues. </a:t>
            </a:r>
          </a:p>
          <a:p>
            <a:pPr marL="228600" indent="-228600">
              <a:buAutoNum type="arabicPeriod"/>
            </a:pPr>
            <a:r>
              <a:rPr lang="en-IN" sz="1200" baseline="0" dirty="0" smtClean="0">
                <a:latin typeface="Calibri" panose="020F0502020204030204" pitchFamily="34" charset="0"/>
                <a:cs typeface="Calibri" panose="020F0502020204030204" pitchFamily="34" charset="0"/>
              </a:rPr>
              <a:t>Emergency situations and outages can result in huge financial loss to the company. A competent and capable IT team goes a long way to ensure critical applications can be restored in minimal time and business continuity is maintained.</a:t>
            </a:r>
          </a:p>
          <a:p>
            <a:pPr marL="228600" indent="-228600">
              <a:buAutoNum type="arabicPeriod"/>
            </a:pPr>
            <a:r>
              <a:rPr lang="en-IN" sz="1200" baseline="0" dirty="0" smtClean="0">
                <a:latin typeface="Calibri" panose="020F0502020204030204" pitchFamily="34" charset="0"/>
                <a:cs typeface="Calibri" panose="020F0502020204030204" pitchFamily="34" charset="0"/>
              </a:rPr>
              <a:t>IT has become a key a key business function for an organization, it however is seen as merely an implementation tool and not really involved in shaping strategy.</a:t>
            </a:r>
          </a:p>
          <a:p>
            <a:pPr marL="228600" indent="-228600">
              <a:buAutoNum type="arabicPeriod"/>
            </a:pPr>
            <a:r>
              <a:rPr lang="en-IN" sz="1200" baseline="0" dirty="0" smtClean="0">
                <a:latin typeface="Calibri" panose="020F0502020204030204" pitchFamily="34" charset="0"/>
                <a:cs typeface="Calibri" panose="020F0502020204030204" pitchFamily="34" charset="0"/>
              </a:rPr>
              <a:t> Value adds in the form of cycle time reduction or process optimization are efficient means of cost reduction. Lack of value adds in a way adds to the liabilities.  </a:t>
            </a:r>
            <a:endParaRPr lang="en-IN" dirty="0"/>
          </a:p>
        </p:txBody>
      </p:sp>
      <p:sp>
        <p:nvSpPr>
          <p:cNvPr id="4" name="Slide Number Placeholder 3"/>
          <p:cNvSpPr>
            <a:spLocks noGrp="1"/>
          </p:cNvSpPr>
          <p:nvPr>
            <p:ph type="sldNum" sz="quarter" idx="10"/>
          </p:nvPr>
        </p:nvSpPr>
        <p:spPr/>
        <p:txBody>
          <a:bodyPr/>
          <a:lstStyle/>
          <a:p>
            <a:fld id="{96D7AD2E-631F-4BF2-B7BC-D725AFA4A2F2}" type="slidenum">
              <a:rPr lang="en-US" smtClean="0"/>
              <a:t>7</a:t>
            </a:fld>
            <a:endParaRPr lang="en-US" dirty="0"/>
          </a:p>
        </p:txBody>
      </p:sp>
    </p:spTree>
    <p:extLst>
      <p:ext uri="{BB962C8B-B14F-4D97-AF65-F5344CB8AC3E}">
        <p14:creationId xmlns:p14="http://schemas.microsoft.com/office/powerpoint/2010/main" val="19021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D7AD2E-631F-4BF2-B7BC-D725AFA4A2F2}" type="slidenum">
              <a:rPr lang="en-US" smtClean="0"/>
              <a:t>11</a:t>
            </a:fld>
            <a:endParaRPr lang="en-US" dirty="0"/>
          </a:p>
        </p:txBody>
      </p:sp>
    </p:spTree>
    <p:extLst>
      <p:ext uri="{BB962C8B-B14F-4D97-AF65-F5344CB8AC3E}">
        <p14:creationId xmlns:p14="http://schemas.microsoft.com/office/powerpoint/2010/main" val="290075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D7AD2E-631F-4BF2-B7BC-D725AFA4A2F2}" type="slidenum">
              <a:rPr lang="en-US" smtClean="0"/>
              <a:t>12</a:t>
            </a:fld>
            <a:endParaRPr lang="en-US" dirty="0"/>
          </a:p>
        </p:txBody>
      </p:sp>
    </p:spTree>
    <p:extLst>
      <p:ext uri="{BB962C8B-B14F-4D97-AF65-F5344CB8AC3E}">
        <p14:creationId xmlns:p14="http://schemas.microsoft.com/office/powerpoint/2010/main" val="233931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66EED09-9FBA-41AC-9415-B2F74CC5FA60}" type="slidenum">
              <a:rPr lang="en-US" smtClean="0"/>
              <a:pPr/>
              <a:t>14</a:t>
            </a:fld>
            <a:endParaRPr lang="en-US" dirty="0"/>
          </a:p>
        </p:txBody>
      </p:sp>
    </p:spTree>
    <p:extLst>
      <p:ext uri="{BB962C8B-B14F-4D97-AF65-F5344CB8AC3E}">
        <p14:creationId xmlns:p14="http://schemas.microsoft.com/office/powerpoint/2010/main" val="739436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www.youtube.com/watch?v=JzfmzTcVUJ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8702" t="26524" r="8702" b="26524"/>
          <a:stretch/>
        </p:blipFill>
        <p:spPr>
          <a:xfrm>
            <a:off x="10487666" y="6239891"/>
            <a:ext cx="1524001" cy="566057"/>
          </a:xfrm>
          <a:prstGeom prst="rect">
            <a:avLst/>
          </a:prstGeom>
        </p:spPr>
      </p:pic>
      <p:pic>
        <p:nvPicPr>
          <p:cNvPr id="7" name="Picture 2" descr="C:\Users\hclecw\Desktop\PIN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88825" cy="523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069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780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8374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379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270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2559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46166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2944743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6940969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21A18-ED81-4C23-84A1-60E5A351BF5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576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41675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86071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73835" y="159780"/>
            <a:ext cx="10460971" cy="666450"/>
          </a:xfrm>
          <a:prstGeom prst="rect">
            <a:avLst/>
          </a:prstGeom>
        </p:spPr>
        <p:txBody>
          <a:bodyPr vert="horz" lIns="91440" tIns="45720" rIns="91440" bIns="45720" rtlCol="0" anchor="ctr">
            <a:normAutofit/>
          </a:bodyPr>
          <a:lstStyle/>
          <a:p>
            <a:r>
              <a:rPr lang="en-US" dirty="0"/>
              <a:t>Click to edit Master title style</a:t>
            </a:r>
            <a:endParaRPr lang="en-IN" dirty="0"/>
          </a:p>
        </p:txBody>
      </p:sp>
    </p:spTree>
    <p:extLst>
      <p:ext uri="{BB962C8B-B14F-4D97-AF65-F5344CB8AC3E}">
        <p14:creationId xmlns:p14="http://schemas.microsoft.com/office/powerpoint/2010/main" val="27241937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userDrawn="1"/>
        </p:nvGrpSpPr>
        <p:grpSpPr>
          <a:xfrm>
            <a:off x="9091265" y="6491744"/>
            <a:ext cx="3077124" cy="366256"/>
            <a:chOff x="5950881" y="6446838"/>
            <a:chExt cx="2307843" cy="366256"/>
          </a:xfrm>
        </p:grpSpPr>
        <p:sp>
          <p:nvSpPr>
            <p:cNvPr id="7" name="Rectangle 6"/>
            <p:cNvSpPr>
              <a:spLocks/>
            </p:cNvSpPr>
            <p:nvPr userDrawn="1"/>
          </p:nvSpPr>
          <p:spPr bwMode="auto">
            <a:xfrm>
              <a:off x="5950881" y="6597650"/>
              <a:ext cx="23078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0">
              <a:spAutoFit/>
            </a:bodyPr>
            <a:lstStyle/>
            <a:p>
              <a:pPr algn="r"/>
              <a:r>
                <a:rPr lang="en-US" sz="800" dirty="0">
                  <a:ea typeface="Verdana" pitchFamily="34" charset="0"/>
                  <a:cs typeface="Verdana" pitchFamily="34" charset="0"/>
                </a:rPr>
                <a:t>Copyright © 2016 HCL Technologies Limited  |  www.hcltech.com</a:t>
              </a:r>
            </a:p>
          </p:txBody>
        </p:sp>
        <p:grpSp>
          <p:nvGrpSpPr>
            <p:cNvPr id="8" name="Group 5"/>
            <p:cNvGrpSpPr>
              <a:grpSpLocks noChangeAspect="1"/>
            </p:cNvGrpSpPr>
            <p:nvPr userDrawn="1"/>
          </p:nvGrpSpPr>
          <p:grpSpPr bwMode="auto">
            <a:xfrm>
              <a:off x="6065409" y="6446838"/>
              <a:ext cx="2186972" cy="160337"/>
              <a:chOff x="3131" y="3939"/>
              <a:chExt cx="3451" cy="255"/>
            </a:xfrm>
          </p:grpSpPr>
          <p:sp>
            <p:nvSpPr>
              <p:cNvPr id="9"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dirty="0"/>
              </a:p>
            </p:txBody>
          </p:sp>
          <p:sp>
            <p:nvSpPr>
              <p:cNvPr id="10" name="Freeform 6"/>
              <p:cNvSpPr>
                <a:spLocks/>
              </p:cNvSpPr>
              <p:nvPr userDrawn="1"/>
            </p:nvSpPr>
            <p:spPr bwMode="auto">
              <a:xfrm>
                <a:off x="3131"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11" name="Freeform 7"/>
              <p:cNvSpPr>
                <a:spLocks/>
              </p:cNvSpPr>
              <p:nvPr userDrawn="1"/>
            </p:nvSpPr>
            <p:spPr bwMode="auto">
              <a:xfrm>
                <a:off x="3658" y="3949"/>
                <a:ext cx="524" cy="222"/>
              </a:xfrm>
              <a:custGeom>
                <a:avLst/>
                <a:gdLst>
                  <a:gd name="T0" fmla="*/ 2089 w 222"/>
                  <a:gd name="T1" fmla="*/ 463 h 94"/>
                  <a:gd name="T2" fmla="*/ 2920 w 222"/>
                  <a:gd name="T3" fmla="*/ 463 h 94"/>
                  <a:gd name="T4" fmla="*/ 2396 w 222"/>
                  <a:gd name="T5" fmla="*/ 106 h 94"/>
                  <a:gd name="T6" fmla="*/ 446 w 222"/>
                  <a:gd name="T7" fmla="*/ 328 h 94"/>
                  <a:gd name="T8" fmla="*/ 406 w 222"/>
                  <a:gd name="T9" fmla="*/ 1082 h 94"/>
                  <a:gd name="T10" fmla="*/ 2011 w 222"/>
                  <a:gd name="T11" fmla="*/ 1143 h 94"/>
                  <a:gd name="T12" fmla="*/ 2747 w 222"/>
                  <a:gd name="T13" fmla="*/ 815 h 94"/>
                  <a:gd name="T14" fmla="*/ 1905 w 222"/>
                  <a:gd name="T15" fmla="*/ 815 h 94"/>
                  <a:gd name="T16" fmla="*/ 1487 w 222"/>
                  <a:gd name="T17" fmla="*/ 947 h 94"/>
                  <a:gd name="T18" fmla="*/ 1036 w 222"/>
                  <a:gd name="T19" fmla="*/ 631 h 94"/>
                  <a:gd name="T20" fmla="*/ 1655 w 222"/>
                  <a:gd name="T21" fmla="*/ 328 h 94"/>
                  <a:gd name="T22" fmla="*/ 2089 w 222"/>
                  <a:gd name="T23" fmla="*/ 463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12" name="Freeform 8"/>
              <p:cNvSpPr>
                <a:spLocks/>
              </p:cNvSpPr>
              <p:nvPr userDrawn="1"/>
            </p:nvSpPr>
            <p:spPr bwMode="auto">
              <a:xfrm>
                <a:off x="4171"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grpSp>
      </p:grpSp>
    </p:spTree>
    <p:extLst>
      <p:ext uri="{BB962C8B-B14F-4D97-AF65-F5344CB8AC3E}">
        <p14:creationId xmlns:p14="http://schemas.microsoft.com/office/powerpoint/2010/main" val="23963692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3232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4833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bwMode="auto">
          <a:xfrm>
            <a:off x="0" y="0"/>
            <a:ext cx="12192000" cy="1219200"/>
          </a:xfrm>
          <a:prstGeom prst="rect">
            <a:avLst/>
          </a:prstGeom>
          <a:solidFill>
            <a:schemeClr val="bg1"/>
          </a:soli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21218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88" name="Rectangle 6"/>
          <p:cNvSpPr>
            <a:spLocks noChangeArrowheads="1"/>
          </p:cNvSpPr>
          <p:nvPr userDrawn="1"/>
        </p:nvSpPr>
        <p:spPr bwMode="auto">
          <a:xfrm>
            <a:off x="0" y="1"/>
            <a:ext cx="12192000" cy="6856413"/>
          </a:xfrm>
          <a:prstGeom prst="rect">
            <a:avLst/>
          </a:prstGeom>
          <a:solidFill>
            <a:srgbClr val="0070C0"/>
          </a:solidFill>
          <a:ln>
            <a:noFill/>
          </a:ln>
          <a:extLst/>
        </p:spPr>
        <p:txBody>
          <a:bodyPr vert="horz" wrap="square" lIns="91440" tIns="45720" rIns="91440" bIns="45720" numCol="1" anchor="t" anchorCtr="0" compatLnSpc="1">
            <a:prstTxWarp prst="textNoShape">
              <a:avLst/>
            </a:prstTxWarp>
          </a:bodyPr>
          <a:lstStyle/>
          <a:p>
            <a:endParaRPr lang="en-US" sz="3600" dirty="0"/>
          </a:p>
        </p:txBody>
      </p:sp>
      <p:grpSp>
        <p:nvGrpSpPr>
          <p:cNvPr id="89" name="Group 88"/>
          <p:cNvGrpSpPr/>
          <p:nvPr userDrawn="1"/>
        </p:nvGrpSpPr>
        <p:grpSpPr>
          <a:xfrm>
            <a:off x="4711701" y="5853113"/>
            <a:ext cx="2859617" cy="438150"/>
            <a:chOff x="3533775" y="5853113"/>
            <a:chExt cx="2144713" cy="438150"/>
          </a:xfrm>
        </p:grpSpPr>
        <p:sp>
          <p:nvSpPr>
            <p:cNvPr id="90" name="Freeform 74"/>
            <p:cNvSpPr>
              <a:spLocks/>
            </p:cNvSpPr>
            <p:nvPr userDrawn="1"/>
          </p:nvSpPr>
          <p:spPr bwMode="auto">
            <a:xfrm>
              <a:off x="4043363" y="5999163"/>
              <a:ext cx="187325" cy="149225"/>
            </a:xfrm>
            <a:custGeom>
              <a:avLst/>
              <a:gdLst>
                <a:gd name="T0" fmla="*/ 188307 w 60"/>
                <a:gd name="T1" fmla="*/ 0 h 47"/>
                <a:gd name="T2" fmla="*/ 144369 w 60"/>
                <a:gd name="T3" fmla="*/ 148243 h 47"/>
                <a:gd name="T4" fmla="*/ 122400 w 60"/>
                <a:gd name="T5" fmla="*/ 148243 h 47"/>
                <a:gd name="T6" fmla="*/ 100430 w 60"/>
                <a:gd name="T7" fmla="*/ 72544 h 47"/>
                <a:gd name="T8" fmla="*/ 94154 w 60"/>
                <a:gd name="T9" fmla="*/ 44157 h 47"/>
                <a:gd name="T10" fmla="*/ 94154 w 60"/>
                <a:gd name="T11" fmla="*/ 44157 h 47"/>
                <a:gd name="T12" fmla="*/ 87877 w 60"/>
                <a:gd name="T13" fmla="*/ 72544 h 47"/>
                <a:gd name="T14" fmla="*/ 65907 w 60"/>
                <a:gd name="T15" fmla="*/ 148243 h 47"/>
                <a:gd name="T16" fmla="*/ 43938 w 60"/>
                <a:gd name="T17" fmla="*/ 148243 h 47"/>
                <a:gd name="T18" fmla="*/ 0 w 60"/>
                <a:gd name="T19" fmla="*/ 0 h 47"/>
                <a:gd name="T20" fmla="*/ 25108 w 60"/>
                <a:gd name="T21" fmla="*/ 0 h 47"/>
                <a:gd name="T22" fmla="*/ 50215 w 60"/>
                <a:gd name="T23" fmla="*/ 88315 h 47"/>
                <a:gd name="T24" fmla="*/ 53354 w 60"/>
                <a:gd name="T25" fmla="*/ 113548 h 47"/>
                <a:gd name="T26" fmla="*/ 53354 w 60"/>
                <a:gd name="T27" fmla="*/ 113548 h 47"/>
                <a:gd name="T28" fmla="*/ 59631 w 60"/>
                <a:gd name="T29" fmla="*/ 88315 h 47"/>
                <a:gd name="T30" fmla="*/ 84738 w 60"/>
                <a:gd name="T31" fmla="*/ 15771 h 47"/>
                <a:gd name="T32" fmla="*/ 103569 w 60"/>
                <a:gd name="T33" fmla="*/ 15771 h 47"/>
                <a:gd name="T34" fmla="*/ 125538 w 60"/>
                <a:gd name="T35" fmla="*/ 88315 h 47"/>
                <a:gd name="T36" fmla="*/ 131815 w 60"/>
                <a:gd name="T37" fmla="*/ 113548 h 47"/>
                <a:gd name="T38" fmla="*/ 131815 w 60"/>
                <a:gd name="T39" fmla="*/ 113548 h 47"/>
                <a:gd name="T40" fmla="*/ 138092 w 60"/>
                <a:gd name="T41" fmla="*/ 88315 h 47"/>
                <a:gd name="T42" fmla="*/ 163199 w 60"/>
                <a:gd name="T43" fmla="*/ 0 h 47"/>
                <a:gd name="T44" fmla="*/ 188307 w 60"/>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47">
                  <a:moveTo>
                    <a:pt x="60" y="0"/>
                  </a:moveTo>
                  <a:cubicBezTo>
                    <a:pt x="46" y="47"/>
                    <a:pt x="46" y="47"/>
                    <a:pt x="46" y="47"/>
                  </a:cubicBezTo>
                  <a:cubicBezTo>
                    <a:pt x="39" y="47"/>
                    <a:pt x="39" y="47"/>
                    <a:pt x="39" y="47"/>
                  </a:cubicBezTo>
                  <a:cubicBezTo>
                    <a:pt x="32" y="23"/>
                    <a:pt x="32" y="23"/>
                    <a:pt x="32" y="23"/>
                  </a:cubicBezTo>
                  <a:cubicBezTo>
                    <a:pt x="30" y="17"/>
                    <a:pt x="30" y="14"/>
                    <a:pt x="30" y="14"/>
                  </a:cubicBezTo>
                  <a:cubicBezTo>
                    <a:pt x="30" y="14"/>
                    <a:pt x="30" y="14"/>
                    <a:pt x="30" y="14"/>
                  </a:cubicBezTo>
                  <a:cubicBezTo>
                    <a:pt x="30" y="14"/>
                    <a:pt x="29" y="17"/>
                    <a:pt x="28" y="23"/>
                  </a:cubicBezTo>
                  <a:cubicBezTo>
                    <a:pt x="21" y="47"/>
                    <a:pt x="21" y="47"/>
                    <a:pt x="21" y="47"/>
                  </a:cubicBezTo>
                  <a:cubicBezTo>
                    <a:pt x="14" y="47"/>
                    <a:pt x="14" y="47"/>
                    <a:pt x="14" y="47"/>
                  </a:cubicBezTo>
                  <a:cubicBezTo>
                    <a:pt x="0" y="0"/>
                    <a:pt x="0" y="0"/>
                    <a:pt x="0" y="0"/>
                  </a:cubicBezTo>
                  <a:cubicBezTo>
                    <a:pt x="8" y="0"/>
                    <a:pt x="8" y="0"/>
                    <a:pt x="8" y="0"/>
                  </a:cubicBezTo>
                  <a:cubicBezTo>
                    <a:pt x="16" y="28"/>
                    <a:pt x="16" y="28"/>
                    <a:pt x="16" y="28"/>
                  </a:cubicBezTo>
                  <a:cubicBezTo>
                    <a:pt x="17" y="32"/>
                    <a:pt x="17" y="36"/>
                    <a:pt x="17" y="36"/>
                  </a:cubicBezTo>
                  <a:cubicBezTo>
                    <a:pt x="17" y="36"/>
                    <a:pt x="17" y="36"/>
                    <a:pt x="17" y="36"/>
                  </a:cubicBezTo>
                  <a:cubicBezTo>
                    <a:pt x="17" y="36"/>
                    <a:pt x="18" y="32"/>
                    <a:pt x="19" y="28"/>
                  </a:cubicBezTo>
                  <a:cubicBezTo>
                    <a:pt x="27" y="5"/>
                    <a:pt x="27" y="5"/>
                    <a:pt x="27" y="5"/>
                  </a:cubicBezTo>
                  <a:cubicBezTo>
                    <a:pt x="33" y="5"/>
                    <a:pt x="33" y="5"/>
                    <a:pt x="33" y="5"/>
                  </a:cubicBezTo>
                  <a:cubicBezTo>
                    <a:pt x="40" y="28"/>
                    <a:pt x="40" y="28"/>
                    <a:pt x="40" y="28"/>
                  </a:cubicBezTo>
                  <a:cubicBezTo>
                    <a:pt x="42" y="32"/>
                    <a:pt x="42" y="36"/>
                    <a:pt x="42" y="36"/>
                  </a:cubicBezTo>
                  <a:cubicBezTo>
                    <a:pt x="42" y="36"/>
                    <a:pt x="42" y="36"/>
                    <a:pt x="42" y="36"/>
                  </a:cubicBezTo>
                  <a:cubicBezTo>
                    <a:pt x="42" y="36"/>
                    <a:pt x="43" y="32"/>
                    <a:pt x="44" y="28"/>
                  </a:cubicBezTo>
                  <a:cubicBezTo>
                    <a:pt x="52" y="0"/>
                    <a:pt x="52" y="0"/>
                    <a:pt x="52" y="0"/>
                  </a:cubicBezTo>
                  <a:lnTo>
                    <a:pt x="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91" name="Freeform 75"/>
            <p:cNvSpPr>
              <a:spLocks noEditPoints="1"/>
            </p:cNvSpPr>
            <p:nvPr userDrawn="1"/>
          </p:nvSpPr>
          <p:spPr bwMode="auto">
            <a:xfrm>
              <a:off x="4219575" y="5999163"/>
              <a:ext cx="136525" cy="149225"/>
            </a:xfrm>
            <a:custGeom>
              <a:avLst/>
              <a:gdLst>
                <a:gd name="T0" fmla="*/ 101375 w 43"/>
                <a:gd name="T1" fmla="*/ 113548 h 47"/>
                <a:gd name="T2" fmla="*/ 38015 w 43"/>
                <a:gd name="T3" fmla="*/ 113548 h 47"/>
                <a:gd name="T4" fmla="*/ 25344 w 43"/>
                <a:gd name="T5" fmla="*/ 148243 h 47"/>
                <a:gd name="T6" fmla="*/ 0 w 43"/>
                <a:gd name="T7" fmla="*/ 148243 h 47"/>
                <a:gd name="T8" fmla="*/ 57023 w 43"/>
                <a:gd name="T9" fmla="*/ 0 h 47"/>
                <a:gd name="T10" fmla="*/ 79199 w 43"/>
                <a:gd name="T11" fmla="*/ 0 h 47"/>
                <a:gd name="T12" fmla="*/ 136222 w 43"/>
                <a:gd name="T13" fmla="*/ 148243 h 47"/>
                <a:gd name="T14" fmla="*/ 110878 w 43"/>
                <a:gd name="T15" fmla="*/ 148243 h 47"/>
                <a:gd name="T16" fmla="*/ 101375 w 43"/>
                <a:gd name="T17" fmla="*/ 113548 h 47"/>
                <a:gd name="T18" fmla="*/ 91871 w 43"/>
                <a:gd name="T19" fmla="*/ 91469 h 47"/>
                <a:gd name="T20" fmla="*/ 76031 w 43"/>
                <a:gd name="T21" fmla="*/ 44157 h 47"/>
                <a:gd name="T22" fmla="*/ 69695 w 43"/>
                <a:gd name="T23" fmla="*/ 25233 h 47"/>
                <a:gd name="T24" fmla="*/ 69695 w 43"/>
                <a:gd name="T25" fmla="*/ 25233 h 47"/>
                <a:gd name="T26" fmla="*/ 63359 w 43"/>
                <a:gd name="T27" fmla="*/ 44157 h 47"/>
                <a:gd name="T28" fmla="*/ 44351 w 43"/>
                <a:gd name="T29" fmla="*/ 91469 h 47"/>
                <a:gd name="T30" fmla="*/ 91871 w 43"/>
                <a:gd name="T31" fmla="*/ 91469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47">
                  <a:moveTo>
                    <a:pt x="32" y="36"/>
                  </a:moveTo>
                  <a:cubicBezTo>
                    <a:pt x="12" y="36"/>
                    <a:pt x="12" y="36"/>
                    <a:pt x="12" y="36"/>
                  </a:cubicBezTo>
                  <a:cubicBezTo>
                    <a:pt x="8" y="47"/>
                    <a:pt x="8" y="47"/>
                    <a:pt x="8" y="47"/>
                  </a:cubicBezTo>
                  <a:cubicBezTo>
                    <a:pt x="0" y="47"/>
                    <a:pt x="0" y="47"/>
                    <a:pt x="0" y="47"/>
                  </a:cubicBezTo>
                  <a:cubicBezTo>
                    <a:pt x="18" y="0"/>
                    <a:pt x="18" y="0"/>
                    <a:pt x="18" y="0"/>
                  </a:cubicBezTo>
                  <a:cubicBezTo>
                    <a:pt x="25" y="0"/>
                    <a:pt x="25" y="0"/>
                    <a:pt x="25" y="0"/>
                  </a:cubicBezTo>
                  <a:cubicBezTo>
                    <a:pt x="43" y="47"/>
                    <a:pt x="43" y="47"/>
                    <a:pt x="43" y="47"/>
                  </a:cubicBezTo>
                  <a:cubicBezTo>
                    <a:pt x="35" y="47"/>
                    <a:pt x="35" y="47"/>
                    <a:pt x="35" y="47"/>
                  </a:cubicBezTo>
                  <a:lnTo>
                    <a:pt x="32" y="36"/>
                  </a:lnTo>
                  <a:close/>
                  <a:moveTo>
                    <a:pt x="29" y="29"/>
                  </a:moveTo>
                  <a:cubicBezTo>
                    <a:pt x="24" y="14"/>
                    <a:pt x="24" y="14"/>
                    <a:pt x="24" y="14"/>
                  </a:cubicBezTo>
                  <a:cubicBezTo>
                    <a:pt x="23" y="11"/>
                    <a:pt x="22" y="8"/>
                    <a:pt x="22" y="8"/>
                  </a:cubicBezTo>
                  <a:cubicBezTo>
                    <a:pt x="22" y="8"/>
                    <a:pt x="22" y="8"/>
                    <a:pt x="22" y="8"/>
                  </a:cubicBezTo>
                  <a:cubicBezTo>
                    <a:pt x="22" y="8"/>
                    <a:pt x="21" y="11"/>
                    <a:pt x="20" y="14"/>
                  </a:cubicBezTo>
                  <a:cubicBezTo>
                    <a:pt x="14" y="29"/>
                    <a:pt x="14" y="29"/>
                    <a:pt x="14" y="29"/>
                  </a:cubicBezTo>
                  <a:lnTo>
                    <a:pt x="29"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92" name="Freeform 76"/>
            <p:cNvSpPr>
              <a:spLocks/>
            </p:cNvSpPr>
            <p:nvPr userDrawn="1"/>
          </p:nvSpPr>
          <p:spPr bwMode="auto">
            <a:xfrm>
              <a:off x="4346575" y="5999163"/>
              <a:ext cx="109538" cy="149225"/>
            </a:xfrm>
            <a:custGeom>
              <a:avLst/>
              <a:gdLst>
                <a:gd name="T0" fmla="*/ 109512 w 82"/>
                <a:gd name="T1" fmla="*/ 0 h 111"/>
                <a:gd name="T2" fmla="*/ 109512 w 82"/>
                <a:gd name="T3" fmla="*/ 18697 h 111"/>
                <a:gd name="T4" fmla="*/ 65440 w 82"/>
                <a:gd name="T5" fmla="*/ 18697 h 111"/>
                <a:gd name="T6" fmla="*/ 65440 w 82"/>
                <a:gd name="T7" fmla="*/ 148243 h 111"/>
                <a:gd name="T8" fmla="*/ 44072 w 82"/>
                <a:gd name="T9" fmla="*/ 148243 h 111"/>
                <a:gd name="T10" fmla="*/ 44072 w 82"/>
                <a:gd name="T11" fmla="*/ 18697 h 111"/>
                <a:gd name="T12" fmla="*/ 0 w 82"/>
                <a:gd name="T13" fmla="*/ 18697 h 111"/>
                <a:gd name="T14" fmla="*/ 0 w 82"/>
                <a:gd name="T15" fmla="*/ 0 h 111"/>
                <a:gd name="T16" fmla="*/ 109512 w 82"/>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111">
                  <a:moveTo>
                    <a:pt x="82" y="0"/>
                  </a:moveTo>
                  <a:lnTo>
                    <a:pt x="82" y="14"/>
                  </a:lnTo>
                  <a:lnTo>
                    <a:pt x="49" y="14"/>
                  </a:lnTo>
                  <a:lnTo>
                    <a:pt x="49" y="111"/>
                  </a:lnTo>
                  <a:lnTo>
                    <a:pt x="33" y="111"/>
                  </a:lnTo>
                  <a:lnTo>
                    <a:pt x="33" y="14"/>
                  </a:lnTo>
                  <a:lnTo>
                    <a:pt x="0" y="14"/>
                  </a:lnTo>
                  <a:lnTo>
                    <a:pt x="0" y="0"/>
                  </a:lnTo>
                  <a:lnTo>
                    <a:pt x="8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93" name="Freeform 77"/>
            <p:cNvSpPr>
              <a:spLocks/>
            </p:cNvSpPr>
            <p:nvPr userDrawn="1"/>
          </p:nvSpPr>
          <p:spPr bwMode="auto">
            <a:xfrm>
              <a:off x="4462463" y="5995988"/>
              <a:ext cx="131762" cy="153987"/>
            </a:xfrm>
            <a:custGeom>
              <a:avLst/>
              <a:gdLst>
                <a:gd name="T0" fmla="*/ 107031 w 42"/>
                <a:gd name="T1" fmla="*/ 44263 h 49"/>
                <a:gd name="T2" fmla="*/ 69255 w 42"/>
                <a:gd name="T3" fmla="*/ 22131 h 49"/>
                <a:gd name="T4" fmla="*/ 25184 w 42"/>
                <a:gd name="T5" fmla="*/ 75879 h 49"/>
                <a:gd name="T6" fmla="*/ 69255 w 42"/>
                <a:gd name="T7" fmla="*/ 129627 h 49"/>
                <a:gd name="T8" fmla="*/ 110179 w 42"/>
                <a:gd name="T9" fmla="*/ 104334 h 49"/>
                <a:gd name="T10" fmla="*/ 132215 w 42"/>
                <a:gd name="T11" fmla="*/ 110657 h 49"/>
                <a:gd name="T12" fmla="*/ 69255 w 42"/>
                <a:gd name="T13" fmla="*/ 154920 h 49"/>
                <a:gd name="T14" fmla="*/ 0 w 42"/>
                <a:gd name="T15" fmla="*/ 75879 h 49"/>
                <a:gd name="T16" fmla="*/ 69255 w 42"/>
                <a:gd name="T17" fmla="*/ 0 h 49"/>
                <a:gd name="T18" fmla="*/ 129067 w 42"/>
                <a:gd name="T19" fmla="*/ 37940 h 49"/>
                <a:gd name="T20" fmla="*/ 107031 w 42"/>
                <a:gd name="T21" fmla="*/ 44263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9">
                  <a:moveTo>
                    <a:pt x="34" y="14"/>
                  </a:moveTo>
                  <a:cubicBezTo>
                    <a:pt x="32" y="9"/>
                    <a:pt x="27" y="7"/>
                    <a:pt x="22" y="7"/>
                  </a:cubicBezTo>
                  <a:cubicBezTo>
                    <a:pt x="14" y="7"/>
                    <a:pt x="8" y="13"/>
                    <a:pt x="8" y="24"/>
                  </a:cubicBezTo>
                  <a:cubicBezTo>
                    <a:pt x="8" y="35"/>
                    <a:pt x="14" y="41"/>
                    <a:pt x="22" y="41"/>
                  </a:cubicBezTo>
                  <a:cubicBezTo>
                    <a:pt x="28" y="41"/>
                    <a:pt x="33" y="38"/>
                    <a:pt x="35" y="33"/>
                  </a:cubicBezTo>
                  <a:cubicBezTo>
                    <a:pt x="42" y="35"/>
                    <a:pt x="42" y="35"/>
                    <a:pt x="42" y="35"/>
                  </a:cubicBezTo>
                  <a:cubicBezTo>
                    <a:pt x="39" y="43"/>
                    <a:pt x="31" y="49"/>
                    <a:pt x="22" y="49"/>
                  </a:cubicBezTo>
                  <a:cubicBezTo>
                    <a:pt x="10" y="49"/>
                    <a:pt x="0" y="39"/>
                    <a:pt x="0" y="24"/>
                  </a:cubicBezTo>
                  <a:cubicBezTo>
                    <a:pt x="0" y="9"/>
                    <a:pt x="10" y="0"/>
                    <a:pt x="22" y="0"/>
                  </a:cubicBezTo>
                  <a:cubicBezTo>
                    <a:pt x="31" y="0"/>
                    <a:pt x="38" y="4"/>
                    <a:pt x="41" y="12"/>
                  </a:cubicBezTo>
                  <a:lnTo>
                    <a:pt x="34"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94" name="Freeform 78"/>
            <p:cNvSpPr>
              <a:spLocks/>
            </p:cNvSpPr>
            <p:nvPr userDrawn="1"/>
          </p:nvSpPr>
          <p:spPr bwMode="auto">
            <a:xfrm>
              <a:off x="4618038" y="5999163"/>
              <a:ext cx="109537" cy="149225"/>
            </a:xfrm>
            <a:custGeom>
              <a:avLst/>
              <a:gdLst>
                <a:gd name="T0" fmla="*/ 109512 w 82"/>
                <a:gd name="T1" fmla="*/ 0 h 111"/>
                <a:gd name="T2" fmla="*/ 109512 w 82"/>
                <a:gd name="T3" fmla="*/ 148243 h 111"/>
                <a:gd name="T4" fmla="*/ 85473 w 82"/>
                <a:gd name="T5" fmla="*/ 148243 h 111"/>
                <a:gd name="T6" fmla="*/ 85473 w 82"/>
                <a:gd name="T7" fmla="*/ 81467 h 111"/>
                <a:gd name="T8" fmla="*/ 21368 w 82"/>
                <a:gd name="T9" fmla="*/ 81467 h 111"/>
                <a:gd name="T10" fmla="*/ 21368 w 82"/>
                <a:gd name="T11" fmla="*/ 148243 h 111"/>
                <a:gd name="T12" fmla="*/ 0 w 82"/>
                <a:gd name="T13" fmla="*/ 148243 h 111"/>
                <a:gd name="T14" fmla="*/ 0 w 82"/>
                <a:gd name="T15" fmla="*/ 0 h 111"/>
                <a:gd name="T16" fmla="*/ 21368 w 82"/>
                <a:gd name="T17" fmla="*/ 0 h 111"/>
                <a:gd name="T18" fmla="*/ 21368 w 82"/>
                <a:gd name="T19" fmla="*/ 60099 h 111"/>
                <a:gd name="T20" fmla="*/ 85473 w 82"/>
                <a:gd name="T21" fmla="*/ 60099 h 111"/>
                <a:gd name="T22" fmla="*/ 85473 w 82"/>
                <a:gd name="T23" fmla="*/ 0 h 111"/>
                <a:gd name="T24" fmla="*/ 109512 w 82"/>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11">
                  <a:moveTo>
                    <a:pt x="82" y="0"/>
                  </a:moveTo>
                  <a:lnTo>
                    <a:pt x="82" y="111"/>
                  </a:lnTo>
                  <a:lnTo>
                    <a:pt x="64" y="111"/>
                  </a:lnTo>
                  <a:lnTo>
                    <a:pt x="64" y="61"/>
                  </a:lnTo>
                  <a:lnTo>
                    <a:pt x="16" y="61"/>
                  </a:lnTo>
                  <a:lnTo>
                    <a:pt x="16" y="111"/>
                  </a:lnTo>
                  <a:lnTo>
                    <a:pt x="0" y="111"/>
                  </a:lnTo>
                  <a:lnTo>
                    <a:pt x="0" y="0"/>
                  </a:lnTo>
                  <a:lnTo>
                    <a:pt x="16" y="0"/>
                  </a:lnTo>
                  <a:lnTo>
                    <a:pt x="16" y="45"/>
                  </a:lnTo>
                  <a:lnTo>
                    <a:pt x="64" y="45"/>
                  </a:lnTo>
                  <a:lnTo>
                    <a:pt x="64" y="0"/>
                  </a:lnTo>
                  <a:lnTo>
                    <a:pt x="8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95" name="Freeform 79"/>
            <p:cNvSpPr>
              <a:spLocks/>
            </p:cNvSpPr>
            <p:nvPr userDrawn="1"/>
          </p:nvSpPr>
          <p:spPr bwMode="auto">
            <a:xfrm>
              <a:off x="4795838" y="5999163"/>
              <a:ext cx="111125" cy="149225"/>
            </a:xfrm>
            <a:custGeom>
              <a:avLst/>
              <a:gdLst>
                <a:gd name="T0" fmla="*/ 110847 w 83"/>
                <a:gd name="T1" fmla="*/ 0 h 111"/>
                <a:gd name="T2" fmla="*/ 110847 w 83"/>
                <a:gd name="T3" fmla="*/ 18697 h 111"/>
                <a:gd name="T4" fmla="*/ 66775 w 83"/>
                <a:gd name="T5" fmla="*/ 18697 h 111"/>
                <a:gd name="T6" fmla="*/ 66775 w 83"/>
                <a:gd name="T7" fmla="*/ 148243 h 111"/>
                <a:gd name="T8" fmla="*/ 44072 w 83"/>
                <a:gd name="T9" fmla="*/ 148243 h 111"/>
                <a:gd name="T10" fmla="*/ 44072 w 83"/>
                <a:gd name="T11" fmla="*/ 18697 h 111"/>
                <a:gd name="T12" fmla="*/ 0 w 83"/>
                <a:gd name="T13" fmla="*/ 18697 h 111"/>
                <a:gd name="T14" fmla="*/ 0 w 83"/>
                <a:gd name="T15" fmla="*/ 0 h 111"/>
                <a:gd name="T16" fmla="*/ 110847 w 83"/>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111">
                  <a:moveTo>
                    <a:pt x="83" y="0"/>
                  </a:moveTo>
                  <a:lnTo>
                    <a:pt x="83" y="14"/>
                  </a:lnTo>
                  <a:lnTo>
                    <a:pt x="50" y="14"/>
                  </a:lnTo>
                  <a:lnTo>
                    <a:pt x="50" y="111"/>
                  </a:lnTo>
                  <a:lnTo>
                    <a:pt x="33" y="111"/>
                  </a:lnTo>
                  <a:lnTo>
                    <a:pt x="33" y="14"/>
                  </a:lnTo>
                  <a:lnTo>
                    <a:pt x="0" y="14"/>
                  </a:lnTo>
                  <a:lnTo>
                    <a:pt x="0" y="0"/>
                  </a:lnTo>
                  <a:lnTo>
                    <a:pt x="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128" name="Freeform 80"/>
            <p:cNvSpPr>
              <a:spLocks/>
            </p:cNvSpPr>
            <p:nvPr userDrawn="1"/>
          </p:nvSpPr>
          <p:spPr bwMode="auto">
            <a:xfrm>
              <a:off x="4929188" y="5999163"/>
              <a:ext cx="109537" cy="149225"/>
            </a:xfrm>
            <a:custGeom>
              <a:avLst/>
              <a:gdLst>
                <a:gd name="T0" fmla="*/ 109512 w 82"/>
                <a:gd name="T1" fmla="*/ 0 h 111"/>
                <a:gd name="T2" fmla="*/ 109512 w 82"/>
                <a:gd name="T3" fmla="*/ 148243 h 111"/>
                <a:gd name="T4" fmla="*/ 84137 w 82"/>
                <a:gd name="T5" fmla="*/ 148243 h 111"/>
                <a:gd name="T6" fmla="*/ 84137 w 82"/>
                <a:gd name="T7" fmla="*/ 81467 h 111"/>
                <a:gd name="T8" fmla="*/ 21368 w 82"/>
                <a:gd name="T9" fmla="*/ 81467 h 111"/>
                <a:gd name="T10" fmla="*/ 21368 w 82"/>
                <a:gd name="T11" fmla="*/ 148243 h 111"/>
                <a:gd name="T12" fmla="*/ 0 w 82"/>
                <a:gd name="T13" fmla="*/ 148243 h 111"/>
                <a:gd name="T14" fmla="*/ 0 w 82"/>
                <a:gd name="T15" fmla="*/ 0 h 111"/>
                <a:gd name="T16" fmla="*/ 21368 w 82"/>
                <a:gd name="T17" fmla="*/ 0 h 111"/>
                <a:gd name="T18" fmla="*/ 21368 w 82"/>
                <a:gd name="T19" fmla="*/ 60099 h 111"/>
                <a:gd name="T20" fmla="*/ 84137 w 82"/>
                <a:gd name="T21" fmla="*/ 60099 h 111"/>
                <a:gd name="T22" fmla="*/ 84137 w 82"/>
                <a:gd name="T23" fmla="*/ 0 h 111"/>
                <a:gd name="T24" fmla="*/ 109512 w 82"/>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11">
                  <a:moveTo>
                    <a:pt x="82" y="0"/>
                  </a:moveTo>
                  <a:lnTo>
                    <a:pt x="82" y="111"/>
                  </a:lnTo>
                  <a:lnTo>
                    <a:pt x="63" y="111"/>
                  </a:lnTo>
                  <a:lnTo>
                    <a:pt x="63" y="61"/>
                  </a:lnTo>
                  <a:lnTo>
                    <a:pt x="16" y="61"/>
                  </a:lnTo>
                  <a:lnTo>
                    <a:pt x="16" y="111"/>
                  </a:lnTo>
                  <a:lnTo>
                    <a:pt x="0" y="111"/>
                  </a:lnTo>
                  <a:lnTo>
                    <a:pt x="0" y="0"/>
                  </a:lnTo>
                  <a:lnTo>
                    <a:pt x="16" y="0"/>
                  </a:lnTo>
                  <a:lnTo>
                    <a:pt x="16" y="45"/>
                  </a:lnTo>
                  <a:lnTo>
                    <a:pt x="63" y="45"/>
                  </a:lnTo>
                  <a:lnTo>
                    <a:pt x="63" y="0"/>
                  </a:lnTo>
                  <a:lnTo>
                    <a:pt x="8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129" name="Freeform 81"/>
            <p:cNvSpPr>
              <a:spLocks/>
            </p:cNvSpPr>
            <p:nvPr userDrawn="1"/>
          </p:nvSpPr>
          <p:spPr bwMode="auto">
            <a:xfrm>
              <a:off x="5073650" y="5999163"/>
              <a:ext cx="95250" cy="149225"/>
            </a:xfrm>
            <a:custGeom>
              <a:avLst/>
              <a:gdLst>
                <a:gd name="T0" fmla="*/ 94821 w 71"/>
                <a:gd name="T1" fmla="*/ 125539 h 111"/>
                <a:gd name="T2" fmla="*/ 94821 w 71"/>
                <a:gd name="T3" fmla="*/ 148243 h 111"/>
                <a:gd name="T4" fmla="*/ 0 w 71"/>
                <a:gd name="T5" fmla="*/ 148243 h 111"/>
                <a:gd name="T6" fmla="*/ 0 w 71"/>
                <a:gd name="T7" fmla="*/ 0 h 111"/>
                <a:gd name="T8" fmla="*/ 92150 w 71"/>
                <a:gd name="T9" fmla="*/ 0 h 111"/>
                <a:gd name="T10" fmla="*/ 92150 w 71"/>
                <a:gd name="T11" fmla="*/ 18697 h 111"/>
                <a:gd name="T12" fmla="*/ 22704 w 71"/>
                <a:gd name="T13" fmla="*/ 18697 h 111"/>
                <a:gd name="T14" fmla="*/ 22704 w 71"/>
                <a:gd name="T15" fmla="*/ 60099 h 111"/>
                <a:gd name="T16" fmla="*/ 76124 w 71"/>
                <a:gd name="T17" fmla="*/ 60099 h 111"/>
                <a:gd name="T18" fmla="*/ 76124 w 71"/>
                <a:gd name="T19" fmla="*/ 78796 h 111"/>
                <a:gd name="T20" fmla="*/ 22704 w 71"/>
                <a:gd name="T21" fmla="*/ 78796 h 111"/>
                <a:gd name="T22" fmla="*/ 22704 w 71"/>
                <a:gd name="T23" fmla="*/ 125539 h 111"/>
                <a:gd name="T24" fmla="*/ 94821 w 71"/>
                <a:gd name="T25" fmla="*/ 125539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111">
                  <a:moveTo>
                    <a:pt x="71" y="94"/>
                  </a:moveTo>
                  <a:lnTo>
                    <a:pt x="71" y="111"/>
                  </a:lnTo>
                  <a:lnTo>
                    <a:pt x="0" y="111"/>
                  </a:lnTo>
                  <a:lnTo>
                    <a:pt x="0" y="0"/>
                  </a:lnTo>
                  <a:lnTo>
                    <a:pt x="69" y="0"/>
                  </a:lnTo>
                  <a:lnTo>
                    <a:pt x="69" y="14"/>
                  </a:lnTo>
                  <a:lnTo>
                    <a:pt x="17" y="14"/>
                  </a:lnTo>
                  <a:lnTo>
                    <a:pt x="17" y="45"/>
                  </a:lnTo>
                  <a:lnTo>
                    <a:pt x="57" y="45"/>
                  </a:lnTo>
                  <a:lnTo>
                    <a:pt x="57" y="59"/>
                  </a:lnTo>
                  <a:lnTo>
                    <a:pt x="17" y="59"/>
                  </a:lnTo>
                  <a:lnTo>
                    <a:pt x="17" y="94"/>
                  </a:lnTo>
                  <a:lnTo>
                    <a:pt x="71" y="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130" name="Freeform 82"/>
            <p:cNvSpPr>
              <a:spLocks/>
            </p:cNvSpPr>
            <p:nvPr userDrawn="1"/>
          </p:nvSpPr>
          <p:spPr bwMode="auto">
            <a:xfrm>
              <a:off x="5245100" y="5999163"/>
              <a:ext cx="95250" cy="149225"/>
            </a:xfrm>
            <a:custGeom>
              <a:avLst/>
              <a:gdLst>
                <a:gd name="T0" fmla="*/ 28046 w 71"/>
                <a:gd name="T1" fmla="*/ 25375 h 111"/>
                <a:gd name="T2" fmla="*/ 28046 w 71"/>
                <a:gd name="T3" fmla="*/ 62770 h 111"/>
                <a:gd name="T4" fmla="*/ 81466 w 71"/>
                <a:gd name="T5" fmla="*/ 62770 h 111"/>
                <a:gd name="T6" fmla="*/ 81466 w 71"/>
                <a:gd name="T7" fmla="*/ 88144 h 111"/>
                <a:gd name="T8" fmla="*/ 28046 w 71"/>
                <a:gd name="T9" fmla="*/ 88144 h 111"/>
                <a:gd name="T10" fmla="*/ 28046 w 71"/>
                <a:gd name="T11" fmla="*/ 148243 h 111"/>
                <a:gd name="T12" fmla="*/ 0 w 71"/>
                <a:gd name="T13" fmla="*/ 148243 h 111"/>
                <a:gd name="T14" fmla="*/ 0 w 71"/>
                <a:gd name="T15" fmla="*/ 0 h 111"/>
                <a:gd name="T16" fmla="*/ 94821 w 71"/>
                <a:gd name="T17" fmla="*/ 0 h 111"/>
                <a:gd name="T18" fmla="*/ 94821 w 71"/>
                <a:gd name="T19" fmla="*/ 25375 h 111"/>
                <a:gd name="T20" fmla="*/ 28046 w 71"/>
                <a:gd name="T21" fmla="*/ 25375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11">
                  <a:moveTo>
                    <a:pt x="21" y="19"/>
                  </a:moveTo>
                  <a:lnTo>
                    <a:pt x="21" y="47"/>
                  </a:lnTo>
                  <a:lnTo>
                    <a:pt x="61" y="47"/>
                  </a:lnTo>
                  <a:lnTo>
                    <a:pt x="61" y="66"/>
                  </a:lnTo>
                  <a:lnTo>
                    <a:pt x="21" y="66"/>
                  </a:lnTo>
                  <a:lnTo>
                    <a:pt x="21" y="111"/>
                  </a:lnTo>
                  <a:lnTo>
                    <a:pt x="0" y="111"/>
                  </a:lnTo>
                  <a:lnTo>
                    <a:pt x="0" y="0"/>
                  </a:lnTo>
                  <a:lnTo>
                    <a:pt x="71" y="0"/>
                  </a:lnTo>
                  <a:lnTo>
                    <a:pt x="71" y="19"/>
                  </a:lnTo>
                  <a:lnTo>
                    <a:pt x="21"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131" name="Rectangle 83"/>
            <p:cNvSpPr>
              <a:spLocks noChangeArrowheads="1"/>
            </p:cNvSpPr>
            <p:nvPr userDrawn="1"/>
          </p:nvSpPr>
          <p:spPr bwMode="auto">
            <a:xfrm>
              <a:off x="5365750" y="5999163"/>
              <a:ext cx="26988"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dirty="0">
                <a:solidFill>
                  <a:schemeClr val="bg1"/>
                </a:solidFill>
              </a:endParaRPr>
            </a:p>
          </p:txBody>
        </p:sp>
        <p:sp>
          <p:nvSpPr>
            <p:cNvPr id="132" name="Freeform 84"/>
            <p:cNvSpPr>
              <a:spLocks/>
            </p:cNvSpPr>
            <p:nvPr userDrawn="1"/>
          </p:nvSpPr>
          <p:spPr bwMode="auto">
            <a:xfrm>
              <a:off x="5426075" y="5999163"/>
              <a:ext cx="96838" cy="149225"/>
            </a:xfrm>
            <a:custGeom>
              <a:avLst/>
              <a:gdLst>
                <a:gd name="T0" fmla="*/ 97492 w 73"/>
                <a:gd name="T1" fmla="*/ 118862 h 111"/>
                <a:gd name="T2" fmla="*/ 97492 w 73"/>
                <a:gd name="T3" fmla="*/ 148243 h 111"/>
                <a:gd name="T4" fmla="*/ 0 w 73"/>
                <a:gd name="T5" fmla="*/ 148243 h 111"/>
                <a:gd name="T6" fmla="*/ 0 w 73"/>
                <a:gd name="T7" fmla="*/ 0 h 111"/>
                <a:gd name="T8" fmla="*/ 28046 w 73"/>
                <a:gd name="T9" fmla="*/ 0 h 111"/>
                <a:gd name="T10" fmla="*/ 28046 w 73"/>
                <a:gd name="T11" fmla="*/ 118862 h 111"/>
                <a:gd name="T12" fmla="*/ 97492 w 73"/>
                <a:gd name="T13" fmla="*/ 11886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11">
                  <a:moveTo>
                    <a:pt x="73" y="89"/>
                  </a:moveTo>
                  <a:lnTo>
                    <a:pt x="73" y="111"/>
                  </a:lnTo>
                  <a:lnTo>
                    <a:pt x="0" y="111"/>
                  </a:lnTo>
                  <a:lnTo>
                    <a:pt x="0" y="0"/>
                  </a:lnTo>
                  <a:lnTo>
                    <a:pt x="21" y="0"/>
                  </a:lnTo>
                  <a:lnTo>
                    <a:pt x="21" y="89"/>
                  </a:lnTo>
                  <a:lnTo>
                    <a:pt x="73" y="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133" name="Freeform 85"/>
            <p:cNvSpPr>
              <a:spLocks/>
            </p:cNvSpPr>
            <p:nvPr userDrawn="1"/>
          </p:nvSpPr>
          <p:spPr bwMode="auto">
            <a:xfrm>
              <a:off x="5541963" y="5999163"/>
              <a:ext cx="136525" cy="149225"/>
            </a:xfrm>
            <a:custGeom>
              <a:avLst/>
              <a:gdLst>
                <a:gd name="T0" fmla="*/ 136222 w 43"/>
                <a:gd name="T1" fmla="*/ 0 h 47"/>
                <a:gd name="T2" fmla="*/ 136222 w 43"/>
                <a:gd name="T3" fmla="*/ 148243 h 47"/>
                <a:gd name="T4" fmla="*/ 107710 w 43"/>
                <a:gd name="T5" fmla="*/ 148243 h 47"/>
                <a:gd name="T6" fmla="*/ 107710 w 43"/>
                <a:gd name="T7" fmla="*/ 97777 h 47"/>
                <a:gd name="T8" fmla="*/ 107710 w 43"/>
                <a:gd name="T9" fmla="*/ 47312 h 47"/>
                <a:gd name="T10" fmla="*/ 107710 w 43"/>
                <a:gd name="T11" fmla="*/ 47312 h 47"/>
                <a:gd name="T12" fmla="*/ 95039 w 43"/>
                <a:gd name="T13" fmla="*/ 69390 h 47"/>
                <a:gd name="T14" fmla="*/ 76031 w 43"/>
                <a:gd name="T15" fmla="*/ 110394 h 47"/>
                <a:gd name="T16" fmla="*/ 60191 w 43"/>
                <a:gd name="T17" fmla="*/ 110394 h 47"/>
                <a:gd name="T18" fmla="*/ 38015 w 43"/>
                <a:gd name="T19" fmla="*/ 69390 h 47"/>
                <a:gd name="T20" fmla="*/ 28512 w 43"/>
                <a:gd name="T21" fmla="*/ 47312 h 47"/>
                <a:gd name="T22" fmla="*/ 28512 w 43"/>
                <a:gd name="T23" fmla="*/ 47312 h 47"/>
                <a:gd name="T24" fmla="*/ 28512 w 43"/>
                <a:gd name="T25" fmla="*/ 97777 h 47"/>
                <a:gd name="T26" fmla="*/ 28512 w 43"/>
                <a:gd name="T27" fmla="*/ 148243 h 47"/>
                <a:gd name="T28" fmla="*/ 0 w 43"/>
                <a:gd name="T29" fmla="*/ 148243 h 47"/>
                <a:gd name="T30" fmla="*/ 0 w 43"/>
                <a:gd name="T31" fmla="*/ 0 h 47"/>
                <a:gd name="T32" fmla="*/ 28512 w 43"/>
                <a:gd name="T33" fmla="*/ 0 h 47"/>
                <a:gd name="T34" fmla="*/ 57023 w 43"/>
                <a:gd name="T35" fmla="*/ 50466 h 47"/>
                <a:gd name="T36" fmla="*/ 66527 w 43"/>
                <a:gd name="T37" fmla="*/ 72544 h 47"/>
                <a:gd name="T38" fmla="*/ 69695 w 43"/>
                <a:gd name="T39" fmla="*/ 72544 h 47"/>
                <a:gd name="T40" fmla="*/ 79199 w 43"/>
                <a:gd name="T41" fmla="*/ 50466 h 47"/>
                <a:gd name="T42" fmla="*/ 107710 w 43"/>
                <a:gd name="T43" fmla="*/ 0 h 47"/>
                <a:gd name="T44" fmla="*/ 136222 w 43"/>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 h="47">
                  <a:moveTo>
                    <a:pt x="43" y="0"/>
                  </a:moveTo>
                  <a:cubicBezTo>
                    <a:pt x="43" y="47"/>
                    <a:pt x="43" y="47"/>
                    <a:pt x="43" y="47"/>
                  </a:cubicBezTo>
                  <a:cubicBezTo>
                    <a:pt x="34" y="47"/>
                    <a:pt x="34" y="47"/>
                    <a:pt x="34" y="47"/>
                  </a:cubicBezTo>
                  <a:cubicBezTo>
                    <a:pt x="34" y="31"/>
                    <a:pt x="34" y="31"/>
                    <a:pt x="34" y="31"/>
                  </a:cubicBezTo>
                  <a:cubicBezTo>
                    <a:pt x="34" y="22"/>
                    <a:pt x="34" y="15"/>
                    <a:pt x="34" y="15"/>
                  </a:cubicBezTo>
                  <a:cubicBezTo>
                    <a:pt x="34" y="15"/>
                    <a:pt x="34" y="15"/>
                    <a:pt x="34" y="15"/>
                  </a:cubicBezTo>
                  <a:cubicBezTo>
                    <a:pt x="34" y="15"/>
                    <a:pt x="31" y="20"/>
                    <a:pt x="30" y="22"/>
                  </a:cubicBezTo>
                  <a:cubicBezTo>
                    <a:pt x="24" y="35"/>
                    <a:pt x="24" y="35"/>
                    <a:pt x="24" y="35"/>
                  </a:cubicBezTo>
                  <a:cubicBezTo>
                    <a:pt x="19" y="35"/>
                    <a:pt x="19" y="35"/>
                    <a:pt x="19" y="35"/>
                  </a:cubicBezTo>
                  <a:cubicBezTo>
                    <a:pt x="12" y="22"/>
                    <a:pt x="12" y="22"/>
                    <a:pt x="12" y="22"/>
                  </a:cubicBezTo>
                  <a:cubicBezTo>
                    <a:pt x="11" y="20"/>
                    <a:pt x="9" y="15"/>
                    <a:pt x="9" y="15"/>
                  </a:cubicBezTo>
                  <a:cubicBezTo>
                    <a:pt x="9" y="15"/>
                    <a:pt x="9" y="15"/>
                    <a:pt x="9" y="15"/>
                  </a:cubicBezTo>
                  <a:cubicBezTo>
                    <a:pt x="8" y="15"/>
                    <a:pt x="9" y="22"/>
                    <a:pt x="9" y="31"/>
                  </a:cubicBezTo>
                  <a:cubicBezTo>
                    <a:pt x="9" y="47"/>
                    <a:pt x="9" y="47"/>
                    <a:pt x="9" y="47"/>
                  </a:cubicBezTo>
                  <a:cubicBezTo>
                    <a:pt x="0" y="47"/>
                    <a:pt x="0" y="47"/>
                    <a:pt x="0" y="47"/>
                  </a:cubicBezTo>
                  <a:cubicBezTo>
                    <a:pt x="0" y="0"/>
                    <a:pt x="0" y="0"/>
                    <a:pt x="0" y="0"/>
                  </a:cubicBezTo>
                  <a:cubicBezTo>
                    <a:pt x="9" y="0"/>
                    <a:pt x="9" y="0"/>
                    <a:pt x="9" y="0"/>
                  </a:cubicBezTo>
                  <a:cubicBezTo>
                    <a:pt x="18" y="16"/>
                    <a:pt x="18" y="16"/>
                    <a:pt x="18" y="16"/>
                  </a:cubicBezTo>
                  <a:cubicBezTo>
                    <a:pt x="21" y="21"/>
                    <a:pt x="21" y="23"/>
                    <a:pt x="21" y="23"/>
                  </a:cubicBezTo>
                  <a:cubicBezTo>
                    <a:pt x="22" y="23"/>
                    <a:pt x="22" y="23"/>
                    <a:pt x="22" y="23"/>
                  </a:cubicBezTo>
                  <a:cubicBezTo>
                    <a:pt x="22" y="23"/>
                    <a:pt x="22" y="21"/>
                    <a:pt x="25" y="16"/>
                  </a:cubicBezTo>
                  <a:cubicBezTo>
                    <a:pt x="34" y="0"/>
                    <a:pt x="34" y="0"/>
                    <a:pt x="34" y="0"/>
                  </a:cubicBezTo>
                  <a:lnTo>
                    <a:pt x="4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sp>
          <p:nvSpPr>
            <p:cNvPr id="134" name="Oval 86"/>
            <p:cNvSpPr>
              <a:spLocks noChangeArrowheads="1"/>
            </p:cNvSpPr>
            <p:nvPr userDrawn="1"/>
          </p:nvSpPr>
          <p:spPr bwMode="auto">
            <a:xfrm>
              <a:off x="3533775" y="5853113"/>
              <a:ext cx="439738" cy="438150"/>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3600" dirty="0"/>
            </a:p>
          </p:txBody>
        </p:sp>
        <p:sp>
          <p:nvSpPr>
            <p:cNvPr id="135" name="Freeform 87"/>
            <p:cNvSpPr>
              <a:spLocks/>
            </p:cNvSpPr>
            <p:nvPr userDrawn="1"/>
          </p:nvSpPr>
          <p:spPr bwMode="auto">
            <a:xfrm>
              <a:off x="3714750" y="5926138"/>
              <a:ext cx="141288" cy="290512"/>
            </a:xfrm>
            <a:custGeom>
              <a:avLst/>
              <a:gdLst>
                <a:gd name="T0" fmla="*/ 0 w 106"/>
                <a:gd name="T1" fmla="*/ 291142 h 218"/>
                <a:gd name="T2" fmla="*/ 0 w 106"/>
                <a:gd name="T3" fmla="*/ 0 h 218"/>
                <a:gd name="T4" fmla="*/ 141564 w 106"/>
                <a:gd name="T5" fmla="*/ 145571 h 218"/>
                <a:gd name="T6" fmla="*/ 0 w 106"/>
                <a:gd name="T7" fmla="*/ 291142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18">
                  <a:moveTo>
                    <a:pt x="0" y="218"/>
                  </a:moveTo>
                  <a:lnTo>
                    <a:pt x="0" y="0"/>
                  </a:lnTo>
                  <a:lnTo>
                    <a:pt x="106" y="109"/>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dirty="0"/>
            </a:p>
          </p:txBody>
        </p:sp>
      </p:grpSp>
      <p:sp>
        <p:nvSpPr>
          <p:cNvPr id="136" name="AutoShape 72">
            <a:hlinkClick r:id="rId2"/>
          </p:cNvPr>
          <p:cNvSpPr>
            <a:spLocks noChangeAspect="1" noChangeArrowheads="1" noTextEdit="1"/>
          </p:cNvSpPr>
          <p:nvPr userDrawn="1"/>
        </p:nvSpPr>
        <p:spPr bwMode="auto">
          <a:xfrm>
            <a:off x="4563534" y="5821363"/>
            <a:ext cx="315383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dirty="0"/>
          </a:p>
        </p:txBody>
      </p:sp>
      <p:grpSp>
        <p:nvGrpSpPr>
          <p:cNvPr id="4" name="Group 3"/>
          <p:cNvGrpSpPr/>
          <p:nvPr userDrawn="1"/>
        </p:nvGrpSpPr>
        <p:grpSpPr>
          <a:xfrm>
            <a:off x="2528036" y="822326"/>
            <a:ext cx="7213600" cy="3554829"/>
            <a:chOff x="1896027" y="822325"/>
            <a:chExt cx="5410200" cy="3554829"/>
          </a:xfrm>
        </p:grpSpPr>
        <p:sp>
          <p:nvSpPr>
            <p:cNvPr id="138" name="Freeform 7"/>
            <p:cNvSpPr>
              <a:spLocks/>
            </p:cNvSpPr>
            <p:nvPr userDrawn="1"/>
          </p:nvSpPr>
          <p:spPr bwMode="auto">
            <a:xfrm>
              <a:off x="3448050" y="847725"/>
              <a:ext cx="917575" cy="320675"/>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139" name="Freeform 8"/>
            <p:cNvSpPr>
              <a:spLocks/>
            </p:cNvSpPr>
            <p:nvPr userDrawn="1"/>
          </p:nvSpPr>
          <p:spPr bwMode="auto">
            <a:xfrm>
              <a:off x="4321175" y="822325"/>
              <a:ext cx="866775" cy="365125"/>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140" name="Freeform 9"/>
            <p:cNvSpPr>
              <a:spLocks/>
            </p:cNvSpPr>
            <p:nvPr userDrawn="1"/>
          </p:nvSpPr>
          <p:spPr bwMode="auto">
            <a:xfrm>
              <a:off x="5168900" y="847725"/>
              <a:ext cx="669925" cy="320675"/>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34" name="Line 49"/>
            <p:cNvSpPr>
              <a:spLocks noChangeShapeType="1"/>
            </p:cNvSpPr>
            <p:nvPr userDrawn="1"/>
          </p:nvSpPr>
          <p:spPr bwMode="auto">
            <a:xfrm>
              <a:off x="2162175" y="4016375"/>
              <a:ext cx="486410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dirty="0"/>
            </a:p>
          </p:txBody>
        </p:sp>
        <p:sp>
          <p:nvSpPr>
            <p:cNvPr id="235" name="Freeform 50"/>
            <p:cNvSpPr>
              <a:spLocks noEditPoints="1"/>
            </p:cNvSpPr>
            <p:nvPr userDrawn="1"/>
          </p:nvSpPr>
          <p:spPr bwMode="auto">
            <a:xfrm>
              <a:off x="3048000" y="3448050"/>
              <a:ext cx="111125" cy="149225"/>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36" name="Freeform 51"/>
            <p:cNvSpPr>
              <a:spLocks/>
            </p:cNvSpPr>
            <p:nvPr userDrawn="1"/>
          </p:nvSpPr>
          <p:spPr bwMode="auto">
            <a:xfrm>
              <a:off x="3194050" y="3448050"/>
              <a:ext cx="104775" cy="149225"/>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37" name="Freeform 52"/>
            <p:cNvSpPr>
              <a:spLocks/>
            </p:cNvSpPr>
            <p:nvPr userDrawn="1"/>
          </p:nvSpPr>
          <p:spPr bwMode="auto">
            <a:xfrm>
              <a:off x="3324225" y="3448050"/>
              <a:ext cx="136525" cy="149225"/>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38" name="Freeform 53"/>
            <p:cNvSpPr>
              <a:spLocks noEditPoints="1"/>
            </p:cNvSpPr>
            <p:nvPr userDrawn="1"/>
          </p:nvSpPr>
          <p:spPr bwMode="auto">
            <a:xfrm>
              <a:off x="3467100" y="3444875"/>
              <a:ext cx="152400" cy="155575"/>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39" name="Freeform 54"/>
            <p:cNvSpPr>
              <a:spLocks/>
            </p:cNvSpPr>
            <p:nvPr userDrawn="1"/>
          </p:nvSpPr>
          <p:spPr bwMode="auto">
            <a:xfrm>
              <a:off x="3654425" y="3448050"/>
              <a:ext cx="123825" cy="149225"/>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0" name="Freeform 55"/>
            <p:cNvSpPr>
              <a:spLocks noEditPoints="1"/>
            </p:cNvSpPr>
            <p:nvPr userDrawn="1"/>
          </p:nvSpPr>
          <p:spPr bwMode="auto">
            <a:xfrm>
              <a:off x="3825875" y="3448050"/>
              <a:ext cx="139700" cy="149225"/>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1" name="Freeform 56"/>
            <p:cNvSpPr>
              <a:spLocks/>
            </p:cNvSpPr>
            <p:nvPr userDrawn="1"/>
          </p:nvSpPr>
          <p:spPr bwMode="auto">
            <a:xfrm>
              <a:off x="4048125" y="3448050"/>
              <a:ext cx="117475" cy="149225"/>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2" name="Freeform 57"/>
            <p:cNvSpPr>
              <a:spLocks/>
            </p:cNvSpPr>
            <p:nvPr userDrawn="1"/>
          </p:nvSpPr>
          <p:spPr bwMode="auto">
            <a:xfrm>
              <a:off x="4197350" y="3448050"/>
              <a:ext cx="120650" cy="149225"/>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3" name="Freeform 58"/>
            <p:cNvSpPr>
              <a:spLocks/>
            </p:cNvSpPr>
            <p:nvPr userDrawn="1"/>
          </p:nvSpPr>
          <p:spPr bwMode="auto">
            <a:xfrm>
              <a:off x="4362450" y="3448050"/>
              <a:ext cx="104775" cy="149225"/>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4" name="Freeform 59"/>
            <p:cNvSpPr>
              <a:spLocks/>
            </p:cNvSpPr>
            <p:nvPr userDrawn="1"/>
          </p:nvSpPr>
          <p:spPr bwMode="auto">
            <a:xfrm>
              <a:off x="4559300" y="3444875"/>
              <a:ext cx="146050" cy="155575"/>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5" name="Freeform 60"/>
            <p:cNvSpPr>
              <a:spLocks noEditPoints="1"/>
            </p:cNvSpPr>
            <p:nvPr userDrawn="1"/>
          </p:nvSpPr>
          <p:spPr bwMode="auto">
            <a:xfrm>
              <a:off x="4727575" y="3444875"/>
              <a:ext cx="155575" cy="155575"/>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6" name="Freeform 61"/>
            <p:cNvSpPr>
              <a:spLocks/>
            </p:cNvSpPr>
            <p:nvPr userDrawn="1"/>
          </p:nvSpPr>
          <p:spPr bwMode="auto">
            <a:xfrm>
              <a:off x="4914900" y="3448050"/>
              <a:ext cx="127000" cy="149225"/>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7" name="Freeform 62"/>
            <p:cNvSpPr>
              <a:spLocks/>
            </p:cNvSpPr>
            <p:nvPr userDrawn="1"/>
          </p:nvSpPr>
          <p:spPr bwMode="auto">
            <a:xfrm>
              <a:off x="5070475" y="3448050"/>
              <a:ext cx="120650" cy="149225"/>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8" name="Freeform 63"/>
            <p:cNvSpPr>
              <a:spLocks noEditPoints="1"/>
            </p:cNvSpPr>
            <p:nvPr userDrawn="1"/>
          </p:nvSpPr>
          <p:spPr bwMode="auto">
            <a:xfrm>
              <a:off x="5222875" y="3448050"/>
              <a:ext cx="111125" cy="149225"/>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49" name="Freeform 64"/>
            <p:cNvSpPr>
              <a:spLocks noEditPoints="1"/>
            </p:cNvSpPr>
            <p:nvPr userDrawn="1"/>
          </p:nvSpPr>
          <p:spPr bwMode="auto">
            <a:xfrm>
              <a:off x="5353050" y="3448050"/>
              <a:ext cx="146050" cy="149225"/>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0" name="Freeform 65"/>
            <p:cNvSpPr>
              <a:spLocks/>
            </p:cNvSpPr>
            <p:nvPr userDrawn="1"/>
          </p:nvSpPr>
          <p:spPr bwMode="auto">
            <a:xfrm>
              <a:off x="5511800" y="3444875"/>
              <a:ext cx="146050" cy="155575"/>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1" name="Freeform 66"/>
            <p:cNvSpPr>
              <a:spLocks/>
            </p:cNvSpPr>
            <p:nvPr userDrawn="1"/>
          </p:nvSpPr>
          <p:spPr bwMode="auto">
            <a:xfrm>
              <a:off x="5673725" y="3448050"/>
              <a:ext cx="120650" cy="149225"/>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2" name="Freeform 67"/>
            <p:cNvSpPr>
              <a:spLocks/>
            </p:cNvSpPr>
            <p:nvPr userDrawn="1"/>
          </p:nvSpPr>
          <p:spPr bwMode="auto">
            <a:xfrm>
              <a:off x="4422775" y="2797175"/>
              <a:ext cx="60325" cy="8890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3" name="Freeform 68"/>
            <p:cNvSpPr>
              <a:spLocks/>
            </p:cNvSpPr>
            <p:nvPr userDrawn="1"/>
          </p:nvSpPr>
          <p:spPr bwMode="auto">
            <a:xfrm>
              <a:off x="6340475" y="2781300"/>
              <a:ext cx="60325" cy="85725"/>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4" name="Freeform 69"/>
            <p:cNvSpPr>
              <a:spLocks noEditPoints="1"/>
            </p:cNvSpPr>
            <p:nvPr userDrawn="1"/>
          </p:nvSpPr>
          <p:spPr bwMode="auto">
            <a:xfrm>
              <a:off x="2095500" y="2765425"/>
              <a:ext cx="1362075" cy="650875"/>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5" name="Freeform 70"/>
            <p:cNvSpPr>
              <a:spLocks noEditPoints="1"/>
            </p:cNvSpPr>
            <p:nvPr userDrawn="1"/>
          </p:nvSpPr>
          <p:spPr bwMode="auto">
            <a:xfrm>
              <a:off x="3413125" y="2813050"/>
              <a:ext cx="1863725" cy="542925"/>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6" name="Freeform 71"/>
            <p:cNvSpPr>
              <a:spLocks noEditPoints="1"/>
            </p:cNvSpPr>
            <p:nvPr userDrawn="1"/>
          </p:nvSpPr>
          <p:spPr bwMode="auto">
            <a:xfrm>
              <a:off x="5270500" y="2641600"/>
              <a:ext cx="1736725" cy="1060450"/>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7" name="Freeform 72"/>
            <p:cNvSpPr>
              <a:spLocks/>
            </p:cNvSpPr>
            <p:nvPr userDrawn="1"/>
          </p:nvSpPr>
          <p:spPr bwMode="auto">
            <a:xfrm>
              <a:off x="2606675" y="3209925"/>
              <a:ext cx="3708400" cy="165100"/>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8" name="Freeform 73"/>
            <p:cNvSpPr>
              <a:spLocks/>
            </p:cNvSpPr>
            <p:nvPr userDrawn="1"/>
          </p:nvSpPr>
          <p:spPr bwMode="auto">
            <a:xfrm>
              <a:off x="6873875" y="2724150"/>
              <a:ext cx="76200" cy="92075"/>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59" name="Freeform 74"/>
            <p:cNvSpPr>
              <a:spLocks/>
            </p:cNvSpPr>
            <p:nvPr userDrawn="1"/>
          </p:nvSpPr>
          <p:spPr bwMode="auto">
            <a:xfrm>
              <a:off x="6959600" y="2724150"/>
              <a:ext cx="88900" cy="92075"/>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3" name="TextBox 2"/>
            <p:cNvSpPr txBox="1"/>
            <p:nvPr userDrawn="1"/>
          </p:nvSpPr>
          <p:spPr>
            <a:xfrm>
              <a:off x="1896027" y="4038600"/>
              <a:ext cx="5410200" cy="338554"/>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$6.5</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6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BILLION | </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105,000</a:t>
              </a:r>
              <a:r>
                <a:rPr lang="en-US" sz="16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EMPLOYEES | </a:t>
              </a:r>
              <a:r>
                <a:rPr lang="en-US" sz="16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31</a:t>
              </a:r>
              <a:r>
                <a:rPr lang="en-US" sz="16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COUNTRIES</a:t>
              </a: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3736701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3061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7414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3136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G:\Jobs\Layout &amp; Template\Temp\Template_1\Airbus Inner.jpg"/>
          <p:cNvPicPr>
            <a:picLocks noChangeAspect="1" noChangeArrowheads="1"/>
          </p:cNvPicPr>
          <p:nvPr userDrawn="1"/>
        </p:nvPicPr>
        <p:blipFill rotWithShape="1">
          <a:blip r:embed="rId23">
            <a:extLst>
              <a:ext uri="{28A0092B-C50C-407E-A947-70E740481C1C}">
                <a14:useLocalDpi xmlns:a14="http://schemas.microsoft.com/office/drawing/2010/main" val="0"/>
              </a:ext>
            </a:extLst>
          </a:blip>
          <a:srcRect t="79788"/>
          <a:stretch/>
        </p:blipFill>
        <p:spPr bwMode="auto">
          <a:xfrm>
            <a:off x="0" y="838200"/>
            <a:ext cx="12192000" cy="212334"/>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bwMode="auto">
          <a:xfrm>
            <a:off x="626533" y="6577014"/>
            <a:ext cx="0" cy="280987"/>
          </a:xfrm>
          <a:prstGeom prst="line">
            <a:avLst/>
          </a:prstGeom>
          <a:ln>
            <a:headEnd type="none" w="sm" len="sm"/>
            <a:tailEnd type="none" w="med" len="med"/>
          </a:ln>
        </p:spPr>
        <p:style>
          <a:lnRef idx="1">
            <a:schemeClr val="dk1"/>
          </a:lnRef>
          <a:fillRef idx="0">
            <a:schemeClr val="dk1"/>
          </a:fillRef>
          <a:effectRef idx="0">
            <a:schemeClr val="dk1"/>
          </a:effectRef>
          <a:fontRef idx="minor">
            <a:schemeClr val="tx1"/>
          </a:fontRef>
        </p:style>
      </p:cxnSp>
      <p:sp>
        <p:nvSpPr>
          <p:cNvPr id="2" name="TextBox 1"/>
          <p:cNvSpPr txBox="1">
            <a:spLocks/>
          </p:cNvSpPr>
          <p:nvPr userDrawn="1"/>
        </p:nvSpPr>
        <p:spPr>
          <a:xfrm>
            <a:off x="65618" y="6569076"/>
            <a:ext cx="438149" cy="214313"/>
          </a:xfrm>
          <a:prstGeom prst="rect">
            <a:avLst/>
          </a:prstGeom>
        </p:spPr>
        <p:txBody>
          <a:bodyPr rIns="0">
            <a:spAutoFit/>
          </a:bodyPr>
          <a:lstStyle>
            <a:defPPr>
              <a:defRPr lang="en-US"/>
            </a:defPPr>
            <a:lvl1pPr algn="r">
              <a:defRPr sz="800">
                <a:latin typeface="+mj-lt"/>
                <a:ea typeface="Verdana" pitchFamily="34" charset="0"/>
                <a:cs typeface="Verdana" pitchFamily="34" charset="0"/>
              </a:defRPr>
            </a:lvl1pPr>
          </a:lstStyle>
          <a:p>
            <a:pPr>
              <a:defRPr/>
            </a:pPr>
            <a:fld id="{F823B0A0-E57E-4997-A225-4A65D3F8EB83}" type="slidenum">
              <a:rPr lang="en-US" sz="800" smtClean="0"/>
              <a:pPr>
                <a:defRPr/>
              </a:pPr>
              <a:t>‹#›</a:t>
            </a:fld>
            <a:endParaRPr lang="en-US" sz="800" dirty="0"/>
          </a:p>
        </p:txBody>
      </p:sp>
      <p:pic>
        <p:nvPicPr>
          <p:cNvPr id="23" name="Picture 22"/>
          <p:cNvPicPr>
            <a:picLocks noChangeAspect="1"/>
          </p:cNvPicPr>
          <p:nvPr userDrawn="1"/>
        </p:nvPicPr>
        <p:blipFill rotWithShape="1">
          <a:blip r:embed="rId24" cstate="print">
            <a:extLst>
              <a:ext uri="{28A0092B-C50C-407E-A947-70E740481C1C}">
                <a14:useLocalDpi xmlns:a14="http://schemas.microsoft.com/office/drawing/2010/main" val="0"/>
              </a:ext>
            </a:extLst>
          </a:blip>
          <a:srcRect l="8702" t="26524" r="8702" b="26524"/>
          <a:stretch/>
        </p:blipFill>
        <p:spPr>
          <a:xfrm>
            <a:off x="10487666" y="6239891"/>
            <a:ext cx="1524001" cy="566057"/>
          </a:xfrm>
          <a:prstGeom prst="rect">
            <a:avLst/>
          </a:prstGeom>
        </p:spPr>
      </p:pic>
    </p:spTree>
    <p:extLst>
      <p:ext uri="{BB962C8B-B14F-4D97-AF65-F5344CB8AC3E}">
        <p14:creationId xmlns:p14="http://schemas.microsoft.com/office/powerpoint/2010/main" val="22090367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transition/>
  <p:hf hdr="0" ftr="0" dt="0"/>
  <p:txStyles>
    <p:title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238125" indent="-238125" algn="l" rtl="0" eaLnBrk="0" fontAlgn="base" hangingPunct="0">
        <a:spcBef>
          <a:spcPct val="100000"/>
        </a:spcBef>
        <a:spcAft>
          <a:spcPct val="0"/>
        </a:spcAft>
        <a:buClr>
          <a:schemeClr val="tx1"/>
        </a:buClr>
        <a:buFont typeface="Wingdings 2" pitchFamily="18" charset="2"/>
        <a:buChar char="¡"/>
        <a:defRPr sz="1600">
          <a:solidFill>
            <a:schemeClr val="tx1"/>
          </a:solidFill>
          <a:latin typeface="+mn-lt"/>
          <a:ea typeface="+mn-ea"/>
          <a:cs typeface="+mn-cs"/>
        </a:defRPr>
      </a:lvl1pPr>
      <a:lvl2pPr marL="457200" indent="-217488"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2pPr>
      <a:lvl3pPr marL="676275" indent="-209550"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3pPr>
      <a:lvl4pPr marL="9048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6" Type="http://schemas.openxmlformats.org/officeDocument/2006/relationships/image" Target="../media/image55.jpeg"/><Relationship Id="rId21" Type="http://schemas.openxmlformats.org/officeDocument/2006/relationships/image" Target="../media/image50.jpeg"/><Relationship Id="rId42" Type="http://schemas.openxmlformats.org/officeDocument/2006/relationships/image" Target="../media/image70.png"/><Relationship Id="rId47" Type="http://schemas.openxmlformats.org/officeDocument/2006/relationships/image" Target="../media/image75.png"/><Relationship Id="rId63" Type="http://schemas.openxmlformats.org/officeDocument/2006/relationships/image" Target="../media/image91.png"/><Relationship Id="rId68" Type="http://schemas.openxmlformats.org/officeDocument/2006/relationships/image" Target="../media/image96.gif"/><Relationship Id="rId84" Type="http://schemas.openxmlformats.org/officeDocument/2006/relationships/image" Target="../media/image111.jpeg"/><Relationship Id="rId89" Type="http://schemas.openxmlformats.org/officeDocument/2006/relationships/image" Target="../media/image116.png"/><Relationship Id="rId16" Type="http://schemas.openxmlformats.org/officeDocument/2006/relationships/image" Target="../media/image45.png"/><Relationship Id="rId107" Type="http://schemas.openxmlformats.org/officeDocument/2006/relationships/image" Target="../media/image134.png"/><Relationship Id="rId11" Type="http://schemas.openxmlformats.org/officeDocument/2006/relationships/image" Target="../media/image41.png"/><Relationship Id="rId32" Type="http://schemas.openxmlformats.org/officeDocument/2006/relationships/image" Target="../media/image60.gif"/><Relationship Id="rId37" Type="http://schemas.openxmlformats.org/officeDocument/2006/relationships/image" Target="../media/image65.jpeg"/><Relationship Id="rId53" Type="http://schemas.openxmlformats.org/officeDocument/2006/relationships/image" Target="../media/image81.png"/><Relationship Id="rId58" Type="http://schemas.openxmlformats.org/officeDocument/2006/relationships/image" Target="../media/image86.gif"/><Relationship Id="rId74" Type="http://schemas.openxmlformats.org/officeDocument/2006/relationships/image" Target="../media/image101.jpeg"/><Relationship Id="rId79" Type="http://schemas.openxmlformats.org/officeDocument/2006/relationships/image" Target="../media/image106.jpeg"/><Relationship Id="rId102" Type="http://schemas.openxmlformats.org/officeDocument/2006/relationships/image" Target="../media/image129.png"/><Relationship Id="rId5" Type="http://schemas.openxmlformats.org/officeDocument/2006/relationships/image" Target="../media/image35.jpg"/><Relationship Id="rId90" Type="http://schemas.openxmlformats.org/officeDocument/2006/relationships/image" Target="../media/image117.png"/><Relationship Id="rId95" Type="http://schemas.openxmlformats.org/officeDocument/2006/relationships/image" Target="../media/image122.jpeg"/><Relationship Id="rId22" Type="http://schemas.openxmlformats.org/officeDocument/2006/relationships/image" Target="../media/image51.jpeg"/><Relationship Id="rId27" Type="http://schemas.openxmlformats.org/officeDocument/2006/relationships/image" Target="../media/image56.png"/><Relationship Id="rId43" Type="http://schemas.openxmlformats.org/officeDocument/2006/relationships/image" Target="../media/image71.png"/><Relationship Id="rId48" Type="http://schemas.openxmlformats.org/officeDocument/2006/relationships/image" Target="../media/image76.png"/><Relationship Id="rId64" Type="http://schemas.openxmlformats.org/officeDocument/2006/relationships/image" Target="../media/image92.png"/><Relationship Id="rId69" Type="http://schemas.openxmlformats.org/officeDocument/2006/relationships/image" Target="../media/image97.png"/><Relationship Id="rId80" Type="http://schemas.openxmlformats.org/officeDocument/2006/relationships/image" Target="../media/image107.jpeg"/><Relationship Id="rId85" Type="http://schemas.openxmlformats.org/officeDocument/2006/relationships/image" Target="../media/image112.jpeg"/><Relationship Id="rId12" Type="http://schemas.openxmlformats.org/officeDocument/2006/relationships/image" Target="../media/image42.jpeg"/><Relationship Id="rId17" Type="http://schemas.openxmlformats.org/officeDocument/2006/relationships/image" Target="../media/image46.jpeg"/><Relationship Id="rId33" Type="http://schemas.openxmlformats.org/officeDocument/2006/relationships/image" Target="../media/image61.jpeg"/><Relationship Id="rId38" Type="http://schemas.openxmlformats.org/officeDocument/2006/relationships/image" Target="../media/image66.png"/><Relationship Id="rId59" Type="http://schemas.openxmlformats.org/officeDocument/2006/relationships/image" Target="../media/image87.gif"/><Relationship Id="rId103" Type="http://schemas.openxmlformats.org/officeDocument/2006/relationships/image" Target="../media/image130.png"/><Relationship Id="rId108" Type="http://schemas.openxmlformats.org/officeDocument/2006/relationships/image" Target="../media/image135.png"/><Relationship Id="rId54" Type="http://schemas.openxmlformats.org/officeDocument/2006/relationships/image" Target="../media/image82.png"/><Relationship Id="rId70" Type="http://schemas.openxmlformats.org/officeDocument/2006/relationships/image" Target="../media/image98.png"/><Relationship Id="rId75" Type="http://schemas.openxmlformats.org/officeDocument/2006/relationships/image" Target="../media/image102.png"/><Relationship Id="rId91" Type="http://schemas.openxmlformats.org/officeDocument/2006/relationships/image" Target="../media/image118.jpeg"/><Relationship Id="rId96" Type="http://schemas.openxmlformats.org/officeDocument/2006/relationships/image" Target="../media/image123.jpeg"/><Relationship Id="rId1" Type="http://schemas.openxmlformats.org/officeDocument/2006/relationships/slideLayout" Target="../slideLayouts/slideLayout7.xml"/><Relationship Id="rId6" Type="http://schemas.openxmlformats.org/officeDocument/2006/relationships/image" Target="../media/image36.jpeg"/><Relationship Id="rId15" Type="http://schemas.openxmlformats.org/officeDocument/2006/relationships/image" Target="../media/image44.jpeg"/><Relationship Id="rId23" Type="http://schemas.openxmlformats.org/officeDocument/2006/relationships/image" Target="../media/image52.jpeg"/><Relationship Id="rId28" Type="http://schemas.openxmlformats.org/officeDocument/2006/relationships/hyperlink" Target="http://www.citigroup.net/" TargetMode="External"/><Relationship Id="rId36" Type="http://schemas.openxmlformats.org/officeDocument/2006/relationships/image" Target="../media/image64.jpeg"/><Relationship Id="rId49" Type="http://schemas.openxmlformats.org/officeDocument/2006/relationships/image" Target="../media/image77.png"/><Relationship Id="rId57" Type="http://schemas.openxmlformats.org/officeDocument/2006/relationships/image" Target="../media/image85.png"/><Relationship Id="rId106" Type="http://schemas.openxmlformats.org/officeDocument/2006/relationships/image" Target="../media/image133.jpeg"/><Relationship Id="rId10" Type="http://schemas.openxmlformats.org/officeDocument/2006/relationships/image" Target="../media/image40.jpeg"/><Relationship Id="rId31" Type="http://schemas.openxmlformats.org/officeDocument/2006/relationships/image" Target="../media/image59.png"/><Relationship Id="rId44" Type="http://schemas.openxmlformats.org/officeDocument/2006/relationships/image" Target="../media/image72.jpeg"/><Relationship Id="rId52" Type="http://schemas.openxmlformats.org/officeDocument/2006/relationships/image" Target="../media/image80.emf"/><Relationship Id="rId60" Type="http://schemas.openxmlformats.org/officeDocument/2006/relationships/image" Target="../media/image88.gif"/><Relationship Id="rId65" Type="http://schemas.openxmlformats.org/officeDocument/2006/relationships/image" Target="../media/image93.jpeg"/><Relationship Id="rId73" Type="http://schemas.openxmlformats.org/officeDocument/2006/relationships/image" Target="../media/image100.jpeg"/><Relationship Id="rId78" Type="http://schemas.openxmlformats.org/officeDocument/2006/relationships/image" Target="../media/image105.jpeg"/><Relationship Id="rId81" Type="http://schemas.openxmlformats.org/officeDocument/2006/relationships/image" Target="../media/image108.png"/><Relationship Id="rId86" Type="http://schemas.openxmlformats.org/officeDocument/2006/relationships/image" Target="../media/image113.png"/><Relationship Id="rId94" Type="http://schemas.openxmlformats.org/officeDocument/2006/relationships/image" Target="../media/image121.jpeg"/><Relationship Id="rId99" Type="http://schemas.openxmlformats.org/officeDocument/2006/relationships/image" Target="../media/image126.jpeg"/><Relationship Id="rId101" Type="http://schemas.openxmlformats.org/officeDocument/2006/relationships/image" Target="../media/image128.jpeg"/><Relationship Id="rId4" Type="http://schemas.openxmlformats.org/officeDocument/2006/relationships/image" Target="../media/image34.png"/><Relationship Id="rId9" Type="http://schemas.openxmlformats.org/officeDocument/2006/relationships/image" Target="../media/image39.jpeg"/><Relationship Id="rId13" Type="http://schemas.openxmlformats.org/officeDocument/2006/relationships/image" Target="../media/image43.jpeg"/><Relationship Id="rId18" Type="http://schemas.openxmlformats.org/officeDocument/2006/relationships/image" Target="../media/image47.png"/><Relationship Id="rId39" Type="http://schemas.openxmlformats.org/officeDocument/2006/relationships/image" Target="../media/image67.png"/><Relationship Id="rId109" Type="http://schemas.openxmlformats.org/officeDocument/2006/relationships/image" Target="../media/image136.png"/><Relationship Id="rId34" Type="http://schemas.openxmlformats.org/officeDocument/2006/relationships/image" Target="../media/image62.png"/><Relationship Id="rId50" Type="http://schemas.openxmlformats.org/officeDocument/2006/relationships/image" Target="../media/image78.jpeg"/><Relationship Id="rId55" Type="http://schemas.openxmlformats.org/officeDocument/2006/relationships/image" Target="../media/image83.png"/><Relationship Id="rId76" Type="http://schemas.openxmlformats.org/officeDocument/2006/relationships/image" Target="../media/image103.png"/><Relationship Id="rId97" Type="http://schemas.openxmlformats.org/officeDocument/2006/relationships/image" Target="../media/image124.jpeg"/><Relationship Id="rId104" Type="http://schemas.openxmlformats.org/officeDocument/2006/relationships/image" Target="../media/image131.jpeg"/><Relationship Id="rId7" Type="http://schemas.openxmlformats.org/officeDocument/2006/relationships/image" Target="../media/image37.jpeg"/><Relationship Id="rId71" Type="http://schemas.openxmlformats.org/officeDocument/2006/relationships/hyperlink" Target="http://images.google.com/imgres?imgurl=http://www.ceasa-gt.org.za/images/logos/JNJ_logo.gif&amp;imgrefurl=http://www.ceasa-gt.org.za/gtsponsors.htm&amp;h=58&amp;w=301&amp;sz=3&amp;hl=en&amp;start=7&amp;tbnid=17wkaK_UjbXQtM:&amp;tbnh=22&amp;tbnw=116&amp;prev=/images?q=JNJ+logo&amp;gbv=2&amp;svnum=10&amp;hl=en" TargetMode="External"/><Relationship Id="rId92" Type="http://schemas.openxmlformats.org/officeDocument/2006/relationships/image" Target="../media/image119.png"/><Relationship Id="rId2" Type="http://schemas.openxmlformats.org/officeDocument/2006/relationships/image" Target="../media/image32.png"/><Relationship Id="rId29" Type="http://schemas.openxmlformats.org/officeDocument/2006/relationships/image" Target="../media/image57.png"/><Relationship Id="rId24" Type="http://schemas.openxmlformats.org/officeDocument/2006/relationships/image" Target="../media/image53.png"/><Relationship Id="rId40" Type="http://schemas.openxmlformats.org/officeDocument/2006/relationships/image" Target="../media/image68.png"/><Relationship Id="rId45" Type="http://schemas.openxmlformats.org/officeDocument/2006/relationships/image" Target="../media/image73.png"/><Relationship Id="rId66" Type="http://schemas.openxmlformats.org/officeDocument/2006/relationships/image" Target="../media/image94.png"/><Relationship Id="rId87" Type="http://schemas.openxmlformats.org/officeDocument/2006/relationships/image" Target="../media/image114.jpeg"/><Relationship Id="rId110" Type="http://schemas.openxmlformats.org/officeDocument/2006/relationships/image" Target="../media/image137.png"/><Relationship Id="rId61" Type="http://schemas.openxmlformats.org/officeDocument/2006/relationships/image" Target="../media/image89.png"/><Relationship Id="rId82" Type="http://schemas.openxmlformats.org/officeDocument/2006/relationships/image" Target="../media/image109.jpeg"/><Relationship Id="rId19" Type="http://schemas.openxmlformats.org/officeDocument/2006/relationships/image" Target="../media/image48.png"/><Relationship Id="rId14" Type="http://schemas.openxmlformats.org/officeDocument/2006/relationships/hyperlink" Target="http://www.google.co.in/url?sa=i&amp;source=images&amp;cd=&amp;cad=rja&amp;uact=8&amp;docid=JVJbGEG595fJZM&amp;tbnid=a7Lh5w2b_6t5ZM:&amp;ved=0CAgQjRw&amp;url=http://www.thomasnet.com/journals/fluid-gas-flow/abb-to-provide-process-analyzers-for-cheniere-energy-lng-project/&amp;ei=NgF-U7_rG4q4uAT59oCABw&amp;psig=AFQjCNFcWmu8AUXhRpMMP3cSZxjJfsjn2A&amp;ust=1400853174586894" TargetMode="External"/><Relationship Id="rId30" Type="http://schemas.openxmlformats.org/officeDocument/2006/relationships/image" Target="../media/image58.png"/><Relationship Id="rId35" Type="http://schemas.openxmlformats.org/officeDocument/2006/relationships/image" Target="../media/image63.png"/><Relationship Id="rId56" Type="http://schemas.openxmlformats.org/officeDocument/2006/relationships/image" Target="../media/image84.png"/><Relationship Id="rId77" Type="http://schemas.openxmlformats.org/officeDocument/2006/relationships/image" Target="../media/image104.jpeg"/><Relationship Id="rId100" Type="http://schemas.openxmlformats.org/officeDocument/2006/relationships/image" Target="../media/image127.png"/><Relationship Id="rId105" Type="http://schemas.openxmlformats.org/officeDocument/2006/relationships/image" Target="../media/image132.jpeg"/><Relationship Id="rId8" Type="http://schemas.openxmlformats.org/officeDocument/2006/relationships/image" Target="../media/image38.png"/><Relationship Id="rId51" Type="http://schemas.openxmlformats.org/officeDocument/2006/relationships/image" Target="../media/image79.png"/><Relationship Id="rId72" Type="http://schemas.openxmlformats.org/officeDocument/2006/relationships/image" Target="../media/image99.jpeg"/><Relationship Id="rId93" Type="http://schemas.openxmlformats.org/officeDocument/2006/relationships/image" Target="../media/image120.jpeg"/><Relationship Id="rId98" Type="http://schemas.openxmlformats.org/officeDocument/2006/relationships/image" Target="../media/image125.jpeg"/><Relationship Id="rId3" Type="http://schemas.openxmlformats.org/officeDocument/2006/relationships/image" Target="../media/image33.png"/><Relationship Id="rId25" Type="http://schemas.openxmlformats.org/officeDocument/2006/relationships/image" Target="../media/image54.jpeg"/><Relationship Id="rId46" Type="http://schemas.openxmlformats.org/officeDocument/2006/relationships/image" Target="../media/image74.png"/><Relationship Id="rId67" Type="http://schemas.openxmlformats.org/officeDocument/2006/relationships/image" Target="../media/image95.png"/><Relationship Id="rId20" Type="http://schemas.openxmlformats.org/officeDocument/2006/relationships/image" Target="../media/image49.png"/><Relationship Id="rId41" Type="http://schemas.openxmlformats.org/officeDocument/2006/relationships/image" Target="../media/image69.jpeg"/><Relationship Id="rId62" Type="http://schemas.openxmlformats.org/officeDocument/2006/relationships/image" Target="../media/image90.jpeg"/><Relationship Id="rId83" Type="http://schemas.openxmlformats.org/officeDocument/2006/relationships/image" Target="../media/image110.png"/><Relationship Id="rId88" Type="http://schemas.openxmlformats.org/officeDocument/2006/relationships/image" Target="../media/image115.jpeg"/></Relationships>
</file>

<file path=ppt/slides/_rels/slide26.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diagramLayout" Target="../diagrams/layout1.xml"/><Relationship Id="rId7" Type="http://schemas.openxmlformats.org/officeDocument/2006/relationships/image" Target="../media/image138.emf"/><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4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jpeg"/><Relationship Id="rId1" Type="http://schemas.openxmlformats.org/officeDocument/2006/relationships/slideLayout" Target="../slideLayouts/slideLayout17.xml"/><Relationship Id="rId4" Type="http://schemas.openxmlformats.org/officeDocument/2006/relationships/image" Target="../media/image1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5257800"/>
            <a:ext cx="12039600" cy="685800"/>
          </a:xfrm>
          <a:prstGeom prst="rect">
            <a:avLst/>
          </a:prstGeom>
        </p:spPr>
        <p:txBody>
          <a:bodyPr/>
          <a:lstStyle/>
          <a:p>
            <a:r>
              <a:rPr lang="en-US" sz="4400" dirty="0" smtClean="0"/>
              <a:t>	Microsoft Office 365 Administration</a:t>
            </a:r>
            <a:endParaRPr lang="en-US" sz="4400" dirty="0"/>
          </a:p>
        </p:txBody>
      </p:sp>
      <p:sp>
        <p:nvSpPr>
          <p:cNvPr id="6" name="Subtitle 4"/>
          <p:cNvSpPr txBox="1">
            <a:spLocks/>
          </p:cNvSpPr>
          <p:nvPr/>
        </p:nvSpPr>
        <p:spPr>
          <a:xfrm>
            <a:off x="26126" y="6468484"/>
            <a:ext cx="1452284" cy="358588"/>
          </a:xfrm>
          <a:prstGeom prst="rect">
            <a:avLst/>
          </a:prstGeom>
        </p:spPr>
        <p:txBody>
          <a:bodyPr anchor="ctr"/>
          <a:lstStyle>
            <a:lvl1pPr marL="0" indent="0" algn="l" rtl="0" eaLnBrk="0" fontAlgn="base" hangingPunct="0">
              <a:spcBef>
                <a:spcPct val="100000"/>
              </a:spcBef>
              <a:spcAft>
                <a:spcPct val="0"/>
              </a:spcAft>
              <a:buClr>
                <a:schemeClr val="tx1"/>
              </a:buClr>
              <a:buFont typeface="Wingdings 2" pitchFamily="18" charset="2"/>
              <a:buNone/>
              <a:defRPr sz="2000" b="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217488"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2pPr>
            <a:lvl3pPr marL="676275" indent="-209550"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3pPr>
            <a:lvl4pPr marL="9048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r>
              <a:rPr lang="en-US" sz="1400" b="1" kern="0" dirty="0" smtClean="0">
                <a:solidFill>
                  <a:schemeClr val="tx1"/>
                </a:solidFill>
              </a:rPr>
              <a:t>May, </a:t>
            </a:r>
            <a:r>
              <a:rPr lang="en-US" sz="1400" b="1" kern="0" dirty="0" smtClean="0">
                <a:solidFill>
                  <a:schemeClr val="tx1"/>
                </a:solidFill>
              </a:rPr>
              <a:t>2017</a:t>
            </a:r>
            <a:endParaRPr lang="en-US" sz="1400" b="1" kern="0" dirty="0">
              <a:solidFill>
                <a:schemeClr val="tx1"/>
              </a:solidFill>
            </a:endParaRPr>
          </a:p>
        </p:txBody>
      </p:sp>
      <p:sp>
        <p:nvSpPr>
          <p:cNvPr id="5" name="Title 3"/>
          <p:cNvSpPr txBox="1">
            <a:spLocks/>
          </p:cNvSpPr>
          <p:nvPr/>
        </p:nvSpPr>
        <p:spPr bwMode="auto">
          <a:xfrm>
            <a:off x="0" y="5784477"/>
            <a:ext cx="1008529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125000"/>
              </a:lnSpc>
              <a:spcBef>
                <a:spcPct val="0"/>
              </a:spcBef>
              <a:spcAft>
                <a:spcPct val="0"/>
              </a:spcAft>
              <a:defRPr sz="32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r>
              <a:rPr lang="en-US" sz="2400" kern="0" dirty="0" smtClean="0">
                <a:solidFill>
                  <a:srgbClr val="C00000"/>
                </a:solidFill>
              </a:rPr>
              <a:t>	Our </a:t>
            </a:r>
            <a:r>
              <a:rPr lang="en-US" sz="2400" kern="0" dirty="0">
                <a:solidFill>
                  <a:srgbClr val="C00000"/>
                </a:solidFill>
              </a:rPr>
              <a:t>Capability</a:t>
            </a:r>
          </a:p>
        </p:txBody>
      </p:sp>
    </p:spTree>
    <p:extLst>
      <p:ext uri="{BB962C8B-B14F-4D97-AF65-F5344CB8AC3E}">
        <p14:creationId xmlns:p14="http://schemas.microsoft.com/office/powerpoint/2010/main" val="33990265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43437033"/>
              </p:ext>
            </p:extLst>
          </p:nvPr>
        </p:nvGraphicFramePr>
        <p:xfrm>
          <a:off x="344129" y="1676400"/>
          <a:ext cx="11582400" cy="3779520"/>
        </p:xfrm>
        <a:graphic>
          <a:graphicData uri="http://schemas.openxmlformats.org/drawingml/2006/table">
            <a:tbl>
              <a:tblPr firstRow="1" bandRow="1">
                <a:tableStyleId>{073A0DAA-6AF3-43AB-8588-CEC1D06C72B9}</a:tableStyleId>
              </a:tblPr>
              <a:tblGrid>
                <a:gridCol w="1418254">
                  <a:extLst>
                    <a:ext uri="{9D8B030D-6E8A-4147-A177-3AD203B41FA5}">
                      <a16:colId xmlns:a16="http://schemas.microsoft.com/office/drawing/2014/main" val="565673070"/>
                    </a:ext>
                  </a:extLst>
                </a:gridCol>
                <a:gridCol w="2210898">
                  <a:extLst>
                    <a:ext uri="{9D8B030D-6E8A-4147-A177-3AD203B41FA5}">
                      <a16:colId xmlns:a16="http://schemas.microsoft.com/office/drawing/2014/main" val="1663625024"/>
                    </a:ext>
                  </a:extLst>
                </a:gridCol>
                <a:gridCol w="7953248">
                  <a:extLst>
                    <a:ext uri="{9D8B030D-6E8A-4147-A177-3AD203B41FA5}">
                      <a16:colId xmlns:a16="http://schemas.microsoft.com/office/drawing/2014/main" val="1666787275"/>
                    </a:ext>
                  </a:extLst>
                </a:gridCol>
              </a:tblGrid>
              <a:tr h="304791">
                <a:tc>
                  <a:txBody>
                    <a:bodyPr/>
                    <a:lstStyle/>
                    <a:p>
                      <a:pPr algn="ctr"/>
                      <a:r>
                        <a:rPr lang="en-IN" sz="1400" dirty="0" smtClean="0"/>
                        <a:t>O365 Track</a:t>
                      </a:r>
                      <a:endParaRPr lang="en-IN" sz="1400" dirty="0"/>
                    </a:p>
                  </a:txBody>
                  <a:tcPr>
                    <a:solidFill>
                      <a:schemeClr val="bg2">
                        <a:lumMod val="75000"/>
                      </a:schemeClr>
                    </a:solidFill>
                  </a:tcPr>
                </a:tc>
                <a:tc>
                  <a:txBody>
                    <a:bodyPr/>
                    <a:lstStyle/>
                    <a:p>
                      <a:r>
                        <a:rPr lang="en-IN" sz="1400" dirty="0" smtClean="0"/>
                        <a:t>Typical challenges</a:t>
                      </a:r>
                      <a:endParaRPr lang="en-IN" sz="1400" dirty="0"/>
                    </a:p>
                  </a:txBody>
                  <a:tcPr>
                    <a:solidFill>
                      <a:schemeClr val="bg2">
                        <a:lumMod val="75000"/>
                      </a:schemeClr>
                    </a:solidFill>
                  </a:tcPr>
                </a:tc>
                <a:tc>
                  <a:txBody>
                    <a:bodyPr/>
                    <a:lstStyle/>
                    <a:p>
                      <a:r>
                        <a:rPr lang="en-IN" sz="1400" dirty="0" smtClean="0"/>
                        <a:t>How HCL will address</a:t>
                      </a:r>
                      <a:endParaRPr lang="en-IN" sz="1400" dirty="0"/>
                    </a:p>
                  </a:txBody>
                  <a:tcPr>
                    <a:solidFill>
                      <a:schemeClr val="bg2">
                        <a:lumMod val="75000"/>
                      </a:schemeClr>
                    </a:solidFill>
                  </a:tcPr>
                </a:tc>
                <a:extLst>
                  <a:ext uri="{0D108BD9-81ED-4DB2-BD59-A6C34878D82A}">
                    <a16:rowId xmlns:a16="http://schemas.microsoft.com/office/drawing/2014/main" val="1826040728"/>
                  </a:ext>
                </a:extLst>
              </a:tr>
              <a:tr h="169400">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solidFill>
                      <a:schemeClr val="bg2">
                        <a:lumMod val="40000"/>
                        <a:lumOff val="6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"How Do I" queries &amp; tickets</a:t>
                      </a:r>
                    </a:p>
                  </a:txBody>
                  <a:tcPr marL="0" marR="0" marT="0" marB="0">
                    <a:solidFill>
                      <a:schemeClr val="bg2">
                        <a:lumMod val="40000"/>
                        <a:lumOff val="60000"/>
                      </a:schemeClr>
                    </a:solidFill>
                  </a:tcPr>
                </a:tc>
                <a:tc rowSpan="7">
                  <a:txBody>
                    <a:bodyPr/>
                    <a:lstStyle/>
                    <a:p>
                      <a:pPr marL="171450" indent="-171450" algn="l" fontAlgn="ctr">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HCL's </a:t>
                      </a:r>
                      <a:r>
                        <a:rPr lang="en-IN" sz="1200" b="1" i="0" u="sng" strike="noStrike" dirty="0">
                          <a:solidFill>
                            <a:srgbClr val="000000"/>
                          </a:solidFill>
                          <a:effectLst/>
                          <a:latin typeface="Calibri" panose="020F0502020204030204" pitchFamily="34" charset="0"/>
                        </a:rPr>
                        <a:t>Automated assistant </a:t>
                      </a:r>
                      <a:r>
                        <a:rPr lang="en-IN" sz="1200" b="0" i="0" u="none" strike="noStrike" dirty="0">
                          <a:solidFill>
                            <a:srgbClr val="000000"/>
                          </a:solidFill>
                          <a:effectLst/>
                          <a:latin typeface="Calibri" panose="020F0502020204030204" pitchFamily="34" charset="0"/>
                        </a:rPr>
                        <a:t>can be leveraged to take care of general queries and SOP based L1 &amp; L1.5 tasks. </a:t>
                      </a:r>
                      <a:endParaRPr lang="en-IN" sz="1200" b="0" i="0" u="none" strike="noStrike" dirty="0" smtClean="0">
                        <a:solidFill>
                          <a:srgbClr val="000000"/>
                        </a:solidFill>
                        <a:effectLst/>
                        <a:latin typeface="Calibri" panose="020F0502020204030204" pitchFamily="34" charset="0"/>
                      </a:endParaRPr>
                    </a:p>
                    <a:p>
                      <a:pPr marL="171450" indent="-171450" algn="l" fontAlgn="ctr">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HCL's </a:t>
                      </a:r>
                      <a:r>
                        <a:rPr lang="en-IN" sz="1200" b="1" i="0" u="sng" strike="noStrike" dirty="0">
                          <a:solidFill>
                            <a:srgbClr val="000000"/>
                          </a:solidFill>
                          <a:effectLst/>
                          <a:latin typeface="Calibri" panose="020F0502020204030204" pitchFamily="34" charset="0"/>
                        </a:rPr>
                        <a:t>Help Manager </a:t>
                      </a:r>
                      <a:r>
                        <a:rPr lang="en-IN" sz="1200" b="0" i="0" u="none" strike="noStrike" dirty="0">
                          <a:solidFill>
                            <a:srgbClr val="000000"/>
                          </a:solidFill>
                          <a:effectLst/>
                          <a:latin typeface="Calibri" panose="020F0502020204030204" pitchFamily="34" charset="0"/>
                        </a:rPr>
                        <a:t>for self help, general information, trainings and </a:t>
                      </a:r>
                      <a:r>
                        <a:rPr lang="en-IN" sz="1200" b="0" i="0" u="none" strike="noStrike" dirty="0" smtClean="0">
                          <a:solidFill>
                            <a:srgbClr val="000000"/>
                          </a:solidFill>
                          <a:effectLst/>
                          <a:latin typeface="Calibri" panose="020F0502020204030204" pitchFamily="34" charset="0"/>
                        </a:rPr>
                        <a:t>FAQ</a:t>
                      </a:r>
                    </a:p>
                    <a:p>
                      <a:pPr marL="171450" indent="-171450" algn="l" fontAlgn="ctr">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HCL's in-house </a:t>
                      </a:r>
                      <a:r>
                        <a:rPr lang="en-IN" sz="1200" b="1" i="0" u="sng" strike="noStrike" dirty="0">
                          <a:solidFill>
                            <a:srgbClr val="000000"/>
                          </a:solidFill>
                          <a:effectLst/>
                          <a:latin typeface="Calibri" panose="020F0502020204030204" pitchFamily="34" charset="0"/>
                        </a:rPr>
                        <a:t>Knowledge Base </a:t>
                      </a:r>
                      <a:r>
                        <a:rPr lang="en-IN" sz="1200" b="0" i="0" u="none" strike="noStrike" dirty="0">
                          <a:solidFill>
                            <a:srgbClr val="000000"/>
                          </a:solidFill>
                          <a:effectLst/>
                          <a:latin typeface="Calibri" panose="020F0502020204030204" pitchFamily="34" charset="0"/>
                        </a:rPr>
                        <a:t>for faster and efficient issue resolution.</a:t>
                      </a:r>
                    </a:p>
                  </a:txBody>
                  <a:tcPr marL="0" marR="0" marT="0" marB="0" anchor="ctr"/>
                </a:tc>
                <a:extLst>
                  <a:ext uri="{0D108BD9-81ED-4DB2-BD59-A6C34878D82A}">
                    <a16:rowId xmlns:a16="http://schemas.microsoft.com/office/drawing/2014/main" val="865957875"/>
                  </a:ext>
                </a:extLst>
              </a:tr>
              <a:tr h="338801">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solidFill>
                      <a:schemeClr val="bg2">
                        <a:lumMod val="40000"/>
                        <a:lumOff val="60000"/>
                      </a:schemeClr>
                    </a:solidFill>
                  </a:tcPr>
                </a:tc>
                <a:tc>
                  <a:txBody>
                    <a:bodyPr/>
                    <a:lstStyle/>
                    <a:p>
                      <a:pPr algn="l" fontAlgn="t"/>
                      <a:r>
                        <a:rPr lang="en-IN" sz="1200" b="0" i="0" u="none" strike="noStrike" dirty="0" smtClean="0">
                          <a:solidFill>
                            <a:srgbClr val="000000"/>
                          </a:solidFill>
                          <a:effectLst/>
                          <a:latin typeface="Calibri" panose="020F0502020204030204" pitchFamily="34" charset="0"/>
                        </a:rPr>
                        <a:t>Policies </a:t>
                      </a:r>
                      <a:r>
                        <a:rPr lang="en-IN" sz="1200" b="0" i="0" u="none" strike="noStrike" dirty="0">
                          <a:solidFill>
                            <a:srgbClr val="000000"/>
                          </a:solidFill>
                          <a:effectLst/>
                          <a:latin typeface="Calibri" panose="020F0502020204030204" pitchFamily="34" charset="0"/>
                        </a:rPr>
                        <a:t>and </a:t>
                      </a:r>
                      <a:r>
                        <a:rPr lang="en-IN" sz="1200" b="0" i="0" u="none" strike="noStrike" dirty="0" smtClean="0">
                          <a:solidFill>
                            <a:srgbClr val="000000"/>
                          </a:solidFill>
                          <a:effectLst/>
                          <a:latin typeface="Calibri" panose="020F0502020204030204" pitchFamily="34" charset="0"/>
                        </a:rPr>
                        <a:t>procedure unawareness</a:t>
                      </a:r>
                      <a:endParaRPr lang="en-IN" sz="1200" b="0" i="0" u="none" strike="noStrike" dirty="0">
                        <a:solidFill>
                          <a:srgbClr val="000000"/>
                        </a:solidFill>
                        <a:effectLst/>
                        <a:latin typeface="Calibri" panose="020F0502020204030204" pitchFamily="34" charset="0"/>
                      </a:endParaRPr>
                    </a:p>
                  </a:txBody>
                  <a:tcPr marL="0" marR="0" marT="0" marB="0">
                    <a:solidFill>
                      <a:schemeClr val="bg2">
                        <a:lumMod val="40000"/>
                        <a:lumOff val="60000"/>
                      </a:schemeClr>
                    </a:solidFill>
                  </a:tcPr>
                </a:tc>
                <a:tc vMerge="1">
                  <a:txBody>
                    <a:bodyPr/>
                    <a:lstStyle/>
                    <a:p>
                      <a:endParaRPr lang="en-IN"/>
                    </a:p>
                  </a:txBody>
                  <a:tcPr/>
                </a:tc>
                <a:extLst>
                  <a:ext uri="{0D108BD9-81ED-4DB2-BD59-A6C34878D82A}">
                    <a16:rowId xmlns:a16="http://schemas.microsoft.com/office/drawing/2014/main" val="1256043582"/>
                  </a:ext>
                </a:extLst>
              </a:tr>
              <a:tr h="169400">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solidFill>
                      <a:schemeClr val="bg2">
                        <a:lumMod val="40000"/>
                        <a:lumOff val="60000"/>
                      </a:schemeClr>
                    </a:solidFill>
                  </a:tcPr>
                </a:tc>
                <a:tc>
                  <a:txBody>
                    <a:bodyPr/>
                    <a:lstStyle/>
                    <a:p>
                      <a:pPr algn="l" fontAlgn="t"/>
                      <a:r>
                        <a:rPr lang="en-IN" sz="1200" b="0" i="0" u="none" strike="noStrike">
                          <a:solidFill>
                            <a:srgbClr val="000000"/>
                          </a:solidFill>
                          <a:effectLst/>
                          <a:latin typeface="Calibri" panose="020F0502020204030204" pitchFamily="34" charset="0"/>
                        </a:rPr>
                        <a:t>Checking ticket\issue status</a:t>
                      </a:r>
                    </a:p>
                  </a:txBody>
                  <a:tcPr marL="0" marR="0" marT="0" marB="0">
                    <a:solidFill>
                      <a:schemeClr val="bg2">
                        <a:lumMod val="40000"/>
                        <a:lumOff val="60000"/>
                      </a:schemeClr>
                    </a:solidFill>
                  </a:tcPr>
                </a:tc>
                <a:tc vMerge="1">
                  <a:txBody>
                    <a:bodyPr/>
                    <a:lstStyle/>
                    <a:p>
                      <a:endParaRPr lang="en-IN"/>
                    </a:p>
                  </a:txBody>
                  <a:tcPr/>
                </a:tc>
                <a:extLst>
                  <a:ext uri="{0D108BD9-81ED-4DB2-BD59-A6C34878D82A}">
                    <a16:rowId xmlns:a16="http://schemas.microsoft.com/office/drawing/2014/main" val="1050193128"/>
                  </a:ext>
                </a:extLst>
              </a:tr>
              <a:tr h="169400">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solidFill>
                      <a:schemeClr val="bg2">
                        <a:lumMod val="40000"/>
                        <a:lumOff val="6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Delay in closing tickets</a:t>
                      </a:r>
                    </a:p>
                  </a:txBody>
                  <a:tcPr marL="0" marR="0" marT="0" marB="0">
                    <a:solidFill>
                      <a:schemeClr val="bg2">
                        <a:lumMod val="40000"/>
                        <a:lumOff val="60000"/>
                      </a:schemeClr>
                    </a:solidFill>
                  </a:tcPr>
                </a:tc>
                <a:tc vMerge="1">
                  <a:txBody>
                    <a:bodyPr/>
                    <a:lstStyle/>
                    <a:p>
                      <a:endParaRPr lang="en-IN"/>
                    </a:p>
                  </a:txBody>
                  <a:tcPr/>
                </a:tc>
                <a:extLst>
                  <a:ext uri="{0D108BD9-81ED-4DB2-BD59-A6C34878D82A}">
                    <a16:rowId xmlns:a16="http://schemas.microsoft.com/office/drawing/2014/main" val="630430863"/>
                  </a:ext>
                </a:extLst>
              </a:tr>
              <a:tr h="169400">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solidFill>
                      <a:schemeClr val="bg2">
                        <a:lumMod val="40000"/>
                        <a:lumOff val="6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Repeated tickets</a:t>
                      </a:r>
                    </a:p>
                  </a:txBody>
                  <a:tcPr marL="0" marR="0" marT="0" marB="0">
                    <a:solidFill>
                      <a:schemeClr val="bg2">
                        <a:lumMod val="40000"/>
                        <a:lumOff val="60000"/>
                      </a:schemeClr>
                    </a:solidFill>
                  </a:tcPr>
                </a:tc>
                <a:tc vMerge="1">
                  <a:txBody>
                    <a:bodyPr/>
                    <a:lstStyle/>
                    <a:p>
                      <a:endParaRPr lang="en-IN"/>
                    </a:p>
                  </a:txBody>
                  <a:tcPr/>
                </a:tc>
                <a:extLst>
                  <a:ext uri="{0D108BD9-81ED-4DB2-BD59-A6C34878D82A}">
                    <a16:rowId xmlns:a16="http://schemas.microsoft.com/office/drawing/2014/main" val="4280111288"/>
                  </a:ext>
                </a:extLst>
              </a:tr>
              <a:tr h="169400">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solidFill>
                      <a:schemeClr val="bg2">
                        <a:lumMod val="40000"/>
                        <a:lumOff val="60000"/>
                      </a:schemeClr>
                    </a:solidFill>
                  </a:tcPr>
                </a:tc>
                <a:tc>
                  <a:txBody>
                    <a:bodyPr/>
                    <a:lstStyle/>
                    <a:p>
                      <a:pPr algn="l" fontAlgn="t"/>
                      <a:r>
                        <a:rPr lang="en-IN" sz="1200" b="0" i="0" u="none" strike="noStrike">
                          <a:solidFill>
                            <a:srgbClr val="000000"/>
                          </a:solidFill>
                          <a:effectLst/>
                          <a:latin typeface="Calibri" panose="020F0502020204030204" pitchFamily="34" charset="0"/>
                        </a:rPr>
                        <a:t>Efforts spent on L1 &amp; L1.5 tasks</a:t>
                      </a:r>
                    </a:p>
                  </a:txBody>
                  <a:tcPr marL="0" marR="0" marT="0" marB="0">
                    <a:solidFill>
                      <a:schemeClr val="bg2">
                        <a:lumMod val="40000"/>
                        <a:lumOff val="60000"/>
                      </a:schemeClr>
                    </a:solidFill>
                  </a:tcPr>
                </a:tc>
                <a:tc vMerge="1">
                  <a:txBody>
                    <a:bodyPr/>
                    <a:lstStyle/>
                    <a:p>
                      <a:endParaRPr lang="en-IN"/>
                    </a:p>
                  </a:txBody>
                  <a:tcPr/>
                </a:tc>
                <a:extLst>
                  <a:ext uri="{0D108BD9-81ED-4DB2-BD59-A6C34878D82A}">
                    <a16:rowId xmlns:a16="http://schemas.microsoft.com/office/drawing/2014/main" val="1664567672"/>
                  </a:ext>
                </a:extLst>
              </a:tr>
              <a:tr h="169400">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solidFill>
                      <a:schemeClr val="bg2">
                        <a:lumMod val="40000"/>
                        <a:lumOff val="6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User training</a:t>
                      </a:r>
                    </a:p>
                  </a:txBody>
                  <a:tcPr marL="0" marR="0" marT="0" marB="0">
                    <a:solidFill>
                      <a:schemeClr val="bg2">
                        <a:lumMod val="40000"/>
                        <a:lumOff val="60000"/>
                      </a:schemeClr>
                    </a:solidFill>
                  </a:tcPr>
                </a:tc>
                <a:tc vMerge="1">
                  <a:txBody>
                    <a:bodyPr/>
                    <a:lstStyle/>
                    <a:p>
                      <a:endParaRPr lang="en-IN"/>
                    </a:p>
                  </a:txBody>
                  <a:tcPr/>
                </a:tc>
                <a:extLst>
                  <a:ext uri="{0D108BD9-81ED-4DB2-BD59-A6C34878D82A}">
                    <a16:rowId xmlns:a16="http://schemas.microsoft.com/office/drawing/2014/main" val="1679705310"/>
                  </a:ext>
                </a:extLst>
              </a:tr>
              <a:tr h="338801">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tc>
                <a:tc>
                  <a:txBody>
                    <a:bodyPr/>
                    <a:lstStyle/>
                    <a:p>
                      <a:pPr algn="l" fontAlgn="t"/>
                      <a:r>
                        <a:rPr lang="en-IN" sz="1200" b="0" i="0" u="none" strike="noStrike" dirty="0">
                          <a:solidFill>
                            <a:srgbClr val="000000"/>
                          </a:solidFill>
                          <a:effectLst/>
                          <a:latin typeface="Calibri" panose="020F0502020204030204" pitchFamily="34" charset="0"/>
                        </a:rPr>
                        <a:t>Governance Issues</a:t>
                      </a:r>
                    </a:p>
                  </a:txBody>
                  <a:tcPr marL="0" marR="0" marT="0" marB="0"/>
                </a:tc>
                <a:tc>
                  <a:txBody>
                    <a:bodyPr/>
                    <a:lstStyle/>
                    <a:p>
                      <a:pPr algn="l" fontAlgn="t"/>
                      <a:r>
                        <a:rPr lang="en-IN" sz="1200" b="0" i="0" u="none" strike="noStrike" dirty="0">
                          <a:solidFill>
                            <a:srgbClr val="000000"/>
                          </a:solidFill>
                          <a:effectLst/>
                          <a:latin typeface="Calibri" panose="020F0502020204030204" pitchFamily="34" charset="0"/>
                        </a:rPr>
                        <a:t>HCL's </a:t>
                      </a:r>
                      <a:r>
                        <a:rPr lang="en-IN" sz="1200" b="1" i="0" u="sng" strike="noStrike" dirty="0">
                          <a:solidFill>
                            <a:srgbClr val="000000"/>
                          </a:solidFill>
                          <a:effectLst/>
                          <a:latin typeface="Calibri" panose="020F0502020204030204" pitchFamily="34" charset="0"/>
                        </a:rPr>
                        <a:t>O365 Governance </a:t>
                      </a:r>
                      <a:r>
                        <a:rPr lang="en-IN" sz="1200" b="0" i="0" u="none" strike="noStrike" dirty="0">
                          <a:solidFill>
                            <a:srgbClr val="000000"/>
                          </a:solidFill>
                          <a:effectLst/>
                          <a:latin typeface="Calibri" panose="020F0502020204030204" pitchFamily="34" charset="0"/>
                        </a:rPr>
                        <a:t>contains rich set of governance policies, guidelines and templates and can be leveraged for drafting a solid and effective O365 governance policy</a:t>
                      </a:r>
                    </a:p>
                  </a:txBody>
                  <a:tcPr marL="0" marR="0" marT="0" marB="0"/>
                </a:tc>
                <a:extLst>
                  <a:ext uri="{0D108BD9-81ED-4DB2-BD59-A6C34878D82A}">
                    <a16:rowId xmlns:a16="http://schemas.microsoft.com/office/drawing/2014/main" val="2353184008"/>
                  </a:ext>
                </a:extLst>
              </a:tr>
              <a:tr h="508201">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tc>
                <a:tc>
                  <a:txBody>
                    <a:bodyPr/>
                    <a:lstStyle/>
                    <a:p>
                      <a:pPr algn="l" fontAlgn="t"/>
                      <a:r>
                        <a:rPr lang="en-IN" sz="1200" b="0" i="0" u="none" strike="noStrike" dirty="0">
                          <a:solidFill>
                            <a:srgbClr val="000000"/>
                          </a:solidFill>
                          <a:effectLst/>
                          <a:latin typeface="Calibri" panose="020F0502020204030204" pitchFamily="34" charset="0"/>
                        </a:rPr>
                        <a:t>Backup and recovery</a:t>
                      </a:r>
                    </a:p>
                  </a:txBody>
                  <a:tcPr marL="0" marR="0" marT="0" marB="0"/>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Analysis, Comparison, recommendation and support for 3rd party backup tools. </a:t>
                      </a:r>
                      <a:endParaRPr lang="en-IN" sz="1200" b="0" i="0" u="none" strike="noStrike" dirty="0"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Analysis </a:t>
                      </a:r>
                      <a:r>
                        <a:rPr lang="en-IN" sz="1200" b="0" i="0" u="none" strike="noStrike" dirty="0">
                          <a:solidFill>
                            <a:srgbClr val="000000"/>
                          </a:solidFill>
                          <a:effectLst/>
                          <a:latin typeface="Calibri" panose="020F0502020204030204" pitchFamily="34" charset="0"/>
                        </a:rPr>
                        <a:t>and recommendations on O365 inbuilt functionalities to safeguard data </a:t>
                      </a:r>
                      <a:r>
                        <a:rPr lang="en-IN" sz="1200" b="0" i="0" u="none" strike="noStrike" dirty="0" smtClean="0">
                          <a:solidFill>
                            <a:srgbClr val="000000"/>
                          </a:solidFill>
                          <a:effectLst/>
                          <a:latin typeface="Calibri" panose="020F0502020204030204" pitchFamily="34" charset="0"/>
                        </a:rPr>
                        <a:t>loss.</a:t>
                      </a:r>
                    </a:p>
                    <a:p>
                      <a:pPr marL="171450" indent="-171450" algn="l" fontAlgn="t">
                        <a:buFont typeface="Arial" panose="020B0604020202020204" pitchFamily="34" charset="0"/>
                        <a:buChar char="•"/>
                      </a:pPr>
                      <a:r>
                        <a:rPr lang="en-IN" sz="1200" b="1" i="0" u="sng" strike="noStrike" dirty="0" smtClean="0">
                          <a:solidFill>
                            <a:srgbClr val="000000"/>
                          </a:solidFill>
                          <a:effectLst/>
                          <a:latin typeface="Calibri" panose="020F0502020204030204" pitchFamily="34" charset="0"/>
                        </a:rPr>
                        <a:t>O365 </a:t>
                      </a:r>
                      <a:r>
                        <a:rPr lang="en-IN" sz="1200" b="1" i="0" u="sng" strike="noStrike" dirty="0">
                          <a:solidFill>
                            <a:srgbClr val="000000"/>
                          </a:solidFill>
                          <a:effectLst/>
                          <a:latin typeface="Calibri" panose="020F0502020204030204" pitchFamily="34" charset="0"/>
                        </a:rPr>
                        <a:t>Governance </a:t>
                      </a:r>
                      <a:r>
                        <a:rPr lang="en-IN" sz="1200" b="0" i="0" u="none" strike="noStrike" dirty="0">
                          <a:solidFill>
                            <a:srgbClr val="000000"/>
                          </a:solidFill>
                          <a:effectLst/>
                          <a:latin typeface="Calibri" panose="020F0502020204030204" pitchFamily="34" charset="0"/>
                        </a:rPr>
                        <a:t>for governance policies, Retention policies &amp; Archiving policies.</a:t>
                      </a:r>
                    </a:p>
                  </a:txBody>
                  <a:tcPr marL="0" marR="0" marT="0" marB="0"/>
                </a:tc>
                <a:extLst>
                  <a:ext uri="{0D108BD9-81ED-4DB2-BD59-A6C34878D82A}">
                    <a16:rowId xmlns:a16="http://schemas.microsoft.com/office/drawing/2014/main" val="43393125"/>
                  </a:ext>
                </a:extLst>
              </a:tr>
              <a:tr h="508201">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tc>
                <a:tc>
                  <a:txBody>
                    <a:bodyPr/>
                    <a:lstStyle/>
                    <a:p>
                      <a:pPr algn="l" fontAlgn="t"/>
                      <a:r>
                        <a:rPr lang="en-IN" sz="1200" b="0" i="0" u="none" strike="noStrike" dirty="0">
                          <a:solidFill>
                            <a:srgbClr val="000000"/>
                          </a:solidFill>
                          <a:effectLst/>
                          <a:latin typeface="Calibri" panose="020F0502020204030204" pitchFamily="34" charset="0"/>
                        </a:rPr>
                        <a:t>Monitoring</a:t>
                      </a:r>
                    </a:p>
                  </a:txBody>
                  <a:tcPr marL="0" marR="0" marT="0" marB="0"/>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O365 service health dashboard </a:t>
                      </a:r>
                      <a:r>
                        <a:rPr lang="en-IN" sz="1200" b="0" i="0" u="none" strike="noStrike" dirty="0" smtClean="0">
                          <a:solidFill>
                            <a:srgbClr val="000000"/>
                          </a:solidFill>
                          <a:effectLst/>
                          <a:latin typeface="Calibri" panose="020F0502020204030204" pitchFamily="34" charset="0"/>
                        </a:rPr>
                        <a:t>monitoring</a:t>
                      </a:r>
                    </a:p>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HCL’s </a:t>
                      </a:r>
                      <a:r>
                        <a:rPr lang="en-IN" sz="1200" b="1" i="0" u="sng" strike="noStrike" dirty="0" smtClean="0">
                          <a:solidFill>
                            <a:srgbClr val="000000"/>
                          </a:solidFill>
                          <a:effectLst/>
                          <a:latin typeface="Calibri" panose="020F0502020204030204" pitchFamily="34" charset="0"/>
                        </a:rPr>
                        <a:t>O365 </a:t>
                      </a:r>
                      <a:r>
                        <a:rPr lang="en-IN" sz="1200" b="1" i="0" u="sng" strike="noStrike" dirty="0">
                          <a:solidFill>
                            <a:srgbClr val="000000"/>
                          </a:solidFill>
                          <a:effectLst/>
                          <a:latin typeface="Calibri" panose="020F0502020204030204" pitchFamily="34" charset="0"/>
                        </a:rPr>
                        <a:t>Monitoring Tool </a:t>
                      </a:r>
                      <a:r>
                        <a:rPr lang="en-IN" sz="1200" b="0" i="0" u="none" strike="noStrike" dirty="0">
                          <a:solidFill>
                            <a:srgbClr val="000000"/>
                          </a:solidFill>
                          <a:effectLst/>
                          <a:latin typeface="Calibri" panose="020F0502020204030204" pitchFamily="34" charset="0"/>
                        </a:rPr>
                        <a:t>for alert based </a:t>
                      </a:r>
                      <a:r>
                        <a:rPr lang="en-IN" sz="1200" b="0" i="0" u="none" strike="noStrike" dirty="0" smtClean="0">
                          <a:solidFill>
                            <a:srgbClr val="000000"/>
                          </a:solidFill>
                          <a:effectLst/>
                          <a:latin typeface="Calibri" panose="020F0502020204030204" pitchFamily="34" charset="0"/>
                        </a:rPr>
                        <a:t>monitoring.</a:t>
                      </a:r>
                    </a:p>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Analysis</a:t>
                      </a:r>
                      <a:r>
                        <a:rPr lang="en-IN" sz="1200" b="0" i="0" u="none" strike="noStrike" dirty="0">
                          <a:solidFill>
                            <a:srgbClr val="000000"/>
                          </a:solidFill>
                          <a:effectLst/>
                          <a:latin typeface="Calibri" panose="020F0502020204030204" pitchFamily="34" charset="0"/>
                        </a:rPr>
                        <a:t>, </a:t>
                      </a:r>
                      <a:r>
                        <a:rPr lang="en-IN" sz="1200" b="0" i="0" u="none" strike="noStrike" dirty="0" smtClean="0">
                          <a:solidFill>
                            <a:srgbClr val="000000"/>
                          </a:solidFill>
                          <a:effectLst/>
                          <a:latin typeface="Calibri" panose="020F0502020204030204" pitchFamily="34" charset="0"/>
                        </a:rPr>
                        <a:t>comparison</a:t>
                      </a:r>
                      <a:r>
                        <a:rPr lang="en-IN" sz="1200" b="0" i="0" u="none" strike="noStrike" baseline="0" dirty="0" smtClean="0">
                          <a:solidFill>
                            <a:srgbClr val="000000"/>
                          </a:solidFill>
                          <a:effectLst/>
                          <a:latin typeface="Calibri" panose="020F0502020204030204" pitchFamily="34" charset="0"/>
                        </a:rPr>
                        <a:t>, </a:t>
                      </a:r>
                      <a:r>
                        <a:rPr lang="en-IN" sz="1200" b="0" i="0" u="none" strike="noStrike" dirty="0" smtClean="0">
                          <a:solidFill>
                            <a:srgbClr val="000000"/>
                          </a:solidFill>
                          <a:effectLst/>
                          <a:latin typeface="Calibri" panose="020F0502020204030204" pitchFamily="34" charset="0"/>
                        </a:rPr>
                        <a:t>recommendations </a:t>
                      </a:r>
                      <a:r>
                        <a:rPr lang="en-IN" sz="1200" b="0" i="0" u="none" strike="noStrike" dirty="0">
                          <a:solidFill>
                            <a:srgbClr val="000000"/>
                          </a:solidFill>
                          <a:effectLst/>
                          <a:latin typeface="Calibri" panose="020F0502020204030204" pitchFamily="34" charset="0"/>
                        </a:rPr>
                        <a:t>and support for 3rd party monitoring tools.</a:t>
                      </a:r>
                    </a:p>
                  </a:txBody>
                  <a:tcPr marL="0" marR="0" marT="0" marB="0"/>
                </a:tc>
                <a:extLst>
                  <a:ext uri="{0D108BD9-81ED-4DB2-BD59-A6C34878D82A}">
                    <a16:rowId xmlns:a16="http://schemas.microsoft.com/office/drawing/2014/main" val="823620287"/>
                  </a:ext>
                </a:extLst>
              </a:tr>
              <a:tr h="441951">
                <a:tc>
                  <a:txBody>
                    <a:bodyPr/>
                    <a:lstStyle/>
                    <a:p>
                      <a:pPr algn="ctr" fontAlgn="t"/>
                      <a:r>
                        <a:rPr lang="en-IN" sz="1200" b="0" i="0" u="none" strike="noStrike" dirty="0">
                          <a:solidFill>
                            <a:srgbClr val="000000"/>
                          </a:solidFill>
                          <a:effectLst/>
                          <a:latin typeface="Calibri" panose="020F0502020204030204" pitchFamily="34" charset="0"/>
                        </a:rPr>
                        <a:t>All</a:t>
                      </a:r>
                    </a:p>
                  </a:txBody>
                  <a:tcPr marL="0" marR="0" marT="0" marB="0"/>
                </a:tc>
                <a:tc>
                  <a:txBody>
                    <a:bodyPr/>
                    <a:lstStyle/>
                    <a:p>
                      <a:pPr algn="l" fontAlgn="t"/>
                      <a:r>
                        <a:rPr lang="en-IN" sz="1200" b="0" i="0" u="none" strike="noStrike">
                          <a:solidFill>
                            <a:srgbClr val="000000"/>
                          </a:solidFill>
                          <a:effectLst/>
                          <a:latin typeface="Calibri" panose="020F0502020204030204" pitchFamily="34" charset="0"/>
                        </a:rPr>
                        <a:t>Reporting</a:t>
                      </a:r>
                    </a:p>
                  </a:txBody>
                  <a:tcPr marL="0" marR="0" marT="0" marB="0"/>
                </a:tc>
                <a:tc>
                  <a:txBody>
                    <a:bodyPr/>
                    <a:lstStyle/>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IN" sz="1200" b="0" i="0" u="none" strike="noStrike" dirty="0" smtClean="0">
                          <a:solidFill>
                            <a:srgbClr val="000000"/>
                          </a:solidFill>
                          <a:effectLst/>
                          <a:latin typeface="Calibri" panose="020F0502020204030204" pitchFamily="34" charset="0"/>
                        </a:rPr>
                        <a:t>O365 Activity and usage reports for high level usage of</a:t>
                      </a:r>
                      <a:r>
                        <a:rPr lang="en-IN" sz="1200" b="0" i="0" u="none" strike="noStrike" baseline="0" dirty="0" smtClean="0">
                          <a:solidFill>
                            <a:srgbClr val="000000"/>
                          </a:solidFill>
                          <a:effectLst/>
                          <a:latin typeface="Calibri" panose="020F0502020204030204" pitchFamily="34" charset="0"/>
                        </a:rPr>
                        <a:t> O365.</a:t>
                      </a:r>
                      <a:endParaRPr lang="en-IN" sz="1200" b="0" i="0" u="none" strike="noStrike" dirty="0"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HCL’s </a:t>
                      </a:r>
                      <a:r>
                        <a:rPr lang="en-IN" sz="1200" b="1" i="0" u="sng" strike="noStrike" dirty="0" smtClean="0">
                          <a:solidFill>
                            <a:srgbClr val="000000"/>
                          </a:solidFill>
                          <a:effectLst/>
                          <a:latin typeface="Calibri" panose="020F0502020204030204" pitchFamily="34" charset="0"/>
                        </a:rPr>
                        <a:t>O365 </a:t>
                      </a:r>
                      <a:r>
                        <a:rPr lang="en-IN" sz="1200" b="1" i="0" u="sng" strike="noStrike" dirty="0">
                          <a:solidFill>
                            <a:srgbClr val="000000"/>
                          </a:solidFill>
                          <a:effectLst/>
                          <a:latin typeface="Calibri" panose="020F0502020204030204" pitchFamily="34" charset="0"/>
                        </a:rPr>
                        <a:t>Reporting Manager </a:t>
                      </a:r>
                      <a:r>
                        <a:rPr lang="en-IN" sz="1200" b="0" i="0" u="none" strike="noStrike" dirty="0">
                          <a:solidFill>
                            <a:srgbClr val="000000"/>
                          </a:solidFill>
                          <a:effectLst/>
                          <a:latin typeface="Calibri" panose="020F0502020204030204" pitchFamily="34" charset="0"/>
                        </a:rPr>
                        <a:t>for automated reports </a:t>
                      </a:r>
                      <a:endParaRPr lang="en-IN" sz="1200" b="0" i="0" u="none" strike="noStrike" dirty="0"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Analysis</a:t>
                      </a:r>
                      <a:r>
                        <a:rPr lang="en-IN" sz="1200" b="0" i="0" u="none" strike="noStrike" dirty="0">
                          <a:solidFill>
                            <a:srgbClr val="000000"/>
                          </a:solidFill>
                          <a:effectLst/>
                          <a:latin typeface="Calibri" panose="020F0502020204030204" pitchFamily="34" charset="0"/>
                        </a:rPr>
                        <a:t>, </a:t>
                      </a:r>
                      <a:r>
                        <a:rPr lang="en-IN" sz="1200" b="0" i="0" u="none" strike="noStrike" dirty="0" smtClean="0">
                          <a:solidFill>
                            <a:srgbClr val="000000"/>
                          </a:solidFill>
                          <a:effectLst/>
                          <a:latin typeface="Calibri" panose="020F0502020204030204" pitchFamily="34" charset="0"/>
                        </a:rPr>
                        <a:t>comparison, recommendations </a:t>
                      </a:r>
                      <a:r>
                        <a:rPr lang="en-IN" sz="1200" b="0" i="0" u="none" strike="noStrike" dirty="0">
                          <a:solidFill>
                            <a:srgbClr val="000000"/>
                          </a:solidFill>
                          <a:effectLst/>
                          <a:latin typeface="Calibri" panose="020F0502020204030204" pitchFamily="34" charset="0"/>
                        </a:rPr>
                        <a:t>and support for 3rd party reporting </a:t>
                      </a:r>
                      <a:r>
                        <a:rPr lang="en-IN" sz="1200" b="0" i="0" u="none" strike="noStrike" dirty="0" smtClean="0">
                          <a:solidFill>
                            <a:srgbClr val="000000"/>
                          </a:solidFill>
                          <a:effectLst/>
                          <a:latin typeface="Calibri" panose="020F0502020204030204" pitchFamily="34" charset="0"/>
                        </a:rPr>
                        <a:t>tools</a:t>
                      </a:r>
                      <a:endParaRPr lang="en-IN"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427095381"/>
                  </a:ext>
                </a:extLst>
              </a:tr>
            </a:tbl>
          </a:graphicData>
        </a:graphic>
      </p:graphicFrame>
      <p:sp>
        <p:nvSpPr>
          <p:cNvPr id="12" name="Title 1"/>
          <p:cNvSpPr txBox="1">
            <a:spLocks/>
          </p:cNvSpPr>
          <p:nvPr/>
        </p:nvSpPr>
        <p:spPr>
          <a:xfrm>
            <a:off x="1" y="15875"/>
            <a:ext cx="10485954" cy="749300"/>
          </a:xfrm>
          <a:prstGeom prst="rect">
            <a:avLst/>
          </a:prstGeom>
        </p:spPr>
        <p:txBody>
          <a:bodyPr/>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Typical Challenges and our approach</a:t>
            </a:r>
            <a:endParaRPr lang="en-US" kern="0" dirty="0"/>
          </a:p>
        </p:txBody>
      </p:sp>
    </p:spTree>
    <p:extLst>
      <p:ext uri="{BB962C8B-B14F-4D97-AF65-F5344CB8AC3E}">
        <p14:creationId xmlns:p14="http://schemas.microsoft.com/office/powerpoint/2010/main" val="35727253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597872293"/>
              </p:ext>
            </p:extLst>
          </p:nvPr>
        </p:nvGraphicFramePr>
        <p:xfrm>
          <a:off x="216310" y="1752600"/>
          <a:ext cx="11582400" cy="3635195"/>
        </p:xfrm>
        <a:graphic>
          <a:graphicData uri="http://schemas.openxmlformats.org/drawingml/2006/table">
            <a:tbl>
              <a:tblPr firstRow="1" bandRow="1">
                <a:tableStyleId>{073A0DAA-6AF3-43AB-8588-CEC1D06C72B9}</a:tableStyleId>
              </a:tblPr>
              <a:tblGrid>
                <a:gridCol w="1418254">
                  <a:extLst>
                    <a:ext uri="{9D8B030D-6E8A-4147-A177-3AD203B41FA5}">
                      <a16:colId xmlns:a16="http://schemas.microsoft.com/office/drawing/2014/main" val="565673070"/>
                    </a:ext>
                  </a:extLst>
                </a:gridCol>
                <a:gridCol w="2210898">
                  <a:extLst>
                    <a:ext uri="{9D8B030D-6E8A-4147-A177-3AD203B41FA5}">
                      <a16:colId xmlns:a16="http://schemas.microsoft.com/office/drawing/2014/main" val="1663625024"/>
                    </a:ext>
                  </a:extLst>
                </a:gridCol>
                <a:gridCol w="7953248">
                  <a:extLst>
                    <a:ext uri="{9D8B030D-6E8A-4147-A177-3AD203B41FA5}">
                      <a16:colId xmlns:a16="http://schemas.microsoft.com/office/drawing/2014/main" val="1666787275"/>
                    </a:ext>
                  </a:extLst>
                </a:gridCol>
              </a:tblGrid>
              <a:tr h="304791">
                <a:tc>
                  <a:txBody>
                    <a:bodyPr/>
                    <a:lstStyle/>
                    <a:p>
                      <a:pPr algn="ctr"/>
                      <a:r>
                        <a:rPr lang="en-IN" sz="1400" dirty="0" smtClean="0"/>
                        <a:t>O365 </a:t>
                      </a:r>
                      <a:r>
                        <a:rPr lang="en-IN" sz="1400" dirty="0" smtClean="0"/>
                        <a:t>Track</a:t>
                      </a:r>
                      <a:endParaRPr lang="en-IN" sz="1400" dirty="0"/>
                    </a:p>
                  </a:txBody>
                  <a:tcPr>
                    <a:solidFill>
                      <a:schemeClr val="bg2">
                        <a:lumMod val="75000"/>
                      </a:schemeClr>
                    </a:solidFill>
                  </a:tcPr>
                </a:tc>
                <a:tc>
                  <a:txBody>
                    <a:bodyPr/>
                    <a:lstStyle/>
                    <a:p>
                      <a:r>
                        <a:rPr lang="en-IN" sz="1400" dirty="0" smtClean="0"/>
                        <a:t>Typical challenges</a:t>
                      </a:r>
                      <a:endParaRPr lang="en-IN" sz="1400" dirty="0"/>
                    </a:p>
                  </a:txBody>
                  <a:tcPr>
                    <a:solidFill>
                      <a:schemeClr val="bg2">
                        <a:lumMod val="75000"/>
                      </a:schemeClr>
                    </a:solidFill>
                  </a:tcPr>
                </a:tc>
                <a:tc>
                  <a:txBody>
                    <a:bodyPr/>
                    <a:lstStyle/>
                    <a:p>
                      <a:r>
                        <a:rPr lang="en-IN" sz="1400" dirty="0" smtClean="0"/>
                        <a:t>How HCL will address</a:t>
                      </a:r>
                      <a:endParaRPr lang="en-IN" sz="1400" dirty="0"/>
                    </a:p>
                  </a:txBody>
                  <a:tcPr>
                    <a:solidFill>
                      <a:schemeClr val="bg2">
                        <a:lumMod val="75000"/>
                      </a:schemeClr>
                    </a:solidFill>
                  </a:tcPr>
                </a:tc>
                <a:extLst>
                  <a:ext uri="{0D108BD9-81ED-4DB2-BD59-A6C34878D82A}">
                    <a16:rowId xmlns:a16="http://schemas.microsoft.com/office/drawing/2014/main" val="1826040728"/>
                  </a:ext>
                </a:extLst>
              </a:tr>
              <a:tr h="533391">
                <a:tc>
                  <a:txBody>
                    <a:bodyPr/>
                    <a:lstStyle/>
                    <a:p>
                      <a:pPr algn="ctr" fontAlgn="t"/>
                      <a:r>
                        <a:rPr lang="en-IN" sz="1200" b="0" i="0" u="none" strike="noStrike" dirty="0">
                          <a:solidFill>
                            <a:srgbClr val="000000"/>
                          </a:solidFill>
                          <a:effectLst/>
                          <a:latin typeface="Calibri" panose="020F0502020204030204" pitchFamily="34" charset="0"/>
                        </a:rPr>
                        <a:t>Exchange</a:t>
                      </a:r>
                    </a:p>
                  </a:txBody>
                  <a:tcPr marL="0" marR="0" marT="0" marB="0">
                    <a:solidFill>
                      <a:schemeClr val="bg2">
                        <a:lumMod val="40000"/>
                        <a:lumOff val="6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Active Sync Issues</a:t>
                      </a:r>
                    </a:p>
                  </a:txBody>
                  <a:tcPr marL="0" marR="0" marT="0" marB="0">
                    <a:solidFill>
                      <a:schemeClr val="bg2">
                        <a:lumMod val="40000"/>
                        <a:lumOff val="60000"/>
                      </a:schemeClr>
                    </a:solidFill>
                  </a:tcPr>
                </a:tc>
                <a:tc>
                  <a:txBody>
                    <a:bodyPr/>
                    <a:lstStyle/>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Monitoring </a:t>
                      </a:r>
                      <a:r>
                        <a:rPr lang="en-IN" sz="1200" b="0" i="0" u="none" strike="noStrike" dirty="0">
                          <a:solidFill>
                            <a:srgbClr val="000000"/>
                          </a:solidFill>
                          <a:effectLst/>
                          <a:latin typeface="Calibri" panose="020F0502020204030204" pitchFamily="34" charset="0"/>
                        </a:rPr>
                        <a:t>of underlying problems through </a:t>
                      </a:r>
                      <a:r>
                        <a:rPr lang="en-IN" sz="1200" b="1" i="0" u="sng" strike="noStrike" dirty="0">
                          <a:solidFill>
                            <a:srgbClr val="000000"/>
                          </a:solidFill>
                          <a:effectLst/>
                          <a:latin typeface="Calibri" panose="020F0502020204030204" pitchFamily="34" charset="0"/>
                        </a:rPr>
                        <a:t>O365 Monitoring </a:t>
                      </a:r>
                      <a:r>
                        <a:rPr lang="en-IN" sz="1200" b="1" i="0" u="sng" strike="noStrike" dirty="0" smtClean="0">
                          <a:solidFill>
                            <a:srgbClr val="000000"/>
                          </a:solidFill>
                          <a:effectLst/>
                          <a:latin typeface="Calibri" panose="020F0502020204030204" pitchFamily="34" charset="0"/>
                        </a:rPr>
                        <a:t>Tool</a:t>
                      </a:r>
                      <a:r>
                        <a:rPr lang="en-IN" sz="1200" b="0" i="0" u="none" strike="noStrike" dirty="0" smtClean="0">
                          <a:solidFill>
                            <a:srgbClr val="000000"/>
                          </a:solidFill>
                          <a:effectLst/>
                          <a:latin typeface="Calibri" panose="020F0502020204030204" pitchFamily="34" charset="0"/>
                        </a:rPr>
                        <a:t>.</a:t>
                      </a:r>
                    </a:p>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Reporting </a:t>
                      </a:r>
                      <a:r>
                        <a:rPr lang="en-IN" sz="1200" b="0" i="0" u="none" strike="noStrike" dirty="0">
                          <a:solidFill>
                            <a:srgbClr val="000000"/>
                          </a:solidFill>
                          <a:effectLst/>
                          <a:latin typeface="Calibri" panose="020F0502020204030204" pitchFamily="34" charset="0"/>
                        </a:rPr>
                        <a:t>for advance issue identification and insight into issues </a:t>
                      </a:r>
                      <a:r>
                        <a:rPr lang="en-IN" sz="1200" b="1" i="0" u="sng" strike="noStrike" dirty="0">
                          <a:solidFill>
                            <a:srgbClr val="000000"/>
                          </a:solidFill>
                          <a:effectLst/>
                          <a:latin typeface="Calibri" panose="020F0502020204030204" pitchFamily="34" charset="0"/>
                        </a:rPr>
                        <a:t>using O365 Reporting Manager </a:t>
                      </a:r>
                      <a:endParaRPr lang="en-IN" sz="1200" b="1" i="0" u="sng" strike="noStrike" dirty="0"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IN" sz="1200" b="1" i="0" u="sng" strike="noStrike" dirty="0" smtClean="0">
                          <a:solidFill>
                            <a:srgbClr val="000000"/>
                          </a:solidFill>
                          <a:effectLst/>
                          <a:latin typeface="Calibri" panose="020F0502020204030204" pitchFamily="34" charset="0"/>
                        </a:rPr>
                        <a:t>Help </a:t>
                      </a:r>
                      <a:r>
                        <a:rPr lang="en-IN" sz="1200" b="1" i="0" u="sng" strike="noStrike" dirty="0">
                          <a:solidFill>
                            <a:srgbClr val="000000"/>
                          </a:solidFill>
                          <a:effectLst/>
                          <a:latin typeface="Calibri" panose="020F0502020204030204" pitchFamily="34" charset="0"/>
                        </a:rPr>
                        <a:t>Manager </a:t>
                      </a:r>
                      <a:r>
                        <a:rPr lang="en-IN" sz="1200" b="0" i="0" u="none" strike="noStrike" dirty="0">
                          <a:solidFill>
                            <a:srgbClr val="000000"/>
                          </a:solidFill>
                          <a:effectLst/>
                          <a:latin typeface="Calibri" panose="020F0502020204030204" pitchFamily="34" charset="0"/>
                        </a:rPr>
                        <a:t>for supported devices and self help.  </a:t>
                      </a:r>
                    </a:p>
                  </a:txBody>
                  <a:tcPr marL="0" marR="0" marT="0" marB="0"/>
                </a:tc>
                <a:extLst>
                  <a:ext uri="{0D108BD9-81ED-4DB2-BD59-A6C34878D82A}">
                    <a16:rowId xmlns:a16="http://schemas.microsoft.com/office/drawing/2014/main" val="865957875"/>
                  </a:ext>
                </a:extLst>
              </a:tr>
              <a:tr h="338801">
                <a:tc>
                  <a:txBody>
                    <a:bodyPr/>
                    <a:lstStyle/>
                    <a:p>
                      <a:pPr algn="ctr" fontAlgn="t"/>
                      <a:r>
                        <a:rPr lang="en-IN" sz="1200" b="0" i="0" u="none" strike="noStrike" dirty="0">
                          <a:solidFill>
                            <a:srgbClr val="000000"/>
                          </a:solidFill>
                          <a:effectLst/>
                          <a:latin typeface="Calibri" panose="020F0502020204030204" pitchFamily="34" charset="0"/>
                        </a:rPr>
                        <a:t>Exchange</a:t>
                      </a:r>
                    </a:p>
                  </a:txBody>
                  <a:tcPr marL="0" marR="0" marT="0" marB="0">
                    <a:solidFill>
                      <a:schemeClr val="bg2">
                        <a:lumMod val="20000"/>
                        <a:lumOff val="8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Performance</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O365 Governance </a:t>
                      </a:r>
                      <a:r>
                        <a:rPr lang="en-IN" sz="1200" b="0" i="0" u="none" strike="noStrike" dirty="0">
                          <a:solidFill>
                            <a:srgbClr val="000000"/>
                          </a:solidFill>
                          <a:effectLst/>
                          <a:latin typeface="Calibri" panose="020F0502020204030204" pitchFamily="34" charset="0"/>
                        </a:rPr>
                        <a:t>for quota management, archiving </a:t>
                      </a:r>
                      <a:r>
                        <a:rPr lang="en-IN" sz="1200" b="0" i="0" u="none" strike="noStrike" dirty="0" smtClean="0">
                          <a:solidFill>
                            <a:srgbClr val="000000"/>
                          </a:solidFill>
                          <a:effectLst/>
                          <a:latin typeface="Calibri" panose="020F0502020204030204" pitchFamily="34" charset="0"/>
                        </a:rPr>
                        <a:t>policies</a:t>
                      </a:r>
                    </a:p>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Maintenance </a:t>
                      </a:r>
                      <a:r>
                        <a:rPr lang="en-IN" sz="1200" b="0" i="0" u="none" strike="noStrike" dirty="0">
                          <a:solidFill>
                            <a:srgbClr val="000000"/>
                          </a:solidFill>
                          <a:effectLst/>
                          <a:latin typeface="Calibri" panose="020F0502020204030204" pitchFamily="34" charset="0"/>
                        </a:rPr>
                        <a:t>and operational task scheduling</a:t>
                      </a:r>
                    </a:p>
                  </a:txBody>
                  <a:tcPr marL="0" marR="0" marT="0" marB="0"/>
                </a:tc>
                <a:extLst>
                  <a:ext uri="{0D108BD9-81ED-4DB2-BD59-A6C34878D82A}">
                    <a16:rowId xmlns:a16="http://schemas.microsoft.com/office/drawing/2014/main" val="1256043582"/>
                  </a:ext>
                </a:extLst>
              </a:tr>
              <a:tr h="169400">
                <a:tc>
                  <a:txBody>
                    <a:bodyPr/>
                    <a:lstStyle/>
                    <a:p>
                      <a:pPr algn="ctr" fontAlgn="t"/>
                      <a:r>
                        <a:rPr lang="en-IN" sz="1200" b="0" i="0" u="none" strike="noStrike">
                          <a:solidFill>
                            <a:srgbClr val="000000"/>
                          </a:solidFill>
                          <a:effectLst/>
                          <a:latin typeface="Calibri" panose="020F0502020204030204" pitchFamily="34" charset="0"/>
                        </a:rPr>
                        <a:t>Exchange</a:t>
                      </a:r>
                    </a:p>
                  </a:txBody>
                  <a:tcPr marL="0" marR="0" marT="0" marB="0">
                    <a:solidFill>
                      <a:schemeClr val="bg2">
                        <a:lumMod val="40000"/>
                        <a:lumOff val="6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Sharing sensitive information</a:t>
                      </a:r>
                    </a:p>
                  </a:txBody>
                  <a:tcPr marL="0" marR="0" marT="0" marB="0">
                    <a:solidFill>
                      <a:schemeClr val="bg2">
                        <a:lumMod val="40000"/>
                        <a:lumOff val="60000"/>
                      </a:schemeClr>
                    </a:solidFill>
                  </a:tcPr>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O365 DLP policies to track and protect sensitive information from falling into wrong hands.</a:t>
                      </a:r>
                    </a:p>
                  </a:txBody>
                  <a:tcPr marL="0" marR="0" marT="0" marB="0"/>
                </a:tc>
                <a:extLst>
                  <a:ext uri="{0D108BD9-81ED-4DB2-BD59-A6C34878D82A}">
                    <a16:rowId xmlns:a16="http://schemas.microsoft.com/office/drawing/2014/main" val="1050193128"/>
                  </a:ext>
                </a:extLst>
              </a:tr>
              <a:tr h="478262">
                <a:tc>
                  <a:txBody>
                    <a:bodyPr/>
                    <a:lstStyle/>
                    <a:p>
                      <a:pPr algn="ctr" fontAlgn="t"/>
                      <a:r>
                        <a:rPr lang="en-IN" sz="1200" b="0" i="0" u="none" strike="noStrike" dirty="0">
                          <a:solidFill>
                            <a:srgbClr val="000000"/>
                          </a:solidFill>
                          <a:effectLst/>
                          <a:latin typeface="Calibri" panose="020F0502020204030204" pitchFamily="34" charset="0"/>
                        </a:rPr>
                        <a:t>AD</a:t>
                      </a:r>
                    </a:p>
                  </a:txBody>
                  <a:tcPr marL="0" marR="0" marT="0" marB="0">
                    <a:solidFill>
                      <a:schemeClr val="bg2">
                        <a:lumMod val="20000"/>
                        <a:lumOff val="8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Password resets</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Self service password reset tool, </a:t>
                      </a:r>
                      <a:r>
                        <a:rPr lang="en-IN" sz="1200" b="1" i="0" u="sng" strike="noStrike" dirty="0">
                          <a:solidFill>
                            <a:srgbClr val="000000"/>
                          </a:solidFill>
                          <a:effectLst/>
                          <a:latin typeface="Calibri" panose="020F0502020204030204" pitchFamily="34" charset="0"/>
                        </a:rPr>
                        <a:t>Automated Assistant </a:t>
                      </a:r>
                      <a:r>
                        <a:rPr lang="en-IN" sz="1200" b="0" i="0" u="none" strike="noStrike" dirty="0">
                          <a:solidFill>
                            <a:srgbClr val="000000"/>
                          </a:solidFill>
                          <a:effectLst/>
                          <a:latin typeface="Calibri" panose="020F0502020204030204" pitchFamily="34" charset="0"/>
                        </a:rPr>
                        <a:t>for password </a:t>
                      </a:r>
                      <a:r>
                        <a:rPr lang="en-IN" sz="1200" b="0" i="0" u="none" strike="noStrike" dirty="0" smtClean="0">
                          <a:solidFill>
                            <a:srgbClr val="000000"/>
                          </a:solidFill>
                          <a:effectLst/>
                          <a:latin typeface="Calibri" panose="020F0502020204030204" pitchFamily="34" charset="0"/>
                        </a:rPr>
                        <a:t>resets</a:t>
                      </a:r>
                    </a:p>
                    <a:p>
                      <a:pPr marL="171450" indent="-171450" algn="l" fontAlgn="t">
                        <a:buFont typeface="Arial" panose="020B0604020202020204" pitchFamily="34" charset="0"/>
                        <a:buChar char="•"/>
                      </a:pPr>
                      <a:r>
                        <a:rPr lang="en-IN" sz="1200" b="1" i="0" u="sng" strike="noStrike" dirty="0" smtClean="0">
                          <a:solidFill>
                            <a:srgbClr val="000000"/>
                          </a:solidFill>
                          <a:effectLst/>
                          <a:latin typeface="Calibri" panose="020F0502020204030204" pitchFamily="34" charset="0"/>
                        </a:rPr>
                        <a:t>Help </a:t>
                      </a:r>
                      <a:r>
                        <a:rPr lang="en-IN" sz="1200" b="1" i="0" u="sng" strike="noStrike" dirty="0">
                          <a:solidFill>
                            <a:srgbClr val="000000"/>
                          </a:solidFill>
                          <a:effectLst/>
                          <a:latin typeface="Calibri" panose="020F0502020204030204" pitchFamily="34" charset="0"/>
                        </a:rPr>
                        <a:t>Manager </a:t>
                      </a:r>
                      <a:r>
                        <a:rPr lang="en-IN" sz="1200" b="0" i="0" u="none" strike="noStrike" dirty="0">
                          <a:solidFill>
                            <a:srgbClr val="000000"/>
                          </a:solidFill>
                          <a:effectLst/>
                          <a:latin typeface="Calibri" panose="020F0502020204030204" pitchFamily="34" charset="0"/>
                        </a:rPr>
                        <a:t>for password reset process </a:t>
                      </a:r>
                      <a:r>
                        <a:rPr lang="en-IN" sz="1200" b="0" i="0" u="none" strike="noStrike" dirty="0" smtClean="0">
                          <a:solidFill>
                            <a:srgbClr val="000000"/>
                          </a:solidFill>
                          <a:effectLst/>
                          <a:latin typeface="Calibri" panose="020F0502020204030204" pitchFamily="34" charset="0"/>
                        </a:rPr>
                        <a:t>and tips.</a:t>
                      </a:r>
                      <a:endParaRPr lang="en-IN"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630430863"/>
                  </a:ext>
                </a:extLst>
              </a:tr>
              <a:tr h="169400">
                <a:tc>
                  <a:txBody>
                    <a:bodyPr/>
                    <a:lstStyle/>
                    <a:p>
                      <a:pPr algn="ctr" fontAlgn="t"/>
                      <a:r>
                        <a:rPr lang="en-IN" sz="1200" b="0" i="0" u="none" strike="noStrike" dirty="0">
                          <a:solidFill>
                            <a:srgbClr val="000000"/>
                          </a:solidFill>
                          <a:effectLst/>
                          <a:latin typeface="Calibri" panose="020F0502020204030204" pitchFamily="34" charset="0"/>
                        </a:rPr>
                        <a:t>AD</a:t>
                      </a:r>
                    </a:p>
                  </a:txBody>
                  <a:tcPr marL="0" marR="0" marT="0" marB="0">
                    <a:solidFill>
                      <a:schemeClr val="bg2">
                        <a:lumMod val="40000"/>
                        <a:lumOff val="6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Account lockouts</a:t>
                      </a:r>
                    </a:p>
                  </a:txBody>
                  <a:tcPr marL="0" marR="0" marT="0" marB="0">
                    <a:solidFill>
                      <a:schemeClr val="bg2">
                        <a:lumMod val="40000"/>
                        <a:lumOff val="60000"/>
                      </a:schemeClr>
                    </a:solidFill>
                  </a:tcPr>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HCL's </a:t>
                      </a:r>
                      <a:r>
                        <a:rPr lang="en-IN" sz="1200" b="1" i="0" u="sng" strike="noStrike" dirty="0">
                          <a:solidFill>
                            <a:srgbClr val="000000"/>
                          </a:solidFill>
                          <a:effectLst/>
                          <a:latin typeface="Calibri" panose="020F0502020204030204" pitchFamily="34" charset="0"/>
                        </a:rPr>
                        <a:t>Account unlock tool </a:t>
                      </a:r>
                      <a:r>
                        <a:rPr lang="en-IN" sz="1200" b="0" i="0" u="none" strike="noStrike" dirty="0">
                          <a:solidFill>
                            <a:srgbClr val="000000"/>
                          </a:solidFill>
                          <a:effectLst/>
                          <a:latin typeface="Calibri" panose="020F0502020204030204" pitchFamily="34" charset="0"/>
                        </a:rPr>
                        <a:t>&amp; </a:t>
                      </a:r>
                      <a:r>
                        <a:rPr lang="en-IN" sz="1200" b="1" i="0" u="sng" strike="noStrike" dirty="0">
                          <a:solidFill>
                            <a:srgbClr val="000000"/>
                          </a:solidFill>
                          <a:effectLst/>
                          <a:latin typeface="Calibri" panose="020F0502020204030204" pitchFamily="34" charset="0"/>
                        </a:rPr>
                        <a:t>Automated assistant </a:t>
                      </a:r>
                      <a:r>
                        <a:rPr lang="en-IN" sz="1200" b="0" i="0" u="none" strike="noStrike" dirty="0">
                          <a:solidFill>
                            <a:srgbClr val="000000"/>
                          </a:solidFill>
                          <a:effectLst/>
                          <a:latin typeface="Calibri" panose="020F0502020204030204" pitchFamily="34" charset="0"/>
                        </a:rPr>
                        <a:t>for account </a:t>
                      </a:r>
                      <a:r>
                        <a:rPr lang="en-IN" sz="1200" b="0" i="0" u="none" strike="noStrike" dirty="0" smtClean="0">
                          <a:solidFill>
                            <a:srgbClr val="000000"/>
                          </a:solidFill>
                          <a:effectLst/>
                          <a:latin typeface="Calibri" panose="020F0502020204030204" pitchFamily="34" charset="0"/>
                        </a:rPr>
                        <a:t>unlock</a:t>
                      </a:r>
                    </a:p>
                    <a:p>
                      <a:pPr marL="171450" indent="-171450" algn="l" fontAlgn="t">
                        <a:buFont typeface="Arial" panose="020B0604020202020204" pitchFamily="34" charset="0"/>
                        <a:buChar char="•"/>
                      </a:pPr>
                      <a:r>
                        <a:rPr lang="en-IN" sz="1200" b="1" i="0" u="sng" strike="noStrike" dirty="0" smtClean="0">
                          <a:solidFill>
                            <a:srgbClr val="000000"/>
                          </a:solidFill>
                          <a:effectLst/>
                          <a:latin typeface="Calibri" panose="020F0502020204030204" pitchFamily="34" charset="0"/>
                        </a:rPr>
                        <a:t>Help </a:t>
                      </a:r>
                      <a:r>
                        <a:rPr lang="en-IN" sz="1200" b="1" i="0" u="sng" strike="noStrike" dirty="0">
                          <a:solidFill>
                            <a:srgbClr val="000000"/>
                          </a:solidFill>
                          <a:effectLst/>
                          <a:latin typeface="Calibri" panose="020F0502020204030204" pitchFamily="34" charset="0"/>
                        </a:rPr>
                        <a:t>Manager </a:t>
                      </a:r>
                      <a:r>
                        <a:rPr lang="en-IN" sz="1200" b="0" i="0" u="none" strike="noStrike" dirty="0">
                          <a:solidFill>
                            <a:srgbClr val="000000"/>
                          </a:solidFill>
                          <a:effectLst/>
                          <a:latin typeface="Calibri" panose="020F0502020204030204" pitchFamily="34" charset="0"/>
                        </a:rPr>
                        <a:t>for account unlock process </a:t>
                      </a:r>
                      <a:r>
                        <a:rPr lang="en-IN" sz="1200" b="0" i="0" u="none" strike="noStrike" dirty="0" smtClean="0">
                          <a:solidFill>
                            <a:srgbClr val="000000"/>
                          </a:solidFill>
                          <a:effectLst/>
                          <a:latin typeface="Calibri" panose="020F0502020204030204" pitchFamily="34" charset="0"/>
                        </a:rPr>
                        <a:t>and tips.</a:t>
                      </a:r>
                      <a:endParaRPr lang="en-IN"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280111288"/>
                  </a:ext>
                </a:extLst>
              </a:tr>
              <a:tr h="169400">
                <a:tc>
                  <a:txBody>
                    <a:bodyPr/>
                    <a:lstStyle/>
                    <a:p>
                      <a:pPr algn="ctr" fontAlgn="t"/>
                      <a:r>
                        <a:rPr lang="en-IN" sz="1200" b="0" i="0" u="none" strike="noStrike" dirty="0">
                          <a:solidFill>
                            <a:srgbClr val="000000"/>
                          </a:solidFill>
                          <a:effectLst/>
                          <a:latin typeface="Calibri" panose="020F0502020204030204" pitchFamily="34" charset="0"/>
                        </a:rPr>
                        <a:t>AD</a:t>
                      </a:r>
                    </a:p>
                  </a:txBody>
                  <a:tcPr marL="0" marR="0" marT="0" marB="0">
                    <a:solidFill>
                      <a:schemeClr val="bg2">
                        <a:lumMod val="20000"/>
                        <a:lumOff val="8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User </a:t>
                      </a:r>
                      <a:r>
                        <a:rPr lang="en-IN" sz="1200" b="0" i="0" u="none" strike="noStrike" dirty="0" smtClean="0">
                          <a:solidFill>
                            <a:srgbClr val="000000"/>
                          </a:solidFill>
                          <a:effectLst/>
                          <a:latin typeface="Calibri" panose="020F0502020204030204" pitchFamily="34" charset="0"/>
                        </a:rPr>
                        <a:t>on boarding </a:t>
                      </a:r>
                      <a:r>
                        <a:rPr lang="en-IN" sz="1200" b="0" i="0" u="none" strike="noStrike" dirty="0">
                          <a:solidFill>
                            <a:srgbClr val="000000"/>
                          </a:solidFill>
                          <a:effectLst/>
                          <a:latin typeface="Calibri" panose="020F0502020204030204" pitchFamily="34" charset="0"/>
                        </a:rPr>
                        <a:t>and </a:t>
                      </a:r>
                      <a:r>
                        <a:rPr lang="en-IN" sz="1200" b="0" i="0" u="none" strike="noStrike" dirty="0" smtClean="0">
                          <a:solidFill>
                            <a:srgbClr val="000000"/>
                          </a:solidFill>
                          <a:effectLst/>
                          <a:latin typeface="Calibri" panose="020F0502020204030204" pitchFamily="34" charset="0"/>
                        </a:rPr>
                        <a:t>off boarding</a:t>
                      </a:r>
                      <a:endParaRPr lang="en-IN" sz="1200" b="0" i="0" u="none" strike="noStrike" dirty="0">
                        <a:solidFill>
                          <a:srgbClr val="000000"/>
                        </a:solidFill>
                        <a:effectLst/>
                        <a:latin typeface="Calibri" panose="020F0502020204030204" pitchFamily="34" charset="0"/>
                      </a:endParaRP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HCL's </a:t>
                      </a:r>
                      <a:r>
                        <a:rPr lang="en-IN" sz="1200" b="1" i="0" u="sng" strike="noStrike" dirty="0">
                          <a:solidFill>
                            <a:srgbClr val="000000"/>
                          </a:solidFill>
                          <a:effectLst/>
                          <a:latin typeface="Calibri" panose="020F0502020204030204" pitchFamily="34" charset="0"/>
                        </a:rPr>
                        <a:t>User </a:t>
                      </a:r>
                      <a:r>
                        <a:rPr lang="en-IN" sz="1200" b="1" i="0" u="sng" strike="noStrike" dirty="0" smtClean="0">
                          <a:solidFill>
                            <a:srgbClr val="000000"/>
                          </a:solidFill>
                          <a:effectLst/>
                          <a:latin typeface="Calibri" panose="020F0502020204030204" pitchFamily="34" charset="0"/>
                        </a:rPr>
                        <a:t>on boarding </a:t>
                      </a:r>
                      <a:r>
                        <a:rPr lang="en-IN" sz="1200" b="1" i="0" u="sng" strike="noStrike" dirty="0">
                          <a:solidFill>
                            <a:srgbClr val="000000"/>
                          </a:solidFill>
                          <a:effectLst/>
                          <a:latin typeface="Calibri" panose="020F0502020204030204" pitchFamily="34" charset="0"/>
                        </a:rPr>
                        <a:t>tool </a:t>
                      </a:r>
                      <a:r>
                        <a:rPr lang="en-IN" sz="1200" b="0" i="0" u="none" strike="noStrike" dirty="0">
                          <a:solidFill>
                            <a:srgbClr val="000000"/>
                          </a:solidFill>
                          <a:effectLst/>
                          <a:latin typeface="Calibri" panose="020F0502020204030204" pitchFamily="34" charset="0"/>
                        </a:rPr>
                        <a:t>for automation of tasks needed for </a:t>
                      </a:r>
                      <a:r>
                        <a:rPr lang="en-IN" sz="1200" b="0" i="0" u="none" strike="noStrike" dirty="0" smtClean="0">
                          <a:solidFill>
                            <a:srgbClr val="000000"/>
                          </a:solidFill>
                          <a:effectLst/>
                          <a:latin typeface="Calibri" panose="020F0502020204030204" pitchFamily="34" charset="0"/>
                        </a:rPr>
                        <a:t>on boarding </a:t>
                      </a:r>
                      <a:r>
                        <a:rPr lang="en-IN" sz="1200" b="0" i="0" u="none" strike="noStrike" dirty="0">
                          <a:solidFill>
                            <a:srgbClr val="000000"/>
                          </a:solidFill>
                          <a:effectLst/>
                          <a:latin typeface="Calibri" panose="020F0502020204030204" pitchFamily="34" charset="0"/>
                        </a:rPr>
                        <a:t>or </a:t>
                      </a:r>
                      <a:r>
                        <a:rPr lang="en-IN" sz="1200" b="0" i="0" u="none" strike="noStrike" dirty="0" smtClean="0">
                          <a:solidFill>
                            <a:srgbClr val="000000"/>
                          </a:solidFill>
                          <a:effectLst/>
                          <a:latin typeface="Calibri" panose="020F0502020204030204" pitchFamily="34" charset="0"/>
                        </a:rPr>
                        <a:t>off boarding </a:t>
                      </a:r>
                      <a:r>
                        <a:rPr lang="en-IN" sz="1200" b="0" i="0" u="none" strike="noStrike" dirty="0">
                          <a:solidFill>
                            <a:srgbClr val="000000"/>
                          </a:solidFill>
                          <a:effectLst/>
                          <a:latin typeface="Calibri" panose="020F0502020204030204" pitchFamily="34" charset="0"/>
                        </a:rPr>
                        <a:t>of an employee</a:t>
                      </a:r>
                    </a:p>
                  </a:txBody>
                  <a:tcPr marL="0" marR="0" marT="0" marB="0"/>
                </a:tc>
                <a:extLst>
                  <a:ext uri="{0D108BD9-81ED-4DB2-BD59-A6C34878D82A}">
                    <a16:rowId xmlns:a16="http://schemas.microsoft.com/office/drawing/2014/main" val="1664567672"/>
                  </a:ext>
                </a:extLst>
              </a:tr>
              <a:tr h="280151">
                <a:tc>
                  <a:txBody>
                    <a:bodyPr/>
                    <a:lstStyle/>
                    <a:p>
                      <a:pPr algn="ctr" fontAlgn="t"/>
                      <a:r>
                        <a:rPr lang="en-IN" sz="1200" b="0" i="0" u="none" strike="noStrike" dirty="0">
                          <a:solidFill>
                            <a:srgbClr val="000000"/>
                          </a:solidFill>
                          <a:effectLst/>
                          <a:latin typeface="Calibri" panose="020F0502020204030204" pitchFamily="34" charset="0"/>
                        </a:rPr>
                        <a:t>Skype for Business</a:t>
                      </a:r>
                    </a:p>
                  </a:txBody>
                  <a:tcPr marL="0" marR="0" marT="0" marB="0"/>
                </a:tc>
                <a:tc>
                  <a:txBody>
                    <a:bodyPr/>
                    <a:lstStyle/>
                    <a:p>
                      <a:pPr algn="l" fontAlgn="t"/>
                      <a:r>
                        <a:rPr lang="en-IN" sz="1200" b="0" i="0" u="none" strike="noStrike">
                          <a:solidFill>
                            <a:srgbClr val="000000"/>
                          </a:solidFill>
                          <a:effectLst/>
                          <a:latin typeface="Calibri" panose="020F0502020204030204" pitchFamily="34" charset="0"/>
                        </a:rPr>
                        <a:t>Call Quality</a:t>
                      </a:r>
                    </a:p>
                  </a:txBody>
                  <a:tcPr marL="0" marR="0" marT="0" marB="0"/>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Analysis of poor call quality reports and </a:t>
                      </a:r>
                      <a:r>
                        <a:rPr lang="en-IN" sz="1200" b="0" i="0" u="none" strike="noStrike" dirty="0" smtClean="0">
                          <a:solidFill>
                            <a:srgbClr val="000000"/>
                          </a:solidFill>
                          <a:effectLst/>
                          <a:latin typeface="Calibri" panose="020F0502020204030204" pitchFamily="34" charset="0"/>
                        </a:rPr>
                        <a:t>call ratings. </a:t>
                      </a:r>
                    </a:p>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Analysis </a:t>
                      </a:r>
                      <a:r>
                        <a:rPr lang="en-IN" sz="1200" b="0" i="0" u="none" strike="noStrike" dirty="0">
                          <a:solidFill>
                            <a:srgbClr val="000000"/>
                          </a:solidFill>
                          <a:effectLst/>
                          <a:latin typeface="Calibri" panose="020F0502020204030204" pitchFamily="34" charset="0"/>
                        </a:rPr>
                        <a:t>of the network </a:t>
                      </a:r>
                      <a:r>
                        <a:rPr lang="en-IN" sz="1200" b="0" i="0" u="none" strike="noStrike" dirty="0" smtClean="0">
                          <a:solidFill>
                            <a:srgbClr val="000000"/>
                          </a:solidFill>
                          <a:effectLst/>
                          <a:latin typeface="Calibri" panose="020F0502020204030204" pitchFamily="34" charset="0"/>
                        </a:rPr>
                        <a:t>bandwidth, Skype </a:t>
                      </a:r>
                      <a:r>
                        <a:rPr lang="en-IN" sz="1200" b="0" i="0" u="none" strike="noStrike" dirty="0">
                          <a:solidFill>
                            <a:srgbClr val="000000"/>
                          </a:solidFill>
                          <a:effectLst/>
                          <a:latin typeface="Calibri" panose="020F0502020204030204" pitchFamily="34" charset="0"/>
                        </a:rPr>
                        <a:t>features and devices.</a:t>
                      </a:r>
                    </a:p>
                  </a:txBody>
                  <a:tcPr marL="0" marR="0" marT="0" marB="0"/>
                </a:tc>
                <a:extLst>
                  <a:ext uri="{0D108BD9-81ED-4DB2-BD59-A6C34878D82A}">
                    <a16:rowId xmlns:a16="http://schemas.microsoft.com/office/drawing/2014/main" val="1344197435"/>
                  </a:ext>
                </a:extLst>
              </a:tr>
              <a:tr h="280151">
                <a:tc>
                  <a:txBody>
                    <a:bodyPr/>
                    <a:lstStyle/>
                    <a:p>
                      <a:pPr algn="ctr" fontAlgn="t"/>
                      <a:r>
                        <a:rPr lang="en-IN" sz="1200" b="0" i="0" u="none" strike="noStrike" dirty="0">
                          <a:solidFill>
                            <a:srgbClr val="000000"/>
                          </a:solidFill>
                          <a:effectLst/>
                          <a:latin typeface="Calibri" panose="020F0502020204030204" pitchFamily="34" charset="0"/>
                        </a:rPr>
                        <a:t>Skype for Business</a:t>
                      </a:r>
                    </a:p>
                  </a:txBody>
                  <a:tcPr marL="0" marR="0" marT="0" marB="0"/>
                </a:tc>
                <a:tc>
                  <a:txBody>
                    <a:bodyPr/>
                    <a:lstStyle/>
                    <a:p>
                      <a:pPr algn="l" fontAlgn="t"/>
                      <a:r>
                        <a:rPr lang="en-IN" sz="1200" b="0" i="0" u="none" strike="noStrike">
                          <a:solidFill>
                            <a:srgbClr val="000000"/>
                          </a:solidFill>
                          <a:effectLst/>
                          <a:latin typeface="Calibri" panose="020F0502020204030204" pitchFamily="34" charset="0"/>
                        </a:rPr>
                        <a:t>Outlook integration</a:t>
                      </a:r>
                    </a:p>
                  </a:txBody>
                  <a:tcPr marL="0" marR="0" marT="0" marB="0"/>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Help Manager </a:t>
                      </a:r>
                      <a:r>
                        <a:rPr lang="en-IN" sz="1200" b="0" i="0" u="none" strike="noStrike" dirty="0">
                          <a:solidFill>
                            <a:srgbClr val="000000"/>
                          </a:solidFill>
                          <a:effectLst/>
                          <a:latin typeface="Calibri" panose="020F0502020204030204" pitchFamily="34" charset="0"/>
                        </a:rPr>
                        <a:t>for common issues and solutions</a:t>
                      </a:r>
                    </a:p>
                  </a:txBody>
                  <a:tcPr marL="0" marR="0" marT="0" marB="0"/>
                </a:tc>
                <a:extLst>
                  <a:ext uri="{0D108BD9-81ED-4DB2-BD59-A6C34878D82A}">
                    <a16:rowId xmlns:a16="http://schemas.microsoft.com/office/drawing/2014/main" val="4001895007"/>
                  </a:ext>
                </a:extLst>
              </a:tr>
              <a:tr h="280151">
                <a:tc>
                  <a:txBody>
                    <a:bodyPr/>
                    <a:lstStyle/>
                    <a:p>
                      <a:pPr algn="ctr" fontAlgn="t"/>
                      <a:r>
                        <a:rPr lang="en-IN" sz="1200" b="0" i="0" u="none" strike="noStrike" dirty="0">
                          <a:solidFill>
                            <a:srgbClr val="000000"/>
                          </a:solidFill>
                          <a:effectLst/>
                          <a:latin typeface="Calibri" panose="020F0502020204030204" pitchFamily="34" charset="0"/>
                        </a:rPr>
                        <a:t>Skype for Business</a:t>
                      </a:r>
                    </a:p>
                  </a:txBody>
                  <a:tcPr marL="0" marR="0" marT="0" marB="0"/>
                </a:tc>
                <a:tc>
                  <a:txBody>
                    <a:bodyPr/>
                    <a:lstStyle/>
                    <a:p>
                      <a:pPr algn="l" fontAlgn="t"/>
                      <a:r>
                        <a:rPr lang="en-IN" sz="1200" b="0" i="0" u="none" strike="noStrike" dirty="0">
                          <a:solidFill>
                            <a:srgbClr val="000000"/>
                          </a:solidFill>
                          <a:effectLst/>
                          <a:latin typeface="Calibri" panose="020F0502020204030204" pitchFamily="34" charset="0"/>
                        </a:rPr>
                        <a:t>How to use a particular feature</a:t>
                      </a:r>
                    </a:p>
                  </a:txBody>
                  <a:tcPr marL="0" marR="0" marT="0" marB="0"/>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Help Manager </a:t>
                      </a:r>
                      <a:r>
                        <a:rPr lang="en-IN" sz="1200" b="0" i="0" u="none" strike="noStrike" dirty="0">
                          <a:solidFill>
                            <a:srgbClr val="000000"/>
                          </a:solidFill>
                          <a:effectLst/>
                          <a:latin typeface="Calibri" panose="020F0502020204030204" pitchFamily="34" charset="0"/>
                        </a:rPr>
                        <a:t>for self </a:t>
                      </a:r>
                      <a:r>
                        <a:rPr lang="en-IN" sz="1200" b="0" i="0" u="none" strike="noStrike" dirty="0" smtClean="0">
                          <a:solidFill>
                            <a:srgbClr val="000000"/>
                          </a:solidFill>
                          <a:effectLst/>
                          <a:latin typeface="Calibri" panose="020F0502020204030204" pitchFamily="34" charset="0"/>
                        </a:rPr>
                        <a:t>help,</a:t>
                      </a:r>
                      <a:r>
                        <a:rPr lang="en-IN" sz="1200" b="0" i="0" u="none" strike="noStrike" baseline="0" dirty="0" smtClean="0">
                          <a:solidFill>
                            <a:srgbClr val="000000"/>
                          </a:solidFill>
                          <a:effectLst/>
                          <a:latin typeface="Calibri" panose="020F0502020204030204" pitchFamily="34" charset="0"/>
                        </a:rPr>
                        <a:t> </a:t>
                      </a:r>
                      <a:r>
                        <a:rPr lang="en-IN" sz="1200" b="0" i="0" u="none" strike="noStrike" dirty="0" smtClean="0">
                          <a:solidFill>
                            <a:srgbClr val="000000"/>
                          </a:solidFill>
                          <a:effectLst/>
                          <a:latin typeface="Calibri" panose="020F0502020204030204" pitchFamily="34" charset="0"/>
                        </a:rPr>
                        <a:t>trainings</a:t>
                      </a:r>
                      <a:r>
                        <a:rPr lang="en-IN" sz="1200" b="0" i="0" u="none" strike="noStrike" baseline="0" dirty="0" smtClean="0">
                          <a:solidFill>
                            <a:srgbClr val="000000"/>
                          </a:solidFill>
                          <a:effectLst/>
                          <a:latin typeface="Calibri" panose="020F0502020204030204" pitchFamily="34" charset="0"/>
                        </a:rPr>
                        <a:t> and </a:t>
                      </a:r>
                      <a:r>
                        <a:rPr lang="en-IN" sz="1200" b="0" i="0" u="none" strike="noStrike" dirty="0" smtClean="0">
                          <a:solidFill>
                            <a:srgbClr val="000000"/>
                          </a:solidFill>
                          <a:effectLst/>
                          <a:latin typeface="Calibri" panose="020F0502020204030204" pitchFamily="34" charset="0"/>
                        </a:rPr>
                        <a:t>FAQ  </a:t>
                      </a:r>
                      <a:r>
                        <a:rPr lang="en-IN" sz="1200" b="0" i="0" u="none" strike="noStrike" dirty="0">
                          <a:solidFill>
                            <a:srgbClr val="000000"/>
                          </a:solidFill>
                          <a:effectLst/>
                          <a:latin typeface="Calibri" panose="020F0502020204030204" pitchFamily="34" charset="0"/>
                        </a:rPr>
                        <a:t>including short videos and quick tips.</a:t>
                      </a:r>
                    </a:p>
                  </a:txBody>
                  <a:tcPr marL="0" marR="0" marT="0" marB="0"/>
                </a:tc>
                <a:extLst>
                  <a:ext uri="{0D108BD9-81ED-4DB2-BD59-A6C34878D82A}">
                    <a16:rowId xmlns:a16="http://schemas.microsoft.com/office/drawing/2014/main" val="3173996710"/>
                  </a:ext>
                </a:extLst>
              </a:tr>
              <a:tr h="280151">
                <a:tc>
                  <a:txBody>
                    <a:bodyPr/>
                    <a:lstStyle/>
                    <a:p>
                      <a:pPr algn="ctr" fontAlgn="t"/>
                      <a:r>
                        <a:rPr lang="en-IN" sz="1200" b="0" i="0" u="none" strike="noStrike" dirty="0">
                          <a:solidFill>
                            <a:srgbClr val="000000"/>
                          </a:solidFill>
                          <a:effectLst/>
                          <a:latin typeface="Calibri" panose="020F0502020204030204" pitchFamily="34" charset="0"/>
                        </a:rPr>
                        <a:t>Skype for Business</a:t>
                      </a:r>
                    </a:p>
                  </a:txBody>
                  <a:tcPr marL="0" marR="0" marT="0" marB="0"/>
                </a:tc>
                <a:tc>
                  <a:txBody>
                    <a:bodyPr/>
                    <a:lstStyle/>
                    <a:p>
                      <a:pPr algn="l" fontAlgn="t"/>
                      <a:r>
                        <a:rPr lang="en-IN" sz="1200" b="0" i="0" u="none" strike="noStrike">
                          <a:solidFill>
                            <a:srgbClr val="000000"/>
                          </a:solidFill>
                          <a:effectLst/>
                          <a:latin typeface="Calibri" panose="020F0502020204030204" pitchFamily="34" charset="0"/>
                        </a:rPr>
                        <a:t>People don’t use it</a:t>
                      </a:r>
                    </a:p>
                  </a:txBody>
                  <a:tcPr marL="0" marR="0" marT="0" marB="0"/>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HCL's </a:t>
                      </a:r>
                      <a:r>
                        <a:rPr lang="en-IN" sz="1200" b="1" i="0" u="sng" strike="noStrike" dirty="0">
                          <a:solidFill>
                            <a:srgbClr val="000000"/>
                          </a:solidFill>
                          <a:effectLst/>
                          <a:latin typeface="Calibri" panose="020F0502020204030204" pitchFamily="34" charset="0"/>
                        </a:rPr>
                        <a:t>Gamification</a:t>
                      </a:r>
                      <a:r>
                        <a:rPr lang="en-IN" sz="1200" b="0" i="0" u="none" strike="noStrike" dirty="0">
                          <a:solidFill>
                            <a:srgbClr val="000000"/>
                          </a:solidFill>
                          <a:effectLst/>
                          <a:latin typeface="Calibri" panose="020F0502020204030204" pitchFamily="34" charset="0"/>
                        </a:rPr>
                        <a:t> solutions for Skype for Business adoption</a:t>
                      </a:r>
                    </a:p>
                  </a:txBody>
                  <a:tcPr marL="0" marR="0" marT="0" marB="0"/>
                </a:tc>
                <a:extLst>
                  <a:ext uri="{0D108BD9-81ED-4DB2-BD59-A6C34878D82A}">
                    <a16:rowId xmlns:a16="http://schemas.microsoft.com/office/drawing/2014/main" val="2839073883"/>
                  </a:ext>
                </a:extLst>
              </a:tr>
            </a:tbl>
          </a:graphicData>
        </a:graphic>
      </p:graphicFrame>
      <p:sp>
        <p:nvSpPr>
          <p:cNvPr id="3" name="Title 1"/>
          <p:cNvSpPr txBox="1">
            <a:spLocks/>
          </p:cNvSpPr>
          <p:nvPr/>
        </p:nvSpPr>
        <p:spPr>
          <a:xfrm>
            <a:off x="1" y="-13622"/>
            <a:ext cx="10485954" cy="749300"/>
          </a:xfrm>
          <a:prstGeom prst="rect">
            <a:avLst/>
          </a:prstGeom>
        </p:spPr>
        <p:txBody>
          <a:bodyPr/>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a:t>
            </a:r>
            <a:r>
              <a:rPr lang="en-IN" kern="0" dirty="0"/>
              <a:t>Typical Challenges and our approach</a:t>
            </a:r>
            <a:endParaRPr lang="en-US" kern="0" dirty="0"/>
          </a:p>
          <a:p>
            <a:pPr>
              <a:lnSpc>
                <a:spcPct val="200000"/>
              </a:lnSpc>
            </a:pPr>
            <a:endParaRPr lang="en-US" kern="0" dirty="0"/>
          </a:p>
        </p:txBody>
      </p:sp>
    </p:spTree>
    <p:extLst>
      <p:ext uri="{BB962C8B-B14F-4D97-AF65-F5344CB8AC3E}">
        <p14:creationId xmlns:p14="http://schemas.microsoft.com/office/powerpoint/2010/main" val="3772967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042076089"/>
              </p:ext>
            </p:extLst>
          </p:nvPr>
        </p:nvGraphicFramePr>
        <p:xfrm>
          <a:off x="381000" y="1584960"/>
          <a:ext cx="11582400" cy="3693893"/>
        </p:xfrm>
        <a:graphic>
          <a:graphicData uri="http://schemas.openxmlformats.org/drawingml/2006/table">
            <a:tbl>
              <a:tblPr firstRow="1" bandRow="1">
                <a:tableStyleId>{073A0DAA-6AF3-43AB-8588-CEC1D06C72B9}</a:tableStyleId>
              </a:tblPr>
              <a:tblGrid>
                <a:gridCol w="1418254">
                  <a:extLst>
                    <a:ext uri="{9D8B030D-6E8A-4147-A177-3AD203B41FA5}">
                      <a16:colId xmlns:a16="http://schemas.microsoft.com/office/drawing/2014/main" val="565673070"/>
                    </a:ext>
                  </a:extLst>
                </a:gridCol>
                <a:gridCol w="2210898">
                  <a:extLst>
                    <a:ext uri="{9D8B030D-6E8A-4147-A177-3AD203B41FA5}">
                      <a16:colId xmlns:a16="http://schemas.microsoft.com/office/drawing/2014/main" val="1663625024"/>
                    </a:ext>
                  </a:extLst>
                </a:gridCol>
                <a:gridCol w="7953248">
                  <a:extLst>
                    <a:ext uri="{9D8B030D-6E8A-4147-A177-3AD203B41FA5}">
                      <a16:colId xmlns:a16="http://schemas.microsoft.com/office/drawing/2014/main" val="1666787275"/>
                    </a:ext>
                  </a:extLst>
                </a:gridCol>
              </a:tblGrid>
              <a:tr h="304791">
                <a:tc>
                  <a:txBody>
                    <a:bodyPr/>
                    <a:lstStyle/>
                    <a:p>
                      <a:pPr algn="ctr"/>
                      <a:r>
                        <a:rPr lang="en-IN" sz="1400" dirty="0" smtClean="0"/>
                        <a:t>O365 </a:t>
                      </a:r>
                      <a:r>
                        <a:rPr lang="en-IN" sz="1400" dirty="0" smtClean="0"/>
                        <a:t>Track</a:t>
                      </a:r>
                      <a:endParaRPr lang="en-IN" sz="1400" dirty="0"/>
                    </a:p>
                  </a:txBody>
                  <a:tcPr>
                    <a:solidFill>
                      <a:schemeClr val="bg2">
                        <a:lumMod val="75000"/>
                      </a:schemeClr>
                    </a:solidFill>
                  </a:tcPr>
                </a:tc>
                <a:tc>
                  <a:txBody>
                    <a:bodyPr/>
                    <a:lstStyle/>
                    <a:p>
                      <a:r>
                        <a:rPr lang="en-IN" sz="1400" dirty="0" smtClean="0"/>
                        <a:t>Typical challenges</a:t>
                      </a:r>
                      <a:endParaRPr lang="en-IN" sz="1400" dirty="0"/>
                    </a:p>
                  </a:txBody>
                  <a:tcPr>
                    <a:solidFill>
                      <a:schemeClr val="bg2">
                        <a:lumMod val="75000"/>
                      </a:schemeClr>
                    </a:solidFill>
                  </a:tcPr>
                </a:tc>
                <a:tc>
                  <a:txBody>
                    <a:bodyPr/>
                    <a:lstStyle/>
                    <a:p>
                      <a:r>
                        <a:rPr lang="en-IN" sz="1400" dirty="0" smtClean="0"/>
                        <a:t>How HCL will address</a:t>
                      </a:r>
                      <a:endParaRPr lang="en-IN" sz="1400" dirty="0"/>
                    </a:p>
                  </a:txBody>
                  <a:tcPr>
                    <a:solidFill>
                      <a:schemeClr val="bg2">
                        <a:lumMod val="75000"/>
                      </a:schemeClr>
                    </a:solidFill>
                  </a:tcPr>
                </a:tc>
                <a:extLst>
                  <a:ext uri="{0D108BD9-81ED-4DB2-BD59-A6C34878D82A}">
                    <a16:rowId xmlns:a16="http://schemas.microsoft.com/office/drawing/2014/main" val="1826040728"/>
                  </a:ext>
                </a:extLst>
              </a:tr>
              <a:tr h="533391">
                <a:tc>
                  <a:txBody>
                    <a:bodyPr/>
                    <a:lstStyle/>
                    <a:p>
                      <a:pPr algn="ctr" fontAlgn="t"/>
                      <a:r>
                        <a:rPr lang="en-IN" sz="1200" b="0" i="0" u="none" strike="noStrike" dirty="0" smtClean="0">
                          <a:solidFill>
                            <a:srgbClr val="000000"/>
                          </a:solidFill>
                          <a:effectLst/>
                          <a:latin typeface="Calibri" panose="020F0502020204030204" pitchFamily="34" charset="0"/>
                        </a:rPr>
                        <a:t>SharePoint</a:t>
                      </a:r>
                      <a:endParaRPr lang="en-IN" sz="1200" b="0" i="0" u="none" strike="noStrike" dirty="0">
                        <a:solidFill>
                          <a:srgbClr val="000000"/>
                        </a:solidFill>
                        <a:effectLst/>
                        <a:latin typeface="Calibri" panose="020F0502020204030204" pitchFamily="34" charset="0"/>
                      </a:endParaRPr>
                    </a:p>
                  </a:txBody>
                  <a:tcPr marL="0" marR="0" marT="0" marB="0">
                    <a:solidFill>
                      <a:schemeClr val="bg2">
                        <a:lumMod val="40000"/>
                        <a:lumOff val="6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Storage Quota issues</a:t>
                      </a:r>
                    </a:p>
                  </a:txBody>
                  <a:tcPr marL="0" marR="0" marT="0" marB="0">
                    <a:solidFill>
                      <a:schemeClr val="bg2">
                        <a:lumMod val="40000"/>
                        <a:lumOff val="60000"/>
                      </a:schemeClr>
                    </a:solidFill>
                  </a:tcPr>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O365 Monitoring Tool </a:t>
                      </a:r>
                      <a:r>
                        <a:rPr lang="en-IN" sz="1200" b="0" i="0" u="none" strike="noStrike" dirty="0">
                          <a:solidFill>
                            <a:srgbClr val="000000"/>
                          </a:solidFill>
                          <a:effectLst/>
                          <a:latin typeface="Calibri" panose="020F0502020204030204" pitchFamily="34" charset="0"/>
                        </a:rPr>
                        <a:t>for quota </a:t>
                      </a:r>
                      <a:r>
                        <a:rPr lang="en-IN" sz="1200" b="0" i="0" u="none" strike="noStrike" dirty="0" smtClean="0">
                          <a:solidFill>
                            <a:srgbClr val="000000"/>
                          </a:solidFill>
                          <a:effectLst/>
                          <a:latin typeface="Calibri" panose="020F0502020204030204" pitchFamily="34" charset="0"/>
                        </a:rPr>
                        <a:t>alerts.</a:t>
                      </a:r>
                    </a:p>
                    <a:p>
                      <a:pPr marL="171450" indent="-171450" algn="l" fontAlgn="t">
                        <a:buFont typeface="Arial" panose="020B0604020202020204" pitchFamily="34" charset="0"/>
                        <a:buChar char="•"/>
                      </a:pPr>
                      <a:r>
                        <a:rPr lang="en-IN" sz="1200" b="1" i="0" u="sng" strike="noStrike" dirty="0" smtClean="0">
                          <a:solidFill>
                            <a:srgbClr val="000000"/>
                          </a:solidFill>
                          <a:effectLst/>
                          <a:latin typeface="Calibri" panose="020F0502020204030204" pitchFamily="34" charset="0"/>
                        </a:rPr>
                        <a:t>O365 </a:t>
                      </a:r>
                      <a:r>
                        <a:rPr lang="en-IN" sz="1200" b="1" i="0" u="sng" strike="noStrike" dirty="0">
                          <a:solidFill>
                            <a:srgbClr val="000000"/>
                          </a:solidFill>
                          <a:effectLst/>
                          <a:latin typeface="Calibri" panose="020F0502020204030204" pitchFamily="34" charset="0"/>
                        </a:rPr>
                        <a:t>Reporting Manager </a:t>
                      </a:r>
                      <a:r>
                        <a:rPr lang="en-IN" sz="1200" b="0" i="0" u="none" strike="noStrike" dirty="0">
                          <a:solidFill>
                            <a:srgbClr val="000000"/>
                          </a:solidFill>
                          <a:effectLst/>
                          <a:latin typeface="Calibri" panose="020F0502020204030204" pitchFamily="34" charset="0"/>
                        </a:rPr>
                        <a:t>for storage reports to identify sites that are approaching storage limits. </a:t>
                      </a:r>
                    </a:p>
                  </a:txBody>
                  <a:tcPr marL="0" marR="0" marT="0" marB="0"/>
                </a:tc>
                <a:extLst>
                  <a:ext uri="{0D108BD9-81ED-4DB2-BD59-A6C34878D82A}">
                    <a16:rowId xmlns:a16="http://schemas.microsoft.com/office/drawing/2014/main" val="865957875"/>
                  </a:ext>
                </a:extLst>
              </a:tr>
              <a:tr h="338801">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200" b="0" i="0" u="none" strike="noStrike" dirty="0" smtClean="0">
                          <a:solidFill>
                            <a:srgbClr val="000000"/>
                          </a:solidFill>
                          <a:effectLst/>
                          <a:latin typeface="Calibri" panose="020F0502020204030204" pitchFamily="34" charset="0"/>
                        </a:rPr>
                        <a:t>SharePoint</a:t>
                      </a:r>
                    </a:p>
                  </a:txBody>
                  <a:tcPr marL="0" marR="0" marT="0" marB="0">
                    <a:solidFill>
                      <a:schemeClr val="bg2">
                        <a:lumMod val="20000"/>
                        <a:lumOff val="80000"/>
                      </a:schemeClr>
                    </a:solidFill>
                  </a:tcPr>
                </a:tc>
                <a:tc>
                  <a:txBody>
                    <a:bodyPr/>
                    <a:lstStyle/>
                    <a:p>
                      <a:pPr algn="l" fontAlgn="t"/>
                      <a:r>
                        <a:rPr lang="en-IN" sz="1200" b="0" i="0" u="none" strike="noStrike">
                          <a:solidFill>
                            <a:srgbClr val="000000"/>
                          </a:solidFill>
                          <a:effectLst/>
                          <a:latin typeface="Calibri" panose="020F0502020204030204" pitchFamily="34" charset="0"/>
                        </a:rPr>
                        <a:t>Site Creation and disposition</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Automated site provisioning </a:t>
                      </a:r>
                      <a:r>
                        <a:rPr lang="en-IN" sz="1200" b="0" i="0" u="none" strike="noStrike" dirty="0">
                          <a:solidFill>
                            <a:srgbClr val="000000"/>
                          </a:solidFill>
                          <a:effectLst/>
                          <a:latin typeface="Calibri" panose="020F0502020204030204" pitchFamily="34" charset="0"/>
                        </a:rPr>
                        <a:t>with site </a:t>
                      </a:r>
                      <a:r>
                        <a:rPr lang="en-IN" sz="1200" b="0" i="0" u="none" strike="noStrike" dirty="0" smtClean="0">
                          <a:solidFill>
                            <a:srgbClr val="000000"/>
                          </a:solidFill>
                          <a:effectLst/>
                          <a:latin typeface="Calibri" panose="020F0502020204030204" pitchFamily="34" charset="0"/>
                        </a:rPr>
                        <a:t>expiry</a:t>
                      </a:r>
                    </a:p>
                    <a:p>
                      <a:pPr marL="171450" indent="-171450" algn="l" fontAlgn="t">
                        <a:buFont typeface="Arial" panose="020B0604020202020204" pitchFamily="34" charset="0"/>
                        <a:buChar char="•"/>
                      </a:pPr>
                      <a:r>
                        <a:rPr lang="en-IN" sz="1200" b="1" i="0" u="sng" strike="noStrike" dirty="0" smtClean="0">
                          <a:solidFill>
                            <a:srgbClr val="000000"/>
                          </a:solidFill>
                          <a:effectLst/>
                          <a:latin typeface="Calibri" panose="020F0502020204030204" pitchFamily="34" charset="0"/>
                        </a:rPr>
                        <a:t>Content </a:t>
                      </a:r>
                      <a:r>
                        <a:rPr lang="en-IN" sz="1200" b="1" i="0" u="sng" strike="noStrike" dirty="0">
                          <a:solidFill>
                            <a:srgbClr val="000000"/>
                          </a:solidFill>
                          <a:effectLst/>
                          <a:latin typeface="Calibri" panose="020F0502020204030204" pitchFamily="34" charset="0"/>
                        </a:rPr>
                        <a:t>disposition tool </a:t>
                      </a:r>
                      <a:r>
                        <a:rPr lang="en-IN" sz="1200" b="0" i="0" u="none" strike="noStrike" dirty="0">
                          <a:solidFill>
                            <a:srgbClr val="000000"/>
                          </a:solidFill>
                          <a:effectLst/>
                          <a:latin typeface="Calibri" panose="020F0502020204030204" pitchFamily="34" charset="0"/>
                        </a:rPr>
                        <a:t>for disposition of unused and inactive content</a:t>
                      </a:r>
                    </a:p>
                  </a:txBody>
                  <a:tcPr marL="0" marR="0" marT="0" marB="0"/>
                </a:tc>
                <a:extLst>
                  <a:ext uri="{0D108BD9-81ED-4DB2-BD59-A6C34878D82A}">
                    <a16:rowId xmlns:a16="http://schemas.microsoft.com/office/drawing/2014/main" val="1256043582"/>
                  </a:ext>
                </a:extLst>
              </a:tr>
              <a:tr h="169400">
                <a:tc>
                  <a:txBody>
                    <a:bodyPr/>
                    <a:lstStyle/>
                    <a:p>
                      <a:pPr algn="ctr" fontAlgn="t"/>
                      <a:r>
                        <a:rPr lang="en-IN" sz="1200" b="0" i="0" u="none" strike="noStrike" dirty="0" smtClean="0">
                          <a:solidFill>
                            <a:srgbClr val="000000"/>
                          </a:solidFill>
                          <a:effectLst/>
                          <a:latin typeface="Calibri" panose="020F0502020204030204" pitchFamily="34" charset="0"/>
                        </a:rPr>
                        <a:t>SharePoint</a:t>
                      </a:r>
                      <a:endParaRPr lang="en-IN" sz="1200" b="0" i="0" u="none" strike="noStrike" dirty="0">
                        <a:solidFill>
                          <a:srgbClr val="000000"/>
                        </a:solidFill>
                        <a:effectLst/>
                        <a:latin typeface="Calibri" panose="020F0502020204030204" pitchFamily="34" charset="0"/>
                      </a:endParaRPr>
                    </a:p>
                  </a:txBody>
                  <a:tcPr marL="0" marR="0" marT="0" marB="0">
                    <a:solidFill>
                      <a:schemeClr val="bg2">
                        <a:lumMod val="40000"/>
                        <a:lumOff val="60000"/>
                      </a:schemeClr>
                    </a:solidFill>
                  </a:tcPr>
                </a:tc>
                <a:tc>
                  <a:txBody>
                    <a:bodyPr/>
                    <a:lstStyle/>
                    <a:p>
                      <a:pPr algn="l" fontAlgn="t"/>
                      <a:r>
                        <a:rPr lang="en-IN" sz="1200" b="0" i="0" u="none" strike="noStrike" dirty="0" smtClean="0">
                          <a:solidFill>
                            <a:srgbClr val="000000"/>
                          </a:solidFill>
                          <a:effectLst/>
                          <a:latin typeface="Calibri" panose="020F0502020204030204" pitchFamily="34" charset="0"/>
                        </a:rPr>
                        <a:t>High volume of permission </a:t>
                      </a:r>
                      <a:r>
                        <a:rPr lang="en-IN" sz="1200" b="0" i="0" u="none" strike="noStrike" dirty="0">
                          <a:solidFill>
                            <a:srgbClr val="000000"/>
                          </a:solidFill>
                          <a:effectLst/>
                          <a:latin typeface="Calibri" panose="020F0502020204030204" pitchFamily="34" charset="0"/>
                        </a:rPr>
                        <a:t>related </a:t>
                      </a:r>
                      <a:r>
                        <a:rPr lang="en-IN" sz="1200" b="0" i="0" u="none" strike="noStrike" dirty="0" smtClean="0">
                          <a:solidFill>
                            <a:srgbClr val="000000"/>
                          </a:solidFill>
                          <a:effectLst/>
                          <a:latin typeface="Calibri" panose="020F0502020204030204" pitchFamily="34" charset="0"/>
                        </a:rPr>
                        <a:t>tickets</a:t>
                      </a:r>
                      <a:endParaRPr lang="en-IN" sz="1200" b="0" i="0" u="none" strike="noStrike" dirty="0">
                        <a:solidFill>
                          <a:srgbClr val="000000"/>
                        </a:solidFill>
                        <a:effectLst/>
                        <a:latin typeface="Calibri" panose="020F0502020204030204" pitchFamily="34" charset="0"/>
                      </a:endParaRPr>
                    </a:p>
                  </a:txBody>
                  <a:tcPr marL="0" marR="0" marT="0" marB="0">
                    <a:solidFill>
                      <a:schemeClr val="bg2">
                        <a:lumMod val="40000"/>
                        <a:lumOff val="60000"/>
                      </a:schemeClr>
                    </a:solidFill>
                  </a:tcPr>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Permissions checker tool </a:t>
                      </a:r>
                      <a:r>
                        <a:rPr lang="en-IN" sz="1200" b="0" i="0" u="none" strike="noStrike" dirty="0">
                          <a:solidFill>
                            <a:srgbClr val="000000"/>
                          </a:solidFill>
                          <a:effectLst/>
                          <a:latin typeface="Calibri" panose="020F0502020204030204" pitchFamily="34" charset="0"/>
                        </a:rPr>
                        <a:t>for service </a:t>
                      </a:r>
                      <a:r>
                        <a:rPr lang="en-IN" sz="1200" b="0" i="0" u="none" strike="noStrike" dirty="0" smtClean="0">
                          <a:solidFill>
                            <a:srgbClr val="000000"/>
                          </a:solidFill>
                          <a:effectLst/>
                          <a:latin typeface="Calibri" panose="020F0502020204030204" pitchFamily="34" charset="0"/>
                        </a:rPr>
                        <a:t>desk\end user </a:t>
                      </a:r>
                      <a:r>
                        <a:rPr lang="en-IN" sz="1200" b="0" i="0" u="none" strike="noStrike" dirty="0">
                          <a:solidFill>
                            <a:srgbClr val="000000"/>
                          </a:solidFill>
                          <a:effectLst/>
                          <a:latin typeface="Calibri" panose="020F0502020204030204" pitchFamily="34" charset="0"/>
                        </a:rPr>
                        <a:t>to check the user permission on SharePoint sites. </a:t>
                      </a:r>
                    </a:p>
                  </a:txBody>
                  <a:tcPr marL="0" marR="0" marT="0" marB="0"/>
                </a:tc>
                <a:extLst>
                  <a:ext uri="{0D108BD9-81ED-4DB2-BD59-A6C34878D82A}">
                    <a16:rowId xmlns:a16="http://schemas.microsoft.com/office/drawing/2014/main" val="1050193128"/>
                  </a:ext>
                </a:extLst>
              </a:tr>
              <a:tr h="478262">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200" b="0" i="0" u="none" strike="noStrike" dirty="0" smtClean="0">
                          <a:solidFill>
                            <a:srgbClr val="000000"/>
                          </a:solidFill>
                          <a:effectLst/>
                          <a:latin typeface="Calibri" panose="020F0502020204030204" pitchFamily="34" charset="0"/>
                        </a:rPr>
                        <a:t>SharePoint</a:t>
                      </a:r>
                    </a:p>
                  </a:txBody>
                  <a:tcPr marL="0" marR="0" marT="0" marB="0">
                    <a:solidFill>
                      <a:schemeClr val="bg2">
                        <a:lumMod val="20000"/>
                        <a:lumOff val="80000"/>
                      </a:schemeClr>
                    </a:solidFill>
                  </a:tcPr>
                </a:tc>
                <a:tc>
                  <a:txBody>
                    <a:bodyPr/>
                    <a:lstStyle/>
                    <a:p>
                      <a:pPr algn="l" fontAlgn="t"/>
                      <a:r>
                        <a:rPr lang="en-IN" sz="1200" b="0" i="0" u="none" strike="noStrike">
                          <a:solidFill>
                            <a:srgbClr val="000000"/>
                          </a:solidFill>
                          <a:effectLst/>
                          <a:latin typeface="Calibri" panose="020F0502020204030204" pitchFamily="34" charset="0"/>
                        </a:rPr>
                        <a:t>Adoption - people don’t use it</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Gamification</a:t>
                      </a:r>
                      <a:r>
                        <a:rPr lang="en-IN" sz="1200" b="0" i="0" u="none" strike="noStrike" dirty="0">
                          <a:solidFill>
                            <a:srgbClr val="000000"/>
                          </a:solidFill>
                          <a:effectLst/>
                          <a:latin typeface="Calibri" panose="020F0502020204030204" pitchFamily="34" charset="0"/>
                        </a:rPr>
                        <a:t> solutions for SharePoint adoption</a:t>
                      </a:r>
                    </a:p>
                  </a:txBody>
                  <a:tcPr marL="0" marR="0" marT="0" marB="0"/>
                </a:tc>
                <a:extLst>
                  <a:ext uri="{0D108BD9-81ED-4DB2-BD59-A6C34878D82A}">
                    <a16:rowId xmlns:a16="http://schemas.microsoft.com/office/drawing/2014/main" val="630430863"/>
                  </a:ext>
                </a:extLst>
              </a:tr>
              <a:tr h="169400">
                <a:tc>
                  <a:txBody>
                    <a:bodyPr/>
                    <a:lstStyle/>
                    <a:p>
                      <a:pPr algn="ctr" fontAlgn="t"/>
                      <a:r>
                        <a:rPr lang="en-IN" sz="1200" b="0" i="0" u="none" strike="noStrike" dirty="0" smtClean="0">
                          <a:solidFill>
                            <a:srgbClr val="000000"/>
                          </a:solidFill>
                          <a:effectLst/>
                          <a:latin typeface="Calibri" panose="020F0502020204030204" pitchFamily="34" charset="0"/>
                        </a:rPr>
                        <a:t>SharePoint</a:t>
                      </a:r>
                      <a:endParaRPr lang="en-IN" sz="1200" b="0" i="0" u="none" strike="noStrike" dirty="0">
                        <a:solidFill>
                          <a:srgbClr val="000000"/>
                        </a:solidFill>
                        <a:effectLst/>
                        <a:latin typeface="Calibri" panose="020F0502020204030204" pitchFamily="34" charset="0"/>
                      </a:endParaRPr>
                    </a:p>
                  </a:txBody>
                  <a:tcPr marL="0" marR="0" marT="0" marB="0">
                    <a:solidFill>
                      <a:schemeClr val="bg2">
                        <a:lumMod val="40000"/>
                        <a:lumOff val="6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Findability</a:t>
                      </a:r>
                    </a:p>
                  </a:txBody>
                  <a:tcPr marL="0" marR="0" marT="0" marB="0">
                    <a:solidFill>
                      <a:schemeClr val="bg2">
                        <a:lumMod val="40000"/>
                        <a:lumOff val="60000"/>
                      </a:schemeClr>
                    </a:solidFill>
                  </a:tcPr>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Search configuration with metadata filtering, personalized content delivery.</a:t>
                      </a:r>
                    </a:p>
                  </a:txBody>
                  <a:tcPr marL="0" marR="0" marT="0" marB="0"/>
                </a:tc>
                <a:extLst>
                  <a:ext uri="{0D108BD9-81ED-4DB2-BD59-A6C34878D82A}">
                    <a16:rowId xmlns:a16="http://schemas.microsoft.com/office/drawing/2014/main" val="4280111288"/>
                  </a:ext>
                </a:extLst>
              </a:tr>
              <a:tr h="169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IN" sz="1200" b="0" i="0" u="none" strike="noStrike" dirty="0" smtClean="0">
                          <a:solidFill>
                            <a:srgbClr val="000000"/>
                          </a:solidFill>
                          <a:effectLst/>
                          <a:latin typeface="Calibri" panose="020F0502020204030204" pitchFamily="34" charset="0"/>
                        </a:rPr>
                        <a:t>SharePoint</a:t>
                      </a:r>
                    </a:p>
                  </a:txBody>
                  <a:tcPr marL="0" marR="0" marT="0" marB="0">
                    <a:solidFill>
                      <a:schemeClr val="bg2">
                        <a:lumMod val="20000"/>
                        <a:lumOff val="80000"/>
                      </a:schemeClr>
                    </a:solidFill>
                  </a:tcPr>
                </a:tc>
                <a:tc>
                  <a:txBody>
                    <a:bodyPr/>
                    <a:lstStyle/>
                    <a:p>
                      <a:pPr algn="l" fontAlgn="t"/>
                      <a:r>
                        <a:rPr lang="en-IN" sz="1200" b="0" i="0" u="none" strike="noStrike">
                          <a:solidFill>
                            <a:srgbClr val="000000"/>
                          </a:solidFill>
                          <a:effectLst/>
                          <a:latin typeface="Calibri" panose="020F0502020204030204" pitchFamily="34" charset="0"/>
                        </a:rPr>
                        <a:t>Sharing sensitive information</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O365 DLP policies to track and protect sensitive information from falling into wrong hands.</a:t>
                      </a:r>
                    </a:p>
                  </a:txBody>
                  <a:tcPr marL="0" marR="0" marT="0" marB="0"/>
                </a:tc>
                <a:extLst>
                  <a:ext uri="{0D108BD9-81ED-4DB2-BD59-A6C34878D82A}">
                    <a16:rowId xmlns:a16="http://schemas.microsoft.com/office/drawing/2014/main" val="1664567672"/>
                  </a:ext>
                </a:extLst>
              </a:tr>
              <a:tr h="169400">
                <a:tc>
                  <a:txBody>
                    <a:bodyPr/>
                    <a:lstStyle/>
                    <a:p>
                      <a:pPr algn="ctr" fontAlgn="t"/>
                      <a:r>
                        <a:rPr lang="en-IN" sz="1200" b="0" i="0" u="none" strike="noStrike" dirty="0">
                          <a:solidFill>
                            <a:srgbClr val="000000"/>
                          </a:solidFill>
                          <a:effectLst/>
                          <a:latin typeface="Calibri" panose="020F0502020204030204" pitchFamily="34" charset="0"/>
                        </a:rPr>
                        <a:t>Yammer</a:t>
                      </a:r>
                    </a:p>
                  </a:txBody>
                  <a:tcPr marL="0" marR="0" marT="0" marB="0">
                    <a:solidFill>
                      <a:schemeClr val="bg2">
                        <a:lumMod val="20000"/>
                        <a:lumOff val="80000"/>
                      </a:schemeClr>
                    </a:solidFill>
                  </a:tcPr>
                </a:tc>
                <a:tc>
                  <a:txBody>
                    <a:bodyPr/>
                    <a:lstStyle/>
                    <a:p>
                      <a:pPr algn="l" fontAlgn="t"/>
                      <a:r>
                        <a:rPr lang="en-IN" sz="1200" b="0" i="0" u="none" strike="noStrike">
                          <a:solidFill>
                            <a:srgbClr val="000000"/>
                          </a:solidFill>
                          <a:effectLst/>
                          <a:latin typeface="Calibri" panose="020F0502020204030204" pitchFamily="34" charset="0"/>
                        </a:rPr>
                        <a:t>People don’t use it</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Gamification</a:t>
                      </a:r>
                      <a:r>
                        <a:rPr lang="en-IN" sz="1200" b="0" i="0" u="none" strike="noStrike" dirty="0">
                          <a:solidFill>
                            <a:srgbClr val="000000"/>
                          </a:solidFill>
                          <a:effectLst/>
                          <a:latin typeface="Calibri" panose="020F0502020204030204" pitchFamily="34" charset="0"/>
                        </a:rPr>
                        <a:t> solutions for Yammer adoption</a:t>
                      </a:r>
                    </a:p>
                  </a:txBody>
                  <a:tcPr marL="0" marR="0" marT="0" marB="0"/>
                </a:tc>
                <a:extLst>
                  <a:ext uri="{0D108BD9-81ED-4DB2-BD59-A6C34878D82A}">
                    <a16:rowId xmlns:a16="http://schemas.microsoft.com/office/drawing/2014/main" val="2813880446"/>
                  </a:ext>
                </a:extLst>
              </a:tr>
              <a:tr h="169400">
                <a:tc>
                  <a:txBody>
                    <a:bodyPr/>
                    <a:lstStyle/>
                    <a:p>
                      <a:pPr algn="ctr" fontAlgn="t"/>
                      <a:r>
                        <a:rPr lang="en-IN" sz="1200" b="0" i="0" u="none" strike="noStrike" dirty="0">
                          <a:solidFill>
                            <a:srgbClr val="000000"/>
                          </a:solidFill>
                          <a:effectLst/>
                          <a:latin typeface="Calibri" panose="020F0502020204030204" pitchFamily="34" charset="0"/>
                        </a:rPr>
                        <a:t>Yammer</a:t>
                      </a:r>
                    </a:p>
                  </a:txBody>
                  <a:tcPr marL="0" marR="0" marT="0" marB="0">
                    <a:solidFill>
                      <a:schemeClr val="bg2">
                        <a:lumMod val="20000"/>
                        <a:lumOff val="80000"/>
                      </a:schemeClr>
                    </a:solidFill>
                  </a:tcPr>
                </a:tc>
                <a:tc>
                  <a:txBody>
                    <a:bodyPr/>
                    <a:lstStyle/>
                    <a:p>
                      <a:pPr algn="l" fontAlgn="t"/>
                      <a:r>
                        <a:rPr lang="en-IN" sz="1200" b="0" i="0" u="none" strike="noStrike">
                          <a:solidFill>
                            <a:srgbClr val="000000"/>
                          </a:solidFill>
                          <a:effectLst/>
                          <a:latin typeface="Calibri" panose="020F0502020204030204" pitchFamily="34" charset="0"/>
                        </a:rPr>
                        <a:t>How to use a particular feature</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Help Manager </a:t>
                      </a:r>
                      <a:r>
                        <a:rPr lang="en-IN" sz="1200" b="0" i="0" u="none" strike="noStrike" dirty="0">
                          <a:solidFill>
                            <a:srgbClr val="000000"/>
                          </a:solidFill>
                          <a:effectLst/>
                          <a:latin typeface="Calibri" panose="020F0502020204030204" pitchFamily="34" charset="0"/>
                        </a:rPr>
                        <a:t>for self help and support for trainings, FAQ and common issues including short videos and quick tips.</a:t>
                      </a:r>
                    </a:p>
                  </a:txBody>
                  <a:tcPr marL="0" marR="0" marT="0" marB="0"/>
                </a:tc>
                <a:extLst>
                  <a:ext uri="{0D108BD9-81ED-4DB2-BD59-A6C34878D82A}">
                    <a16:rowId xmlns:a16="http://schemas.microsoft.com/office/drawing/2014/main" val="27832803"/>
                  </a:ext>
                </a:extLst>
              </a:tr>
              <a:tr h="169400">
                <a:tc>
                  <a:txBody>
                    <a:bodyPr/>
                    <a:lstStyle/>
                    <a:p>
                      <a:pPr algn="ctr" fontAlgn="t"/>
                      <a:r>
                        <a:rPr lang="en-IN" sz="1200" b="0" i="0" u="none" strike="noStrike" dirty="0" err="1">
                          <a:solidFill>
                            <a:srgbClr val="000000"/>
                          </a:solidFill>
                          <a:effectLst/>
                          <a:latin typeface="Calibri" panose="020F0502020204030204" pitchFamily="34" charset="0"/>
                        </a:rPr>
                        <a:t>Onedrive</a:t>
                      </a:r>
                      <a:endParaRPr lang="en-IN" sz="1200" b="0" i="0" u="none" strike="noStrike" dirty="0">
                        <a:solidFill>
                          <a:srgbClr val="000000"/>
                        </a:solidFill>
                        <a:effectLst/>
                        <a:latin typeface="Calibri" panose="020F0502020204030204" pitchFamily="34" charset="0"/>
                      </a:endParaRPr>
                    </a:p>
                  </a:txBody>
                  <a:tcPr marL="0" marR="0" marT="0" marB="0">
                    <a:solidFill>
                      <a:schemeClr val="bg2">
                        <a:lumMod val="20000"/>
                        <a:lumOff val="8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Sync failures due to storage</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O365 Reporting Manager </a:t>
                      </a:r>
                      <a:r>
                        <a:rPr lang="en-IN" sz="1200" b="0" i="0" u="none" strike="noStrike" dirty="0">
                          <a:solidFill>
                            <a:srgbClr val="000000"/>
                          </a:solidFill>
                          <a:effectLst/>
                          <a:latin typeface="Calibri" panose="020F0502020204030204" pitchFamily="34" charset="0"/>
                        </a:rPr>
                        <a:t>for </a:t>
                      </a:r>
                      <a:r>
                        <a:rPr lang="en-IN" sz="1200" b="0" i="0" u="none" strike="noStrike" dirty="0" smtClean="0">
                          <a:solidFill>
                            <a:srgbClr val="000000"/>
                          </a:solidFill>
                          <a:effectLst/>
                          <a:latin typeface="Calibri" panose="020F0502020204030204" pitchFamily="34" charset="0"/>
                        </a:rPr>
                        <a:t>OneDrive </a:t>
                      </a:r>
                      <a:r>
                        <a:rPr lang="en-IN" sz="1200" b="0" i="0" u="none" strike="noStrike" dirty="0">
                          <a:solidFill>
                            <a:srgbClr val="000000"/>
                          </a:solidFill>
                          <a:effectLst/>
                          <a:latin typeface="Calibri" panose="020F0502020204030204" pitchFamily="34" charset="0"/>
                        </a:rPr>
                        <a:t>storage reports to identify accounts that are approaching storage limits. </a:t>
                      </a:r>
                      <a:endParaRPr lang="en-IN" sz="1200" b="0" i="0" u="none" strike="noStrike" dirty="0" smtClean="0">
                        <a:solidFill>
                          <a:srgbClr val="000000"/>
                        </a:solidFill>
                        <a:effectLst/>
                        <a:latin typeface="Calibri" panose="020F0502020204030204" pitchFamily="34" charset="0"/>
                      </a:endParaRPr>
                    </a:p>
                    <a:p>
                      <a:pPr marL="171450" indent="-171450" algn="l" fontAlgn="t">
                        <a:buFont typeface="Arial" panose="020B0604020202020204" pitchFamily="34" charset="0"/>
                        <a:buChar char="•"/>
                      </a:pPr>
                      <a:r>
                        <a:rPr lang="en-IN" sz="1200" b="0" i="0" u="none" strike="noStrike" dirty="0" smtClean="0">
                          <a:solidFill>
                            <a:srgbClr val="000000"/>
                          </a:solidFill>
                          <a:effectLst/>
                          <a:latin typeface="Calibri" panose="020F0502020204030204" pitchFamily="34" charset="0"/>
                        </a:rPr>
                        <a:t>User </a:t>
                      </a:r>
                      <a:r>
                        <a:rPr lang="en-IN" sz="1200" b="0" i="0" u="none" strike="noStrike" dirty="0">
                          <a:solidFill>
                            <a:srgbClr val="000000"/>
                          </a:solidFill>
                          <a:effectLst/>
                          <a:latin typeface="Calibri" panose="020F0502020204030204" pitchFamily="34" charset="0"/>
                        </a:rPr>
                        <a:t>notifications for proactive resolution.</a:t>
                      </a:r>
                    </a:p>
                  </a:txBody>
                  <a:tcPr marL="0" marR="0" marT="0" marB="0"/>
                </a:tc>
                <a:extLst>
                  <a:ext uri="{0D108BD9-81ED-4DB2-BD59-A6C34878D82A}">
                    <a16:rowId xmlns:a16="http://schemas.microsoft.com/office/drawing/2014/main" val="1246101648"/>
                  </a:ext>
                </a:extLst>
              </a:tr>
              <a:tr h="169400">
                <a:tc>
                  <a:txBody>
                    <a:bodyPr/>
                    <a:lstStyle/>
                    <a:p>
                      <a:pPr algn="ctr" fontAlgn="t"/>
                      <a:r>
                        <a:rPr lang="en-IN" sz="1200" b="0" i="0" u="none" strike="noStrike">
                          <a:solidFill>
                            <a:srgbClr val="000000"/>
                          </a:solidFill>
                          <a:effectLst/>
                          <a:latin typeface="Calibri" panose="020F0502020204030204" pitchFamily="34" charset="0"/>
                        </a:rPr>
                        <a:t>Onedrive</a:t>
                      </a:r>
                    </a:p>
                  </a:txBody>
                  <a:tcPr marL="0" marR="0" marT="0" marB="0">
                    <a:solidFill>
                      <a:schemeClr val="bg2">
                        <a:lumMod val="20000"/>
                        <a:lumOff val="8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Certain files do not sync</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Blocked files type policy and invalid characters information on the Help Manager</a:t>
                      </a:r>
                      <a:r>
                        <a:rPr lang="en-IN" sz="1200" b="0" i="0" u="none" strike="noStrike" dirty="0" smtClean="0">
                          <a:solidFill>
                            <a:srgbClr val="000000"/>
                          </a:solidFill>
                          <a:effectLst/>
                          <a:latin typeface="Calibri" panose="020F0502020204030204" pitchFamily="34" charset="0"/>
                        </a:rPr>
                        <a:t>.</a:t>
                      </a:r>
                    </a:p>
                    <a:p>
                      <a:pPr marL="171450" indent="-171450" algn="l" fontAlgn="t">
                        <a:buFont typeface="Arial" panose="020B0604020202020204" pitchFamily="34" charset="0"/>
                        <a:buChar char="•"/>
                      </a:pPr>
                      <a:r>
                        <a:rPr lang="en-IN" sz="1200" b="1" i="0" u="sng" strike="noStrike" dirty="0" smtClean="0">
                          <a:solidFill>
                            <a:srgbClr val="000000"/>
                          </a:solidFill>
                          <a:effectLst/>
                          <a:latin typeface="Calibri" panose="020F0502020204030204" pitchFamily="34" charset="0"/>
                        </a:rPr>
                        <a:t>O365 </a:t>
                      </a:r>
                      <a:r>
                        <a:rPr lang="en-IN" sz="1200" b="1" i="0" u="sng" strike="noStrike" dirty="0">
                          <a:solidFill>
                            <a:srgbClr val="000000"/>
                          </a:solidFill>
                          <a:effectLst/>
                          <a:latin typeface="Calibri" panose="020F0502020204030204" pitchFamily="34" charset="0"/>
                        </a:rPr>
                        <a:t>Reporting Manager </a:t>
                      </a:r>
                      <a:r>
                        <a:rPr lang="en-IN" sz="1200" b="0" i="0" u="none" strike="noStrike" dirty="0">
                          <a:solidFill>
                            <a:srgbClr val="000000"/>
                          </a:solidFill>
                          <a:effectLst/>
                          <a:latin typeface="Calibri" panose="020F0502020204030204" pitchFamily="34" charset="0"/>
                        </a:rPr>
                        <a:t>for insights, issue fixing and </a:t>
                      </a:r>
                      <a:r>
                        <a:rPr lang="en-IN" sz="1200" b="0" i="0" u="none" strike="noStrike" dirty="0" smtClean="0">
                          <a:solidFill>
                            <a:srgbClr val="000000"/>
                          </a:solidFill>
                          <a:effectLst/>
                          <a:latin typeface="Calibri" panose="020F0502020204030204" pitchFamily="34" charset="0"/>
                        </a:rPr>
                        <a:t>planning.</a:t>
                      </a:r>
                      <a:endParaRPr lang="en-IN"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459713824"/>
                  </a:ext>
                </a:extLst>
              </a:tr>
              <a:tr h="169400">
                <a:tc>
                  <a:txBody>
                    <a:bodyPr/>
                    <a:lstStyle/>
                    <a:p>
                      <a:pPr algn="ctr" fontAlgn="t"/>
                      <a:r>
                        <a:rPr lang="en-IN" sz="1200" b="0" i="0" u="none" strike="noStrike" dirty="0" err="1">
                          <a:solidFill>
                            <a:srgbClr val="000000"/>
                          </a:solidFill>
                          <a:effectLst/>
                          <a:latin typeface="Calibri" panose="020F0502020204030204" pitchFamily="34" charset="0"/>
                        </a:rPr>
                        <a:t>Onedrive</a:t>
                      </a:r>
                      <a:endParaRPr lang="en-IN" sz="1200" b="0" i="0" u="none" strike="noStrike" dirty="0">
                        <a:solidFill>
                          <a:srgbClr val="000000"/>
                        </a:solidFill>
                        <a:effectLst/>
                        <a:latin typeface="Calibri" panose="020F0502020204030204" pitchFamily="34" charset="0"/>
                      </a:endParaRPr>
                    </a:p>
                  </a:txBody>
                  <a:tcPr marL="0" marR="0" marT="0" marB="0">
                    <a:solidFill>
                      <a:schemeClr val="bg2">
                        <a:lumMod val="20000"/>
                        <a:lumOff val="80000"/>
                      </a:schemeClr>
                    </a:solidFill>
                  </a:tcPr>
                </a:tc>
                <a:tc>
                  <a:txBody>
                    <a:bodyPr/>
                    <a:lstStyle/>
                    <a:p>
                      <a:pPr algn="l" fontAlgn="t"/>
                      <a:r>
                        <a:rPr lang="en-IN" sz="1200" b="0" i="0" u="none" strike="noStrike" dirty="0">
                          <a:solidFill>
                            <a:srgbClr val="000000"/>
                          </a:solidFill>
                          <a:effectLst/>
                          <a:latin typeface="Calibri" panose="020F0502020204030204" pitchFamily="34" charset="0"/>
                        </a:rPr>
                        <a:t>Outdated </a:t>
                      </a:r>
                      <a:r>
                        <a:rPr lang="en-IN" sz="1200" b="0" i="0" u="none" strike="noStrike" dirty="0" err="1">
                          <a:solidFill>
                            <a:srgbClr val="000000"/>
                          </a:solidFill>
                          <a:effectLst/>
                          <a:latin typeface="Calibri" panose="020F0502020204030204" pitchFamily="34" charset="0"/>
                        </a:rPr>
                        <a:t>Onedrive</a:t>
                      </a:r>
                      <a:r>
                        <a:rPr lang="en-IN" sz="1200" b="0" i="0" u="none" strike="noStrike" dirty="0">
                          <a:solidFill>
                            <a:srgbClr val="000000"/>
                          </a:solidFill>
                          <a:effectLst/>
                          <a:latin typeface="Calibri" panose="020F0502020204030204" pitchFamily="34" charset="0"/>
                        </a:rPr>
                        <a:t> clients</a:t>
                      </a:r>
                    </a:p>
                  </a:txBody>
                  <a:tcPr marL="0" marR="0" marT="0" marB="0">
                    <a:solidFill>
                      <a:schemeClr val="bg2">
                        <a:lumMod val="20000"/>
                        <a:lumOff val="80000"/>
                      </a:schemeClr>
                    </a:solidFill>
                  </a:tcPr>
                </a:tc>
                <a:tc>
                  <a:txBody>
                    <a:bodyPr/>
                    <a:lstStyle/>
                    <a:p>
                      <a:pPr marL="171450" indent="-171450" algn="l" fontAlgn="t">
                        <a:buFont typeface="Arial" panose="020B0604020202020204" pitchFamily="34" charset="0"/>
                        <a:buChar char="•"/>
                      </a:pPr>
                      <a:r>
                        <a:rPr lang="en-IN" sz="1200" b="1" i="0" u="sng" strike="noStrike" dirty="0">
                          <a:solidFill>
                            <a:srgbClr val="000000"/>
                          </a:solidFill>
                          <a:effectLst/>
                          <a:latin typeface="Calibri" panose="020F0502020204030204" pitchFamily="34" charset="0"/>
                        </a:rPr>
                        <a:t>O365 Reporting Manager </a:t>
                      </a:r>
                      <a:r>
                        <a:rPr lang="en-IN" sz="1200" b="0" i="0" u="none" strike="noStrike" dirty="0">
                          <a:solidFill>
                            <a:srgbClr val="000000"/>
                          </a:solidFill>
                          <a:effectLst/>
                          <a:latin typeface="Calibri" panose="020F0502020204030204" pitchFamily="34" charset="0"/>
                        </a:rPr>
                        <a:t>for browser, OS and </a:t>
                      </a:r>
                      <a:r>
                        <a:rPr lang="en-IN" sz="1200" b="0" i="0" u="none" strike="noStrike" dirty="0" smtClean="0">
                          <a:solidFill>
                            <a:srgbClr val="000000"/>
                          </a:solidFill>
                          <a:effectLst/>
                          <a:latin typeface="Calibri" panose="020F0502020204030204" pitchFamily="34" charset="0"/>
                        </a:rPr>
                        <a:t>OneDrive </a:t>
                      </a:r>
                      <a:r>
                        <a:rPr lang="en-IN" sz="1200" b="0" i="0" u="none" strike="noStrike" dirty="0">
                          <a:solidFill>
                            <a:srgbClr val="000000"/>
                          </a:solidFill>
                          <a:effectLst/>
                          <a:latin typeface="Calibri" panose="020F0502020204030204" pitchFamily="34" charset="0"/>
                        </a:rPr>
                        <a:t>client version reports to identify outdated </a:t>
                      </a:r>
                      <a:r>
                        <a:rPr lang="en-IN" sz="1200" b="0" i="0" u="none" strike="noStrike" dirty="0" smtClean="0">
                          <a:solidFill>
                            <a:srgbClr val="000000"/>
                          </a:solidFill>
                          <a:effectLst/>
                          <a:latin typeface="Calibri" panose="020F0502020204030204" pitchFamily="34" charset="0"/>
                        </a:rPr>
                        <a:t>clients.</a:t>
                      </a:r>
                      <a:endParaRPr lang="en-IN" sz="12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865385225"/>
                  </a:ext>
                </a:extLst>
              </a:tr>
            </a:tbl>
          </a:graphicData>
        </a:graphic>
      </p:graphicFrame>
      <p:sp>
        <p:nvSpPr>
          <p:cNvPr id="3" name="Title 1"/>
          <p:cNvSpPr txBox="1">
            <a:spLocks/>
          </p:cNvSpPr>
          <p:nvPr/>
        </p:nvSpPr>
        <p:spPr>
          <a:xfrm>
            <a:off x="1" y="-13622"/>
            <a:ext cx="10485954" cy="749300"/>
          </a:xfrm>
          <a:prstGeom prst="rect">
            <a:avLst/>
          </a:prstGeom>
        </p:spPr>
        <p:txBody>
          <a:bodyPr/>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a:t>
            </a:r>
            <a:r>
              <a:rPr lang="en-IN" kern="0" dirty="0"/>
              <a:t>Typical Challenges and our approach</a:t>
            </a:r>
            <a:endParaRPr lang="en-US" kern="0" dirty="0"/>
          </a:p>
          <a:p>
            <a:pPr>
              <a:lnSpc>
                <a:spcPct val="200000"/>
              </a:lnSpc>
            </a:pPr>
            <a:endParaRPr lang="en-US" kern="0" dirty="0"/>
          </a:p>
        </p:txBody>
      </p:sp>
    </p:spTree>
    <p:extLst>
      <p:ext uri="{BB962C8B-B14F-4D97-AF65-F5344CB8AC3E}">
        <p14:creationId xmlns:p14="http://schemas.microsoft.com/office/powerpoint/2010/main" val="11245831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7255" y="2970480"/>
            <a:ext cx="3047206" cy="1184940"/>
          </a:xfrm>
          <a:prstGeom prst="rect">
            <a:avLst/>
          </a:prstGeom>
        </p:spPr>
        <p:txBody>
          <a:bodyPr wrap="square">
            <a:spAutoFit/>
          </a:bodyPr>
          <a:lstStyle/>
          <a:p>
            <a:pPr algn="ctr"/>
            <a:r>
              <a:rPr lang="en-IN" sz="1600" b="1"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Access </a:t>
            </a:r>
            <a:r>
              <a:rPr lang="en-IN" sz="16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Management </a:t>
            </a:r>
            <a:r>
              <a:rPr lang="en-IN" sz="1600" b="1"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Dashboard</a:t>
            </a:r>
          </a:p>
          <a:p>
            <a:pPr algn="just"/>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Shows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SharePoint user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and group permissions along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with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the unique permissions in a single dashboard.</a:t>
            </a:r>
          </a:p>
        </p:txBody>
      </p:sp>
      <p:sp>
        <p:nvSpPr>
          <p:cNvPr id="6" name="Rectangle 5"/>
          <p:cNvSpPr/>
          <p:nvPr/>
        </p:nvSpPr>
        <p:spPr>
          <a:xfrm>
            <a:off x="696403" y="4784060"/>
            <a:ext cx="2834495" cy="1191095"/>
          </a:xfrm>
          <a:prstGeom prst="rect">
            <a:avLst/>
          </a:prstGeom>
        </p:spPr>
        <p:txBody>
          <a:bodyPr wrap="square">
            <a:spAutoFit/>
          </a:bodyPr>
          <a:lstStyle/>
          <a:p>
            <a:pPr algn="ctr" eaLnBrk="0" hangingPunct="0">
              <a:lnSpc>
                <a:spcPct val="85000"/>
              </a:lnSpc>
              <a:defRPr/>
            </a:pPr>
            <a:r>
              <a:rPr lang="en-US" altLang="ja-JP" sz="1600" b="1" dirty="0">
                <a:solidFill>
                  <a:schemeClr val="tx1">
                    <a:lumMod val="50000"/>
                    <a:lumOff val="50000"/>
                  </a:schemeClr>
                </a:solidFill>
                <a:latin typeface="Segoe UI" panose="020B0502040204020203" pitchFamily="34" charset="0"/>
                <a:cs typeface="Segoe UI" panose="020B0502040204020203" pitchFamily="34" charset="0"/>
              </a:rPr>
              <a:t>Automated Site </a:t>
            </a:r>
            <a:r>
              <a:rPr lang="en-US" altLang="ja-JP" sz="1600" b="1" dirty="0" smtClean="0">
                <a:solidFill>
                  <a:schemeClr val="tx1">
                    <a:lumMod val="50000"/>
                    <a:lumOff val="50000"/>
                  </a:schemeClr>
                </a:solidFill>
                <a:latin typeface="Segoe UI" panose="020B0502040204020203" pitchFamily="34" charset="0"/>
                <a:cs typeface="Segoe UI" panose="020B0502040204020203" pitchFamily="34" charset="0"/>
              </a:rPr>
              <a:t>Provisioning</a:t>
            </a:r>
          </a:p>
          <a:p>
            <a:pPr algn="just" eaLnBrk="0" hangingPunct="0">
              <a:lnSpc>
                <a:spcPct val="85000"/>
              </a:lnSpc>
              <a:defRPr/>
            </a:pP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Approval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process driven site provisioning on O365 based on a request initiated through online site request form.</a:t>
            </a:r>
          </a:p>
        </p:txBody>
      </p:sp>
      <p:sp>
        <p:nvSpPr>
          <p:cNvPr id="7" name="Rectangle 6"/>
          <p:cNvSpPr/>
          <p:nvPr/>
        </p:nvSpPr>
        <p:spPr>
          <a:xfrm>
            <a:off x="4350527" y="4784060"/>
            <a:ext cx="3047206" cy="1338828"/>
          </a:xfrm>
          <a:prstGeom prst="rect">
            <a:avLst/>
          </a:prstGeom>
        </p:spPr>
        <p:txBody>
          <a:bodyPr wrap="square">
            <a:spAutoFit/>
          </a:bodyPr>
          <a:lstStyle/>
          <a:p>
            <a:pPr algn="ctr"/>
            <a:r>
              <a:rPr lang="en-IN" sz="16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Approval </a:t>
            </a:r>
            <a:r>
              <a:rPr lang="en-IN" sz="1600" b="1"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Dashboard</a:t>
            </a:r>
          </a:p>
          <a:p>
            <a:pPr algn="just"/>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Shows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aggregates assigned tasks at a single place. It covers tasks assigned to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both individual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user and all users and offers seven views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-upcoming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tasks, by status, by author, by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assignation etc.</a:t>
            </a:r>
            <a:endPar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696403" y="2970480"/>
            <a:ext cx="3047206" cy="1538883"/>
          </a:xfrm>
          <a:prstGeom prst="rect">
            <a:avLst/>
          </a:prstGeom>
        </p:spPr>
        <p:txBody>
          <a:bodyPr wrap="square">
            <a:spAutoFit/>
          </a:bodyPr>
          <a:lstStyle/>
          <a:p>
            <a:pPr algn="ctr"/>
            <a:r>
              <a:rPr lang="en-US" sz="16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Help Manager</a:t>
            </a:r>
          </a:p>
          <a:p>
            <a:pPr algn="just"/>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Help feature for the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O365 users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that can be easily accessed by all users to quickly get to the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Self help content including FAQ, common issues and solutions, training and manuals, tools etc.</a:t>
            </a:r>
            <a:endPar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4428849" y="1293097"/>
            <a:ext cx="3047206" cy="1400383"/>
          </a:xfrm>
          <a:prstGeom prst="rect">
            <a:avLst/>
          </a:prstGeom>
        </p:spPr>
        <p:txBody>
          <a:bodyPr wrap="square">
            <a:spAutoFit/>
          </a:bodyPr>
          <a:lstStyle/>
          <a:p>
            <a:pPr marL="0" marR="0" algn="ctr">
              <a:spcBef>
                <a:spcPts val="0"/>
              </a:spcBef>
              <a:spcAft>
                <a:spcPts val="0"/>
              </a:spcAft>
            </a:pPr>
            <a:r>
              <a:rPr lang="en-IN" sz="2000" b="1" dirty="0" smtClean="0">
                <a:solidFill>
                  <a:srgbClr val="996600"/>
                </a:solidFill>
                <a:latin typeface="Segoe UI" panose="020B0502040204020203" pitchFamily="34" charset="0"/>
                <a:ea typeface=""/>
                <a:cs typeface="Segoe UI" panose="020B0502040204020203" pitchFamily="34" charset="0"/>
              </a:rPr>
              <a:t>*</a:t>
            </a:r>
            <a:r>
              <a:rPr lang="en-IN" sz="1600" b="1" dirty="0" smtClean="0">
                <a:solidFill>
                  <a:schemeClr val="tx1">
                    <a:lumMod val="50000"/>
                    <a:lumOff val="50000"/>
                  </a:schemeClr>
                </a:solidFill>
                <a:latin typeface="Segoe UI" panose="020B0502040204020203" pitchFamily="34" charset="0"/>
                <a:ea typeface=""/>
                <a:cs typeface="Segoe UI" panose="020B0502040204020203" pitchFamily="34" charset="0"/>
              </a:rPr>
              <a:t>O365 Governance</a:t>
            </a:r>
          </a:p>
          <a:p>
            <a:pPr marL="0" marR="0" algn="just">
              <a:spcBef>
                <a:spcPts val="0"/>
              </a:spcBef>
              <a:spcAft>
                <a:spcPts val="0"/>
              </a:spcAft>
            </a:pP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Set of policies and procedures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defined in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order to align the use of Office 365 with company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goals. It provides guidance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on how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 company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will use Office 365 over the long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term.</a:t>
            </a:r>
            <a:endPar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8357755" y="4232363"/>
            <a:ext cx="2666206" cy="1692323"/>
          </a:xfrm>
          <a:prstGeom prst="rect">
            <a:avLst/>
          </a:prstGeom>
          <a:noFill/>
        </p:spPr>
        <p:txBody>
          <a:bodyPr wrap="square" rtlCol="0">
            <a:spAutoFit/>
          </a:bodyPr>
          <a:lstStyle/>
          <a:p>
            <a:pPr algn="ctr" fontAlgn="auto">
              <a:spcBef>
                <a:spcPts val="0"/>
              </a:spcBef>
              <a:spcAft>
                <a:spcPts val="0"/>
              </a:spcAft>
            </a:pPr>
            <a:r>
              <a:rPr lang="en-US" sz="7198" b="1" dirty="0" smtClean="0">
                <a:solidFill>
                  <a:srgbClr val="8C5A46"/>
                </a:solidFill>
                <a:latin typeface="Segoe UI" panose="020B0502040204020203" pitchFamily="34" charset="0"/>
                <a:ea typeface="Segoe UI" panose="020B0502040204020203" pitchFamily="34" charset="0"/>
                <a:cs typeface="Segoe UI" panose="020B0502040204020203" pitchFamily="34" charset="0"/>
              </a:rPr>
              <a:t>+</a:t>
            </a:r>
          </a:p>
          <a:p>
            <a:pPr algn="ctr" fontAlgn="auto">
              <a:spcBef>
                <a:spcPts val="0"/>
              </a:spcBef>
              <a:spcAft>
                <a:spcPts val="0"/>
              </a:spcAft>
            </a:pPr>
            <a:r>
              <a:rPr lang="en-US" sz="3199" b="1" dirty="0" smtClean="0">
                <a:solidFill>
                  <a:srgbClr val="8C5A46"/>
                </a:solidFill>
                <a:latin typeface="Segoe UI" panose="020B0502040204020203" pitchFamily="34" charset="0"/>
                <a:ea typeface="Segoe UI" panose="020B0502040204020203" pitchFamily="34" charset="0"/>
                <a:cs typeface="Segoe UI" panose="020B0502040204020203" pitchFamily="34" charset="0"/>
              </a:rPr>
              <a:t>Many More</a:t>
            </a:r>
            <a:endParaRPr lang="en-US" sz="3199" b="1" dirty="0">
              <a:solidFill>
                <a:srgbClr val="8C5A46"/>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itle 1"/>
          <p:cNvSpPr txBox="1">
            <a:spLocks/>
          </p:cNvSpPr>
          <p:nvPr/>
        </p:nvSpPr>
        <p:spPr>
          <a:xfrm>
            <a:off x="1" y="0"/>
            <a:ext cx="10485954" cy="882204"/>
          </a:xfrm>
          <a:prstGeom prst="rect">
            <a:avLst/>
          </a:prstGeom>
        </p:spPr>
        <p:txBody>
          <a:bodyPr numCol="1"/>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HCL’s O365 Solutions</a:t>
            </a:r>
            <a:endParaRPr lang="en-US" kern="0" dirty="0"/>
          </a:p>
        </p:txBody>
      </p:sp>
      <p:sp>
        <p:nvSpPr>
          <p:cNvPr id="11" name="Rectangle 10"/>
          <p:cNvSpPr/>
          <p:nvPr/>
        </p:nvSpPr>
        <p:spPr>
          <a:xfrm>
            <a:off x="696403" y="1295400"/>
            <a:ext cx="3047206" cy="1400383"/>
          </a:xfrm>
          <a:prstGeom prst="rect">
            <a:avLst/>
          </a:prstGeom>
        </p:spPr>
        <p:txBody>
          <a:bodyPr wrap="square">
            <a:spAutoFit/>
          </a:bodyPr>
          <a:lstStyle/>
          <a:p>
            <a:pPr marL="0" marR="0" algn="ctr">
              <a:spcBef>
                <a:spcPts val="0"/>
              </a:spcBef>
              <a:spcAft>
                <a:spcPts val="0"/>
              </a:spcAft>
            </a:pPr>
            <a:r>
              <a:rPr lang="en-IN" sz="2000" b="1" dirty="0">
                <a:solidFill>
                  <a:srgbClr val="996600"/>
                </a:solidFill>
                <a:latin typeface="Segoe UI" panose="020B0502040204020203" pitchFamily="34" charset="0"/>
                <a:ea typeface=""/>
                <a:cs typeface="Segoe UI" panose="020B0502040204020203" pitchFamily="34" charset="0"/>
              </a:rPr>
              <a:t>*</a:t>
            </a:r>
            <a:r>
              <a:rPr lang="en-IN" sz="1600" b="1" dirty="0" smtClean="0">
                <a:solidFill>
                  <a:schemeClr val="tx1">
                    <a:lumMod val="50000"/>
                    <a:lumOff val="50000"/>
                  </a:schemeClr>
                </a:solidFill>
                <a:latin typeface="Segoe UI" panose="020B0502040204020203" pitchFamily="34" charset="0"/>
                <a:ea typeface=""/>
                <a:cs typeface="Segoe UI" panose="020B0502040204020203" pitchFamily="34" charset="0"/>
              </a:rPr>
              <a:t>O365 Reporting Manager</a:t>
            </a:r>
          </a:p>
          <a:p>
            <a:pPr marL="0" marR="0" algn="just">
              <a:spcBef>
                <a:spcPts val="0"/>
              </a:spcBef>
              <a:spcAft>
                <a:spcPts val="0"/>
              </a:spcAft>
            </a:pP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Automated reports from SharePoint Online, Exchange Online, Azure AD, Skype for Business and other O365 components to provide insights into your Office 365 environment. </a:t>
            </a:r>
          </a:p>
        </p:txBody>
      </p:sp>
      <p:sp>
        <p:nvSpPr>
          <p:cNvPr id="12" name="Rectangle 11"/>
          <p:cNvSpPr/>
          <p:nvPr/>
        </p:nvSpPr>
        <p:spPr>
          <a:xfrm>
            <a:off x="4428849" y="2970480"/>
            <a:ext cx="3047206" cy="1338828"/>
          </a:xfrm>
          <a:prstGeom prst="rect">
            <a:avLst/>
          </a:prstGeom>
        </p:spPr>
        <p:txBody>
          <a:bodyPr wrap="square">
            <a:spAutoFit/>
          </a:bodyPr>
          <a:lstStyle/>
          <a:p>
            <a:pPr algn="ctr"/>
            <a:r>
              <a:rPr lang="en-US" sz="1600" b="1"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Scripts Repository</a:t>
            </a:r>
          </a:p>
          <a:p>
            <a:pPr algn="just"/>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Extensive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repository of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O365 scripts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for configuration, reporting and task automation aiming at faster execution, effort reduction and </a:t>
            </a:r>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avoidance of human error. </a:t>
            </a:r>
            <a:endPar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8167255" y="1295400"/>
            <a:ext cx="3047206" cy="1200329"/>
          </a:xfrm>
          <a:prstGeom prst="rect">
            <a:avLst/>
          </a:prstGeom>
        </p:spPr>
        <p:txBody>
          <a:bodyPr wrap="square">
            <a:spAutoFit/>
          </a:bodyPr>
          <a:lstStyle/>
          <a:p>
            <a:pPr algn="ctr"/>
            <a:r>
              <a:rPr lang="en-IN" sz="2000" b="1" dirty="0" smtClean="0">
                <a:solidFill>
                  <a:srgbClr val="996600"/>
                </a:solidFill>
                <a:latin typeface="Segoe UI" panose="020B0502040204020203" pitchFamily="34" charset="0"/>
                <a:ea typeface="Segoe UI" panose="020B0502040204020203" pitchFamily="34" charset="0"/>
                <a:cs typeface="Segoe UI" panose="020B0502040204020203" pitchFamily="34" charset="0"/>
              </a:rPr>
              <a:t>*</a:t>
            </a:r>
            <a:r>
              <a:rPr lang="en-IN" sz="1600" b="1"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O365 Monitoring Tool</a:t>
            </a:r>
          </a:p>
          <a:p>
            <a:pPr algn="just"/>
            <a:r>
              <a:rPr lang="en-IN" sz="13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Alert </a:t>
            </a:r>
            <a:r>
              <a:rPr lang="en-IN" sz="13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based monitoring of O365 components to detect, diagnose and fix performance issues service degradation and outages.</a:t>
            </a:r>
          </a:p>
        </p:txBody>
      </p:sp>
      <p:sp>
        <p:nvSpPr>
          <p:cNvPr id="14" name="Rectangle 13"/>
          <p:cNvSpPr/>
          <p:nvPr/>
        </p:nvSpPr>
        <p:spPr>
          <a:xfrm>
            <a:off x="1143000" y="6468999"/>
            <a:ext cx="1371600" cy="262380"/>
          </a:xfrm>
          <a:prstGeom prst="rect">
            <a:avLst/>
          </a:prstGeom>
        </p:spPr>
        <p:txBody>
          <a:bodyPr wrap="square">
            <a:spAutoFit/>
          </a:bodyPr>
          <a:lstStyle/>
          <a:p>
            <a:pPr eaLnBrk="0" hangingPunct="0">
              <a:lnSpc>
                <a:spcPct val="85000"/>
              </a:lnSpc>
              <a:defRPr/>
            </a:pPr>
            <a:r>
              <a:rPr lang="en-IN" sz="1300" b="1" i="1" dirty="0" smtClean="0">
                <a:solidFill>
                  <a:srgbClr val="996600"/>
                </a:solidFill>
                <a:latin typeface="Segoe UI" panose="020B0502040204020203" pitchFamily="34" charset="0"/>
                <a:ea typeface="Segoe UI" panose="020B0502040204020203" pitchFamily="34" charset="0"/>
                <a:cs typeface="Segoe UI" panose="020B0502040204020203" pitchFamily="34" charset="0"/>
              </a:rPr>
              <a:t>*  In Progress</a:t>
            </a:r>
            <a:endParaRPr lang="en-IN" sz="1300" b="1" i="1" dirty="0">
              <a:solidFill>
                <a:srgbClr val="9966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418081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mall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323" y="1467064"/>
            <a:ext cx="1051524" cy="5709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52946" y="2134609"/>
            <a:ext cx="3047206" cy="989373"/>
          </a:xfrm>
          <a:prstGeom prst="rect">
            <a:avLst/>
          </a:prstGeom>
        </p:spPr>
        <p:txBody>
          <a:bodyPr wrap="square">
            <a:spAutoFit/>
          </a:bodyPr>
          <a:lstStyle/>
          <a:p>
            <a:pPr algn="just"/>
            <a:r>
              <a:rPr lang="en-US" sz="1166" b="1" dirty="0">
                <a:solidFill>
                  <a:srgbClr val="5F6A72"/>
                </a:solidFill>
                <a:latin typeface="Segoe UI" panose="020B0502040204020203" pitchFamily="34" charset="0"/>
                <a:ea typeface="Segoe UI" panose="020B0502040204020203" pitchFamily="34" charset="0"/>
                <a:cs typeface="Segoe UI" panose="020B0502040204020203" pitchFamily="34" charset="0"/>
              </a:rPr>
              <a:t>Collaboration Adoption Framework</a:t>
            </a:r>
            <a:r>
              <a:rPr lang="en-US" sz="1166" dirty="0">
                <a:solidFill>
                  <a:srgbClr val="5F6A72"/>
                </a:solidFill>
                <a:latin typeface="Segoe UI" panose="020B0502040204020203" pitchFamily="34" charset="0"/>
                <a:ea typeface="Segoe UI" panose="020B0502040204020203" pitchFamily="34" charset="0"/>
                <a:cs typeface="Segoe UI" panose="020B0502040204020203" pitchFamily="34" charset="0"/>
              </a:rPr>
              <a:t> (</a:t>
            </a:r>
            <a:r>
              <a:rPr lang="en-US" sz="1166"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CAF) is a framework </a:t>
            </a:r>
            <a:r>
              <a:rPr lang="en-US" sz="1166" dirty="0">
                <a:solidFill>
                  <a:srgbClr val="5F6A72"/>
                </a:solidFill>
                <a:latin typeface="Segoe UI" panose="020B0502040204020203" pitchFamily="34" charset="0"/>
                <a:ea typeface="Segoe UI" panose="020B0502040204020203" pitchFamily="34" charset="0"/>
                <a:cs typeface="Segoe UI" panose="020B0502040204020203" pitchFamily="34" charset="0"/>
              </a:rPr>
              <a:t>covering end-to-end strategic and operational perspective of </a:t>
            </a:r>
            <a:r>
              <a:rPr lang="en-US" sz="1166"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Office 365 </a:t>
            </a:r>
            <a:r>
              <a:rPr lang="en-US" sz="1166" dirty="0">
                <a:solidFill>
                  <a:srgbClr val="5F6A72"/>
                </a:solidFill>
                <a:latin typeface="Segoe UI" panose="020B0502040204020203" pitchFamily="34" charset="0"/>
                <a:ea typeface="Segoe UI" panose="020B0502040204020203" pitchFamily="34" charset="0"/>
                <a:cs typeface="Segoe UI" panose="020B0502040204020203" pitchFamily="34" charset="0"/>
              </a:rPr>
              <a:t>implementation in an Enterprise through unique quantitative fashion</a:t>
            </a:r>
            <a:endParaRPr lang="en-US" sz="1166" dirty="0">
              <a:latin typeface="Segoe UI" panose="020B0502040204020203" pitchFamily="34" charset="0"/>
              <a:ea typeface="Segoe UI" panose="020B0502040204020203" pitchFamily="34" charset="0"/>
              <a:cs typeface="Segoe UI" panose="020B0502040204020203" pitchFamily="34" charset="0"/>
            </a:endParaRPr>
          </a:p>
        </p:txBody>
      </p:sp>
      <p:pic>
        <p:nvPicPr>
          <p:cNvPr id="6148" name="Picture 4" descr="Small Banner"/>
          <p:cNvPicPr>
            <a:picLocks noChangeAspect="1" noChangeArrowheads="1"/>
          </p:cNvPicPr>
          <p:nvPr/>
        </p:nvPicPr>
        <p:blipFill rotWithShape="1">
          <a:blip r:embed="rId4">
            <a:extLst>
              <a:ext uri="{28A0092B-C50C-407E-A947-70E740481C1C}">
                <a14:useLocalDpi xmlns:a14="http://schemas.microsoft.com/office/drawing/2010/main" val="0"/>
              </a:ext>
            </a:extLst>
          </a:blip>
          <a:srcRect l="34627" r="34893"/>
          <a:stretch/>
        </p:blipFill>
        <p:spPr bwMode="auto">
          <a:xfrm>
            <a:off x="5960892" y="1417727"/>
            <a:ext cx="681351" cy="7349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64335" y="2134609"/>
            <a:ext cx="2758151" cy="809965"/>
          </a:xfrm>
          <a:prstGeom prst="rect">
            <a:avLst/>
          </a:prstGeom>
        </p:spPr>
        <p:txBody>
          <a:bodyPr wrap="square">
            <a:spAutoFit/>
          </a:bodyPr>
          <a:lstStyle/>
          <a:p>
            <a:pPr algn="ctr"/>
            <a:r>
              <a:rPr lang="en-US" sz="1166" b="1" dirty="0">
                <a:solidFill>
                  <a:srgbClr val="5F6A72"/>
                </a:solidFill>
                <a:latin typeface="Segoe UI" panose="020B0502040204020203" pitchFamily="34" charset="0"/>
                <a:ea typeface="Segoe UI" panose="020B0502040204020203" pitchFamily="34" charset="0"/>
                <a:cs typeface="Segoe UI" panose="020B0502040204020203" pitchFamily="34" charset="0"/>
              </a:rPr>
              <a:t>SharePoint Modernization </a:t>
            </a:r>
            <a:r>
              <a:rPr lang="en-US" sz="1166" b="1"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Suite </a:t>
            </a:r>
            <a:r>
              <a:rPr lang="en-US" sz="1166"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is a </a:t>
            </a:r>
          </a:p>
          <a:p>
            <a:pPr algn="just"/>
            <a:r>
              <a:rPr lang="en-US" sz="1166"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Framework </a:t>
            </a:r>
            <a:r>
              <a:rPr lang="en-US" sz="1166" dirty="0">
                <a:solidFill>
                  <a:srgbClr val="5F6A72"/>
                </a:solidFill>
                <a:latin typeface="Segoe UI" panose="020B0502040204020203" pitchFamily="34" charset="0"/>
                <a:ea typeface="Segoe UI" panose="020B0502040204020203" pitchFamily="34" charset="0"/>
                <a:cs typeface="Segoe UI" panose="020B0502040204020203" pitchFamily="34" charset="0"/>
              </a:rPr>
              <a:t>to take SharePoint environment to Cloud (SaaS) i.e. Office 365 in a systematic and guided way</a:t>
            </a:r>
            <a:endParaRPr lang="en-US" sz="1166" dirty="0">
              <a:latin typeface="Segoe UI" panose="020B0502040204020203" pitchFamily="34" charset="0"/>
              <a:ea typeface="Segoe UI" panose="020B0502040204020203" pitchFamily="34" charset="0"/>
              <a:cs typeface="Segoe UI" panose="020B0502040204020203" pitchFamily="34" charset="0"/>
            </a:endParaRPr>
          </a:p>
        </p:txBody>
      </p:sp>
      <p:pic>
        <p:nvPicPr>
          <p:cNvPr id="6156" name="Picture 12" descr="Small 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12046" y="3452752"/>
            <a:ext cx="1625974" cy="534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23251" y="4070138"/>
            <a:ext cx="2803565" cy="809965"/>
          </a:xfrm>
          <a:prstGeom prst="rect">
            <a:avLst/>
          </a:prstGeom>
        </p:spPr>
        <p:txBody>
          <a:bodyPr wrap="square">
            <a:spAutoFit/>
          </a:bodyPr>
          <a:lstStyle/>
          <a:p>
            <a:pPr algn="just"/>
            <a:r>
              <a:rPr lang="en-US" sz="1166" b="1" dirty="0">
                <a:solidFill>
                  <a:srgbClr val="5F6A72"/>
                </a:solidFill>
                <a:latin typeface="Segoe UI" panose="020B0502040204020203" pitchFamily="34" charset="0"/>
                <a:ea typeface="Segoe UI" panose="020B0502040204020203" pitchFamily="34" charset="0"/>
                <a:cs typeface="Segoe UI" panose="020B0502040204020203" pitchFamily="34" charset="0"/>
              </a:rPr>
              <a:t>All to Cloud</a:t>
            </a:r>
            <a:r>
              <a:rPr lang="en-US" sz="1166" dirty="0">
                <a:solidFill>
                  <a:srgbClr val="5F6A72"/>
                </a:solidFill>
                <a:latin typeface="Segoe UI" panose="020B0502040204020203" pitchFamily="34" charset="0"/>
                <a:ea typeface="Segoe UI" panose="020B0502040204020203" pitchFamily="34" charset="0"/>
                <a:cs typeface="Segoe UI" panose="020B0502040204020203" pitchFamily="34" charset="0"/>
              </a:rPr>
              <a:t> is a multi facade end-to-end solution to migrate files from on premise file share or Office 365 (SP Online and One Drive for Business)</a:t>
            </a:r>
            <a:endParaRPr lang="en-US" sz="1166" dirty="0">
              <a:latin typeface="Segoe UI" panose="020B0502040204020203" pitchFamily="34" charset="0"/>
              <a:ea typeface="Segoe UI" panose="020B0502040204020203" pitchFamily="34" charset="0"/>
              <a:cs typeface="Segoe UI" panose="020B0502040204020203" pitchFamily="34" charset="0"/>
            </a:endParaRPr>
          </a:p>
        </p:txBody>
      </p:sp>
      <p:pic>
        <p:nvPicPr>
          <p:cNvPr id="6158" name="Picture 14" descr="Small Bann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5713" y="3452752"/>
            <a:ext cx="531708" cy="5345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29367" y="4070138"/>
            <a:ext cx="3005819" cy="1348190"/>
          </a:xfrm>
          <a:prstGeom prst="rect">
            <a:avLst/>
          </a:prstGeom>
        </p:spPr>
        <p:txBody>
          <a:bodyPr wrap="square">
            <a:spAutoFit/>
          </a:bodyPr>
          <a:lstStyle/>
          <a:p>
            <a:pPr algn="just"/>
            <a:r>
              <a:rPr lang="en-US" sz="1166" b="1" dirty="0">
                <a:solidFill>
                  <a:srgbClr val="5F6A72"/>
                </a:solidFill>
                <a:latin typeface="Segoe UI" panose="020B0502040204020203" pitchFamily="34" charset="0"/>
                <a:ea typeface="Segoe UI" panose="020B0502040204020203" pitchFamily="34" charset="0"/>
                <a:cs typeface="Segoe UI" panose="020B0502040204020203" pitchFamily="34" charset="0"/>
              </a:rPr>
              <a:t>Knowledge Exchange Framework </a:t>
            </a:r>
            <a:r>
              <a:rPr lang="en-US" sz="1166" dirty="0">
                <a:solidFill>
                  <a:srgbClr val="5F6A72"/>
                </a:solidFill>
                <a:latin typeface="Segoe UI" panose="020B0502040204020203" pitchFamily="34" charset="0"/>
                <a:ea typeface="Segoe UI" panose="020B0502040204020203" pitchFamily="34" charset="0"/>
                <a:cs typeface="Segoe UI" panose="020B0502040204020203" pitchFamily="34" charset="0"/>
              </a:rPr>
              <a:t>(KxFrx)</a:t>
            </a:r>
            <a:r>
              <a:rPr lang="en-US" sz="1166" b="1" dirty="0">
                <a:solidFill>
                  <a:srgbClr val="5F6A72"/>
                </a:solidFill>
                <a:latin typeface="Segoe UI" panose="020B0502040204020203" pitchFamily="34" charset="0"/>
                <a:ea typeface="Segoe UI" panose="020B0502040204020203" pitchFamily="34" charset="0"/>
                <a:cs typeface="Segoe UI" panose="020B0502040204020203" pitchFamily="34" charset="0"/>
              </a:rPr>
              <a:t> </a:t>
            </a:r>
            <a:r>
              <a:rPr lang="en-US" sz="1166" dirty="0">
                <a:solidFill>
                  <a:srgbClr val="5F6A72"/>
                </a:solidFill>
                <a:latin typeface="Segoe UI" panose="020B0502040204020203" pitchFamily="34" charset="0"/>
                <a:ea typeface="Segoe UI" panose="020B0502040204020203" pitchFamily="34" charset="0"/>
                <a:cs typeface="Segoe UI" panose="020B0502040204020203" pitchFamily="34" charset="0"/>
              </a:rPr>
              <a:t>offers end-to-end Knowledge Exchange strategy and implementation covering Knowledge Element Management, Knowledge Governance, Knowledge Exchange Plans &amp; Strategy, Knowledge Exchange Performance Monitoring etc. </a:t>
            </a:r>
            <a:endParaRPr lang="en-US" sz="1166" dirty="0">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2885317" y="5832844"/>
            <a:ext cx="6689570" cy="179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6" b="1" dirty="0" smtClean="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 Other Reusable </a:t>
            </a:r>
            <a:r>
              <a:rPr lang="en-US" sz="1666"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Assets / Accelerators</a:t>
            </a:r>
          </a:p>
        </p:txBody>
      </p:sp>
      <p:sp>
        <p:nvSpPr>
          <p:cNvPr id="16" name="Title 1"/>
          <p:cNvSpPr txBox="1">
            <a:spLocks/>
          </p:cNvSpPr>
          <p:nvPr/>
        </p:nvSpPr>
        <p:spPr>
          <a:xfrm>
            <a:off x="0" y="42057"/>
            <a:ext cx="10485954" cy="749300"/>
          </a:xfrm>
          <a:prstGeom prst="rect">
            <a:avLst/>
          </a:prstGeom>
        </p:spPr>
        <p:txBody>
          <a:bodyPr/>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a:t>	</a:t>
            </a:r>
            <a:r>
              <a:rPr lang="en-IN" kern="0" dirty="0" smtClean="0"/>
              <a:t>Tools </a:t>
            </a:r>
            <a:r>
              <a:rPr lang="en-IN" kern="0" dirty="0"/>
              <a:t>/ Frameworks / Accelerators</a:t>
            </a:r>
            <a:endParaRPr lang="en-US" kern="0" dirty="0"/>
          </a:p>
        </p:txBody>
      </p:sp>
      <p:sp>
        <p:nvSpPr>
          <p:cNvPr id="21" name="Rectangle 20"/>
          <p:cNvSpPr/>
          <p:nvPr/>
        </p:nvSpPr>
        <p:spPr>
          <a:xfrm>
            <a:off x="1152946" y="4070138"/>
            <a:ext cx="3047205" cy="1532727"/>
          </a:xfrm>
          <a:prstGeom prst="rect">
            <a:avLst/>
          </a:prstGeom>
        </p:spPr>
        <p:txBody>
          <a:bodyPr wrap="square">
            <a:spAutoFit/>
          </a:bodyPr>
          <a:lstStyle/>
          <a:p>
            <a:pPr algn="just"/>
            <a:r>
              <a:rPr lang="en-US" sz="1170" b="1"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Virtual </a:t>
            </a:r>
            <a:r>
              <a:rPr lang="en-US" sz="1170" b="1" dirty="0">
                <a:solidFill>
                  <a:srgbClr val="5F6A72"/>
                </a:solidFill>
                <a:latin typeface="Segoe UI" panose="020B0502040204020203" pitchFamily="34" charset="0"/>
                <a:ea typeface="Segoe UI" panose="020B0502040204020203" pitchFamily="34" charset="0"/>
                <a:cs typeface="Segoe UI" panose="020B0502040204020203" pitchFamily="34" charset="0"/>
              </a:rPr>
              <a:t>Assistant</a:t>
            </a:r>
            <a:r>
              <a:rPr lang="en-US" sz="1170" dirty="0">
                <a:solidFill>
                  <a:srgbClr val="5F6A72"/>
                </a:solidFill>
                <a:latin typeface="Segoe UI" panose="020B0502040204020203" pitchFamily="34" charset="0"/>
                <a:ea typeface="Segoe UI" panose="020B0502040204020203" pitchFamily="34" charset="0"/>
                <a:cs typeface="Segoe UI" panose="020B0502040204020203" pitchFamily="34" charset="0"/>
              </a:rPr>
              <a:t> </a:t>
            </a:r>
            <a:r>
              <a:rPr lang="en-US"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is used </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to carry out routine tasks that require </a:t>
            </a: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limited </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intelligence. </a:t>
            </a:r>
            <a:endPar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Efficient </a:t>
            </a: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and fast in executing </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routine tasks</a:t>
            </a: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a:t>
            </a:r>
          </a:p>
          <a:p>
            <a:pPr marL="171450" indent="-171450" algn="just">
              <a:buFont typeface="Arial" panose="020B0604020202020204" pitchFamily="34" charset="0"/>
              <a:buChar char="•"/>
            </a:pP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Efficient i</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n </a:t>
            </a: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digging </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historical data, logs.</a:t>
            </a:r>
            <a:endPar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Proactive information delivery </a:t>
            </a:r>
          </a:p>
          <a:p>
            <a:pPr marL="171450" indent="-171450" algn="just">
              <a:buFont typeface="Arial" panose="020B0604020202020204" pitchFamily="34" charset="0"/>
              <a:buChar char="•"/>
            </a:pP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Work </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over </a:t>
            </a: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various </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channels.</a:t>
            </a:r>
            <a:endParaRPr lang="en-US" sz="1170" dirty="0">
              <a:latin typeface="Segoe UI" panose="020B0502040204020203" pitchFamily="34" charset="0"/>
              <a:ea typeface="Segoe UI" panose="020B0502040204020203" pitchFamily="34" charset="0"/>
              <a:cs typeface="Segoe UI" panose="020B0502040204020203" pitchFamily="34" charset="0"/>
            </a:endParaRPr>
          </a:p>
        </p:txBody>
      </p:sp>
      <p:pic>
        <p:nvPicPr>
          <p:cNvPr id="22" name="Picture 21"/>
          <p:cNvPicPr>
            <a:picLocks noChangeAspect="1"/>
          </p:cNvPicPr>
          <p:nvPr/>
        </p:nvPicPr>
        <p:blipFill>
          <a:blip r:embed="rId7"/>
          <a:stretch>
            <a:fillRect/>
          </a:stretch>
        </p:blipFill>
        <p:spPr>
          <a:xfrm>
            <a:off x="2319970" y="3263350"/>
            <a:ext cx="706229" cy="726643"/>
          </a:xfrm>
          <a:prstGeom prst="rect">
            <a:avLst/>
          </a:prstGeom>
        </p:spPr>
      </p:pic>
      <p:sp>
        <p:nvSpPr>
          <p:cNvPr id="23" name="Rectangle 22"/>
          <p:cNvSpPr/>
          <p:nvPr/>
        </p:nvSpPr>
        <p:spPr>
          <a:xfrm>
            <a:off x="8486669" y="2132891"/>
            <a:ext cx="3476731" cy="1172629"/>
          </a:xfrm>
          <a:prstGeom prst="rect">
            <a:avLst/>
          </a:prstGeom>
        </p:spPr>
        <p:txBody>
          <a:bodyPr wrap="square">
            <a:spAutoFit/>
          </a:bodyPr>
          <a:lstStyle/>
          <a:p>
            <a:pPr algn="just"/>
            <a:r>
              <a:rPr lang="en-US" sz="1170" b="1"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Gamification</a:t>
            </a:r>
            <a:r>
              <a:rPr lang="en-US"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 </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Is a mechanism of using game </a:t>
            </a: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Mechanics in Non-Gaming environments to improve “Efficiency”, “Engagement” &amp; “Motivation” to meet “Desired Outcomes</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 Gamification employs </a:t>
            </a: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game </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concepts to </a:t>
            </a: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engage users and change </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behaviour </a:t>
            </a:r>
            <a:r>
              <a:rPr lang="en-IN" sz="1170" dirty="0">
                <a:solidFill>
                  <a:srgbClr val="5F6A72"/>
                </a:solidFill>
                <a:latin typeface="Segoe UI" panose="020B0502040204020203" pitchFamily="34" charset="0"/>
                <a:ea typeface="Segoe UI" panose="020B0502040204020203" pitchFamily="34" charset="0"/>
                <a:cs typeface="Segoe UI" panose="020B0502040204020203" pitchFamily="34" charset="0"/>
              </a:rPr>
              <a:t>by changing habits</a:t>
            </a:r>
            <a:r>
              <a:rPr lang="en-IN" sz="1170" dirty="0" smtClean="0">
                <a:solidFill>
                  <a:srgbClr val="5F6A72"/>
                </a:solidFill>
                <a:latin typeface="Segoe UI" panose="020B0502040204020203" pitchFamily="34" charset="0"/>
                <a:ea typeface="Segoe UI" panose="020B0502040204020203" pitchFamily="34" charset="0"/>
                <a:cs typeface="Segoe UI" panose="020B0502040204020203" pitchFamily="34" charset="0"/>
              </a:rPr>
              <a:t>.. </a:t>
            </a:r>
            <a:endParaRPr lang="en-US" sz="1170" dirty="0">
              <a:latin typeface="Segoe UI" panose="020B0502040204020203" pitchFamily="34" charset="0"/>
              <a:ea typeface="Segoe UI" panose="020B0502040204020203" pitchFamily="34" charset="0"/>
              <a:cs typeface="Segoe UI" panose="020B0502040204020203" pitchFamily="34" charset="0"/>
            </a:endParaRPr>
          </a:p>
        </p:txBody>
      </p:sp>
      <p:pic>
        <p:nvPicPr>
          <p:cNvPr id="24" name="Picture 2" descr="EFG_Logo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18303" y="1446452"/>
            <a:ext cx="613462" cy="66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0422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AutoShape 60"/>
          <p:cNvSpPr>
            <a:spLocks noChangeArrowheads="1"/>
          </p:cNvSpPr>
          <p:nvPr/>
        </p:nvSpPr>
        <p:spPr bwMode="auto">
          <a:xfrm>
            <a:off x="9698563" y="1173884"/>
            <a:ext cx="2493438" cy="4922116"/>
          </a:xfrm>
          <a:prstGeom prst="roundRect">
            <a:avLst>
              <a:gd name="adj" fmla="val 16667"/>
            </a:avLst>
          </a:prstGeom>
          <a:solidFill>
            <a:sysClr val="window" lastClr="FFFFFF"/>
          </a:solidFill>
          <a:ln w="9525" algn="ctr">
            <a:solidFill>
              <a:srgbClr val="336699"/>
            </a:solidFill>
            <a:prstDash val="dash"/>
            <a:round/>
            <a:headEnd/>
            <a:tailEnd/>
          </a:ln>
        </p:spPr>
        <p:txBody>
          <a:bodyPr anchor="ctr"/>
          <a:lstStyle/>
          <a:p>
            <a:pPr marL="0" marR="0" lvl="0" indent="0" defTabSz="1068044" eaLnBrk="1" fontAlgn="base" latinLnBrk="0" hangingPunct="1">
              <a:lnSpc>
                <a:spcPct val="100000"/>
              </a:lnSpc>
              <a:spcBef>
                <a:spcPct val="25000"/>
              </a:spcBef>
              <a:spcAft>
                <a:spcPct val="0"/>
              </a:spcAft>
              <a:buClr>
                <a:srgbClr val="000000"/>
              </a:buClr>
              <a:buSzTx/>
              <a:buFontTx/>
              <a:buNone/>
              <a:tabLst/>
              <a:defRPr/>
            </a:pPr>
            <a:endParaRPr kumimoji="0" lang="en-US" sz="1422" b="0" i="0" u="none" strike="noStrike" kern="0" cap="none" spc="0" normalizeH="0" baseline="0" noProof="0" smtClean="0">
              <a:ln>
                <a:noFill/>
              </a:ln>
              <a:solidFill>
                <a:srgbClr val="000000"/>
              </a:solidFill>
              <a:effectLst/>
              <a:uLnTx/>
              <a:uFillTx/>
              <a:latin typeface="Calibri" panose="020F0502020204030204"/>
            </a:endParaRPr>
          </a:p>
        </p:txBody>
      </p:sp>
      <p:sp>
        <p:nvSpPr>
          <p:cNvPr id="123" name="Rounded Rectangle 122"/>
          <p:cNvSpPr/>
          <p:nvPr/>
        </p:nvSpPr>
        <p:spPr bwMode="auto">
          <a:xfrm>
            <a:off x="9861536" y="5184044"/>
            <a:ext cx="2182018" cy="768602"/>
          </a:xfrm>
          <a:prstGeom prst="roundRect">
            <a:avLst/>
          </a:prstGeom>
          <a:solidFill>
            <a:schemeClr val="accent6">
              <a:lumMod val="20000"/>
              <a:lumOff val="80000"/>
            </a:schemeClr>
          </a:soli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120" name="Rounded Rectangle 119"/>
          <p:cNvSpPr/>
          <p:nvPr/>
        </p:nvSpPr>
        <p:spPr bwMode="auto">
          <a:xfrm>
            <a:off x="9870281" y="3433128"/>
            <a:ext cx="2182018" cy="768602"/>
          </a:xfrm>
          <a:prstGeom prst="roundRect">
            <a:avLst/>
          </a:prstGeom>
          <a:solidFill>
            <a:schemeClr val="accent6">
              <a:lumMod val="20000"/>
              <a:lumOff val="80000"/>
            </a:schemeClr>
          </a:soli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119" name="Rounded Rectangle 118"/>
          <p:cNvSpPr/>
          <p:nvPr/>
        </p:nvSpPr>
        <p:spPr bwMode="auto">
          <a:xfrm>
            <a:off x="9870281" y="4295352"/>
            <a:ext cx="2182018" cy="768602"/>
          </a:xfrm>
          <a:prstGeom prst="roundRect">
            <a:avLst/>
          </a:prstGeom>
          <a:solidFill>
            <a:schemeClr val="accent6">
              <a:lumMod val="20000"/>
              <a:lumOff val="80000"/>
            </a:schemeClr>
          </a:soli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118" name="Rounded Rectangle 117"/>
          <p:cNvSpPr/>
          <p:nvPr/>
        </p:nvSpPr>
        <p:spPr bwMode="auto">
          <a:xfrm>
            <a:off x="9870281" y="2570904"/>
            <a:ext cx="2182018" cy="768602"/>
          </a:xfrm>
          <a:prstGeom prst="roundRect">
            <a:avLst/>
          </a:prstGeom>
          <a:solidFill>
            <a:schemeClr val="accent6">
              <a:lumMod val="20000"/>
              <a:lumOff val="80000"/>
            </a:schemeClr>
          </a:soli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112" name="Rounded Rectangle 111"/>
          <p:cNvSpPr/>
          <p:nvPr/>
        </p:nvSpPr>
        <p:spPr bwMode="auto">
          <a:xfrm>
            <a:off x="9870281" y="1713909"/>
            <a:ext cx="2182018" cy="768602"/>
          </a:xfrm>
          <a:prstGeom prst="roundRect">
            <a:avLst/>
          </a:prstGeom>
          <a:solidFill>
            <a:schemeClr val="accent6">
              <a:lumMod val="20000"/>
              <a:lumOff val="80000"/>
            </a:schemeClr>
          </a:soli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grpSp>
        <p:nvGrpSpPr>
          <p:cNvPr id="5" name="Group 4"/>
          <p:cNvGrpSpPr/>
          <p:nvPr/>
        </p:nvGrpSpPr>
        <p:grpSpPr>
          <a:xfrm>
            <a:off x="222921" y="953935"/>
            <a:ext cx="11774690" cy="5547846"/>
            <a:chOff x="147311" y="794320"/>
            <a:chExt cx="8831016" cy="5851244"/>
          </a:xfrm>
        </p:grpSpPr>
        <p:sp>
          <p:nvSpPr>
            <p:cNvPr id="17" name="Text Box 62"/>
            <p:cNvSpPr txBox="1">
              <a:spLocks noChangeArrowheads="1"/>
            </p:cNvSpPr>
            <p:nvPr/>
          </p:nvSpPr>
          <p:spPr bwMode="auto">
            <a:xfrm>
              <a:off x="240993" y="2336387"/>
              <a:ext cx="1801666" cy="313721"/>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kumimoji="0" lang="en-US" sz="1333" b="1" i="0" u="none" strike="noStrike" kern="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Service Desk</a:t>
              </a:r>
            </a:p>
          </p:txBody>
        </p:sp>
        <p:sp>
          <p:nvSpPr>
            <p:cNvPr id="51" name="Oval 69"/>
            <p:cNvSpPr>
              <a:spLocks noChangeArrowheads="1"/>
            </p:cNvSpPr>
            <p:nvPr/>
          </p:nvSpPr>
          <p:spPr bwMode="auto">
            <a:xfrm>
              <a:off x="985090" y="1527927"/>
              <a:ext cx="194419" cy="461348"/>
            </a:xfrm>
            <a:prstGeom prst="ellipse">
              <a:avLst/>
            </a:prstGeom>
            <a:solidFill>
              <a:sysClr val="window" lastClr="FFFFFF">
                <a:lumMod val="95000"/>
              </a:sysClr>
            </a:solidFill>
            <a:ln w="9525" algn="ctr">
              <a:noFill/>
              <a:round/>
              <a:headEnd/>
              <a:tailEnd/>
            </a:ln>
          </p:spPr>
          <p:txBody>
            <a:bodyPr wrap="none" anchor="ctr">
              <a:spAutoFit/>
            </a:bodyPr>
            <a:lstStyle/>
            <a:p>
              <a:pPr marL="0" marR="0" lvl="0" indent="0" algn="ctr" defTabSz="1068044" eaLnBrk="1" fontAlgn="base" latinLnBrk="0" hangingPunct="1">
                <a:lnSpc>
                  <a:spcPct val="100000"/>
                </a:lnSpc>
                <a:spcBef>
                  <a:spcPct val="0"/>
                </a:spcBef>
                <a:spcAft>
                  <a:spcPct val="0"/>
                </a:spcAft>
                <a:buClr>
                  <a:srgbClr val="000000"/>
                </a:buClr>
                <a:buSzTx/>
                <a:buFontTx/>
                <a:buNone/>
                <a:tabLst/>
                <a:defRPr/>
              </a:pPr>
              <a:endParaRPr kumimoji="0" lang="en-US" sz="1422" b="0" i="0" u="none" strike="noStrike" kern="0" cap="none" spc="0" normalizeH="0" baseline="0" noProof="0" dirty="0">
                <a:ln>
                  <a:noFill/>
                </a:ln>
                <a:solidFill>
                  <a:srgbClr val="000000"/>
                </a:solidFill>
                <a:effectLst/>
                <a:uLnTx/>
                <a:uFillTx/>
                <a:latin typeface="Calibri" panose="020F0502020204030204"/>
                <a:cs typeface="Arial" pitchFamily="34" charset="0"/>
              </a:endParaRPr>
            </a:p>
          </p:txBody>
        </p:sp>
        <p:sp>
          <p:nvSpPr>
            <p:cNvPr id="7" name="AutoShape 20"/>
            <p:cNvSpPr>
              <a:spLocks noChangeArrowheads="1"/>
            </p:cNvSpPr>
            <p:nvPr/>
          </p:nvSpPr>
          <p:spPr bwMode="auto">
            <a:xfrm>
              <a:off x="3992132" y="2479079"/>
              <a:ext cx="2551176" cy="457200"/>
            </a:xfrm>
            <a:prstGeom prst="roundRect">
              <a:avLst>
                <a:gd name="adj" fmla="val 16667"/>
              </a:avLst>
            </a:prstGeom>
            <a:solidFill>
              <a:srgbClr val="336699"/>
            </a:solidFill>
            <a:ln>
              <a:noFill/>
            </a:ln>
            <a:extLst>
              <a:ext uri="{91240B29-F687-4F45-9708-019B960494DF}">
                <a14:hiddenLine xmlns:a14="http://schemas.microsoft.com/office/drawing/2010/main" w="9525" algn="ctr">
                  <a:solidFill>
                    <a:srgbClr val="000000"/>
                  </a:solidFill>
                  <a:prstDash val="dash"/>
                  <a:round/>
                  <a:headEnd/>
                  <a:tailEnd/>
                </a14:hiddenLine>
              </a:ext>
            </a:extLst>
          </p:spPr>
          <p:txBody>
            <a:bodyPr anchor="ctr"/>
            <a:lstStyle/>
            <a:p>
              <a:pPr lvl="0" algn="ctr" defTabSz="1068044">
                <a:spcBef>
                  <a:spcPct val="50000"/>
                </a:spcBef>
                <a:buClr>
                  <a:srgbClr val="000000"/>
                </a:buClr>
                <a:defRPr/>
              </a:pPr>
              <a:r>
                <a:rPr lang="en-US" sz="1600" b="1" kern="0" dirty="0">
                  <a:solidFill>
                    <a:schemeClr val="bg1"/>
                  </a:solidFill>
                  <a:latin typeface="Arial" pitchFamily="34" charset="0"/>
                </a:rPr>
                <a:t>HCL </a:t>
              </a:r>
              <a:r>
                <a:rPr lang="en-US" sz="1600" b="1" kern="0" dirty="0" smtClean="0">
                  <a:solidFill>
                    <a:schemeClr val="bg1"/>
                  </a:solidFill>
                  <a:latin typeface="Arial" pitchFamily="34" charset="0"/>
                </a:rPr>
                <a:t>O365 Admin team</a:t>
              </a:r>
              <a:endParaRPr kumimoji="0" lang="en-US" sz="1422" b="1" i="0" u="none" strike="noStrike" kern="0" cap="none" spc="0" normalizeH="0" baseline="0" noProof="0" dirty="0" smtClean="0">
                <a:ln>
                  <a:noFill/>
                </a:ln>
                <a:solidFill>
                  <a:schemeClr val="bg1"/>
                </a:solidFill>
                <a:effectLst/>
                <a:uLnTx/>
                <a:uFillTx/>
                <a:latin typeface="Calibri" panose="020F0502020204030204"/>
              </a:endParaRPr>
            </a:p>
          </p:txBody>
        </p:sp>
        <p:sp>
          <p:nvSpPr>
            <p:cNvPr id="10" name="Text Box 63"/>
            <p:cNvSpPr txBox="1">
              <a:spLocks noChangeArrowheads="1"/>
            </p:cNvSpPr>
            <p:nvPr/>
          </p:nvSpPr>
          <p:spPr bwMode="auto">
            <a:xfrm>
              <a:off x="670737" y="794320"/>
              <a:ext cx="1097280" cy="31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kumimoji="0" lang="en-US" sz="1330" b="1" i="0" u="none" strike="noStrike" kern="0" cap="none" spc="0" normalizeH="0" baseline="0" noProof="0" dirty="0" smtClean="0">
                  <a:ln>
                    <a:noFill/>
                  </a:ln>
                  <a:solidFill>
                    <a:srgbClr val="000000"/>
                  </a:solidFill>
                  <a:effectLst/>
                  <a:uLnTx/>
                  <a:uFillTx/>
                  <a:latin typeface="Arial" pitchFamily="34" charset="0"/>
                </a:rPr>
                <a:t>End </a:t>
              </a:r>
              <a:r>
                <a:rPr kumimoji="0" lang="en-US" sz="1330" b="1" i="0" u="none" strike="noStrike" kern="0" cap="none" spc="0" normalizeH="0" baseline="0" noProof="0" dirty="0">
                  <a:ln>
                    <a:noFill/>
                  </a:ln>
                  <a:solidFill>
                    <a:srgbClr val="000000"/>
                  </a:solidFill>
                  <a:effectLst/>
                  <a:uLnTx/>
                  <a:uFillTx/>
                  <a:latin typeface="Arial" pitchFamily="34" charset="0"/>
                </a:rPr>
                <a:t>Users</a:t>
              </a:r>
            </a:p>
          </p:txBody>
        </p:sp>
        <p:sp>
          <p:nvSpPr>
            <p:cNvPr id="11" name="Text Box 64"/>
            <p:cNvSpPr txBox="1">
              <a:spLocks noChangeArrowheads="1"/>
            </p:cNvSpPr>
            <p:nvPr/>
          </p:nvSpPr>
          <p:spPr bwMode="auto">
            <a:xfrm>
              <a:off x="4274290" y="3501278"/>
              <a:ext cx="871538" cy="2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kumimoji="0" lang="en-US" sz="1067" b="1" i="0" u="none" strike="noStrike" kern="0" cap="none" spc="0" normalizeH="0" baseline="0" noProof="0" dirty="0">
                  <a:ln>
                    <a:noFill/>
                  </a:ln>
                  <a:solidFill>
                    <a:srgbClr val="000000"/>
                  </a:solidFill>
                  <a:effectLst/>
                  <a:uLnTx/>
                  <a:uFillTx/>
                  <a:latin typeface="Arial" pitchFamily="34" charset="0"/>
                </a:rPr>
                <a:t>Events</a:t>
              </a:r>
            </a:p>
          </p:txBody>
        </p:sp>
        <p:sp>
          <p:nvSpPr>
            <p:cNvPr id="49" name="Oval 72"/>
            <p:cNvSpPr>
              <a:spLocks noChangeArrowheads="1"/>
            </p:cNvSpPr>
            <p:nvPr/>
          </p:nvSpPr>
          <p:spPr bwMode="auto">
            <a:xfrm>
              <a:off x="5173757" y="1725316"/>
              <a:ext cx="195453" cy="461350"/>
            </a:xfrm>
            <a:prstGeom prst="ellipse">
              <a:avLst/>
            </a:prstGeom>
            <a:solidFill>
              <a:sysClr val="window" lastClr="FFFFFF">
                <a:lumMod val="95000"/>
              </a:sysClr>
            </a:solidFill>
            <a:ln w="9525" algn="ctr">
              <a:noFill/>
              <a:round/>
              <a:headEnd/>
              <a:tailEnd/>
            </a:ln>
          </p:spPr>
          <p:txBody>
            <a:bodyPr wrap="none" anchor="ctr">
              <a:spAutoFit/>
            </a:bodyPr>
            <a:lstStyle/>
            <a:p>
              <a:pPr marL="0" marR="0" lvl="0" indent="0" algn="ctr" defTabSz="1068044" eaLnBrk="1" fontAlgn="base" latinLnBrk="0" hangingPunct="1">
                <a:lnSpc>
                  <a:spcPct val="100000"/>
                </a:lnSpc>
                <a:spcBef>
                  <a:spcPct val="0"/>
                </a:spcBef>
                <a:spcAft>
                  <a:spcPct val="0"/>
                </a:spcAft>
                <a:buClr>
                  <a:srgbClr val="000000"/>
                </a:buClr>
                <a:buSzTx/>
                <a:buFontTx/>
                <a:buNone/>
                <a:tabLst/>
                <a:defRPr/>
              </a:pPr>
              <a:endParaRPr kumimoji="0" lang="en-US" sz="1422" b="0" i="0" u="none" strike="noStrike" kern="0" cap="none" spc="0" normalizeH="0" baseline="0" noProof="0" dirty="0">
                <a:ln>
                  <a:noFill/>
                </a:ln>
                <a:solidFill>
                  <a:srgbClr val="000000"/>
                </a:solidFill>
                <a:effectLst/>
                <a:uLnTx/>
                <a:uFillTx/>
                <a:latin typeface="Calibri" panose="020F0502020204030204"/>
                <a:cs typeface="Arial" pitchFamily="34" charset="0"/>
              </a:endParaRPr>
            </a:p>
          </p:txBody>
        </p:sp>
        <p:sp>
          <p:nvSpPr>
            <p:cNvPr id="15" name="Text Box 77"/>
            <p:cNvSpPr txBox="1">
              <a:spLocks noChangeArrowheads="1"/>
            </p:cNvSpPr>
            <p:nvPr/>
          </p:nvSpPr>
          <p:spPr bwMode="auto">
            <a:xfrm>
              <a:off x="1185586" y="1325622"/>
              <a:ext cx="505691" cy="9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25000"/>
                </a:spcBef>
                <a:spcAft>
                  <a:spcPct val="0"/>
                </a:spcAft>
                <a:buClr>
                  <a:srgbClr val="000000"/>
                </a:buClr>
                <a:buSzTx/>
                <a:buFontTx/>
                <a:buNone/>
                <a:tabLst/>
                <a:defRPr/>
              </a:pPr>
              <a:r>
                <a:rPr lang="en-US" sz="1100" b="1" kern="0" dirty="0" smtClean="0">
                  <a:solidFill>
                    <a:srgbClr val="000000"/>
                  </a:solidFill>
                </a:rPr>
                <a:t>Call</a:t>
              </a:r>
              <a:r>
                <a:rPr kumimoji="0" lang="en-US" sz="1100" b="1" i="0" u="none" strike="noStrike" kern="0" cap="none" spc="0" normalizeH="0" baseline="0" noProof="0" dirty="0" smtClean="0">
                  <a:ln>
                    <a:noFill/>
                  </a:ln>
                  <a:solidFill>
                    <a:srgbClr val="000000"/>
                  </a:solidFill>
                  <a:effectLst/>
                  <a:uLnTx/>
                  <a:uFillTx/>
                  <a:latin typeface="Arial" pitchFamily="34" charset="0"/>
                </a:rPr>
                <a:t>,  Email</a:t>
              </a:r>
            </a:p>
            <a:p>
              <a:pPr marL="0" marR="0" lvl="0" indent="0" algn="ctr" defTabSz="1068044" eaLnBrk="1" fontAlgn="base" latinLnBrk="0" hangingPunct="1">
                <a:lnSpc>
                  <a:spcPct val="100000"/>
                </a:lnSpc>
                <a:spcBef>
                  <a:spcPct val="25000"/>
                </a:spcBef>
                <a:spcAft>
                  <a:spcPct val="0"/>
                </a:spcAft>
                <a:buClr>
                  <a:srgbClr val="000000"/>
                </a:buClr>
                <a:buSzTx/>
                <a:buFontTx/>
                <a:buNone/>
                <a:tabLst/>
                <a:defRPr/>
              </a:pPr>
              <a:r>
                <a:rPr lang="en-US" sz="1100" b="1" kern="0" dirty="0" smtClean="0">
                  <a:solidFill>
                    <a:srgbClr val="000000"/>
                  </a:solidFill>
                </a:rPr>
                <a:t>SMS</a:t>
              </a:r>
              <a:endParaRPr kumimoji="0" lang="en-US" sz="1100" b="1" i="0" u="none" strike="noStrike" kern="0" cap="none" spc="0" normalizeH="0" baseline="0" noProof="0" dirty="0" smtClean="0">
                <a:ln>
                  <a:noFill/>
                </a:ln>
                <a:solidFill>
                  <a:srgbClr val="000000"/>
                </a:solidFill>
                <a:effectLst/>
                <a:uLnTx/>
                <a:uFillTx/>
                <a:latin typeface="Arial" pitchFamily="34" charset="0"/>
              </a:endParaRPr>
            </a:p>
            <a:p>
              <a:pPr marL="0" marR="0" lvl="0" indent="0" algn="ctr" defTabSz="1068044" eaLnBrk="1" fontAlgn="base" latinLnBrk="0" hangingPunct="1">
                <a:lnSpc>
                  <a:spcPct val="100000"/>
                </a:lnSpc>
                <a:spcBef>
                  <a:spcPct val="25000"/>
                </a:spcBef>
                <a:spcAft>
                  <a:spcPct val="0"/>
                </a:spcAft>
                <a:buClr>
                  <a:srgbClr val="000000"/>
                </a:buClr>
                <a:buSzTx/>
                <a:buFontTx/>
                <a:buNone/>
                <a:tabLst/>
                <a:defRPr/>
              </a:pPr>
              <a:r>
                <a:rPr lang="en-US" sz="1100" b="1" kern="0" dirty="0" smtClean="0">
                  <a:solidFill>
                    <a:srgbClr val="000000"/>
                  </a:solidFill>
                </a:rPr>
                <a:t>Chat</a:t>
              </a:r>
              <a:endParaRPr kumimoji="0" lang="en-US" sz="1100" b="1" i="0" u="none" strike="noStrike" kern="0" cap="none" spc="0" normalizeH="0" baseline="0" noProof="0" dirty="0">
                <a:ln>
                  <a:noFill/>
                </a:ln>
                <a:solidFill>
                  <a:srgbClr val="000000"/>
                </a:solidFill>
                <a:effectLst/>
                <a:uLnTx/>
                <a:uFillTx/>
                <a:latin typeface="Arial" pitchFamily="34" charset="0"/>
              </a:endParaRPr>
            </a:p>
          </p:txBody>
        </p:sp>
        <p:sp>
          <p:nvSpPr>
            <p:cNvPr id="16" name="AutoShape 60"/>
            <p:cNvSpPr>
              <a:spLocks noChangeArrowheads="1"/>
            </p:cNvSpPr>
            <p:nvPr/>
          </p:nvSpPr>
          <p:spPr bwMode="auto">
            <a:xfrm>
              <a:off x="221813" y="2212732"/>
              <a:ext cx="1987157" cy="972742"/>
            </a:xfrm>
            <a:prstGeom prst="roundRect">
              <a:avLst>
                <a:gd name="adj" fmla="val 16667"/>
              </a:avLst>
            </a:prstGeom>
            <a:solidFill>
              <a:sysClr val="window" lastClr="FFFFFF"/>
            </a:solidFill>
            <a:ln w="9525" algn="ctr">
              <a:solidFill>
                <a:srgbClr val="336699"/>
              </a:solidFill>
              <a:prstDash val="dash"/>
              <a:round/>
              <a:headEnd/>
              <a:tailEnd/>
            </a:ln>
          </p:spPr>
          <p:txBody>
            <a:bodyPr anchor="ctr"/>
            <a:lstStyle/>
            <a:p>
              <a:pPr marL="0" marR="0" lvl="0" indent="0" defTabSz="1068044" eaLnBrk="1" fontAlgn="base" latinLnBrk="0" hangingPunct="1">
                <a:lnSpc>
                  <a:spcPct val="100000"/>
                </a:lnSpc>
                <a:spcBef>
                  <a:spcPct val="25000"/>
                </a:spcBef>
                <a:spcAft>
                  <a:spcPct val="0"/>
                </a:spcAft>
                <a:buClr>
                  <a:srgbClr val="000000"/>
                </a:buClr>
                <a:buSzTx/>
                <a:buFontTx/>
                <a:buNone/>
                <a:tabLst/>
                <a:defRPr/>
              </a:pPr>
              <a:endParaRPr kumimoji="0" lang="en-US" sz="1422" b="0" i="0" u="none" strike="noStrike" kern="0" cap="none" spc="0" normalizeH="0" baseline="0" noProof="0" smtClean="0">
                <a:ln>
                  <a:noFill/>
                </a:ln>
                <a:solidFill>
                  <a:srgbClr val="000000"/>
                </a:solidFill>
                <a:effectLst/>
                <a:uLnTx/>
                <a:uFillTx/>
                <a:latin typeface="Calibri" panose="020F0502020204030204"/>
              </a:endParaRPr>
            </a:p>
          </p:txBody>
        </p:sp>
        <p:cxnSp>
          <p:nvCxnSpPr>
            <p:cNvPr id="18" name="AutoShape 50"/>
            <p:cNvCxnSpPr>
              <a:cxnSpLocks noChangeShapeType="1"/>
              <a:stCxn id="50" idx="1"/>
              <a:endCxn id="8" idx="0"/>
            </p:cNvCxnSpPr>
            <p:nvPr/>
          </p:nvCxnSpPr>
          <p:spPr bwMode="auto">
            <a:xfrm rot="5400000">
              <a:off x="1091930" y="2143313"/>
              <a:ext cx="222486" cy="32408"/>
            </a:xfrm>
            <a:prstGeom prst="bentConnector3">
              <a:avLst>
                <a:gd name="adj1" fmla="val 50000"/>
              </a:avLst>
            </a:prstGeom>
            <a:noFill/>
            <a:ln w="9525">
              <a:solidFill>
                <a:srgbClr val="E7E6E6"/>
              </a:solidFill>
              <a:miter lim="800000"/>
              <a:headEnd/>
              <a:tailEnd type="triangle" w="med" len="med"/>
            </a:ln>
            <a:extLst>
              <a:ext uri="{909E8E84-426E-40DD-AFC4-6F175D3DCCD1}">
                <a14:hiddenFill xmlns:a14="http://schemas.microsoft.com/office/drawing/2010/main">
                  <a:noFill/>
                </a14:hiddenFill>
              </a:ext>
            </a:extLst>
          </p:spPr>
        </p:cxnSp>
        <p:sp>
          <p:nvSpPr>
            <p:cNvPr id="22" name="Rounded Rectangle 75"/>
            <p:cNvSpPr>
              <a:spLocks noChangeArrowheads="1"/>
            </p:cNvSpPr>
            <p:nvPr/>
          </p:nvSpPr>
          <p:spPr bwMode="auto">
            <a:xfrm>
              <a:off x="637092" y="4928107"/>
              <a:ext cx="771778" cy="457200"/>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anchor="ct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lang="en-US" sz="1333" kern="0" noProof="0" dirty="0" smtClean="0">
                  <a:solidFill>
                    <a:srgbClr val="000000"/>
                  </a:solidFill>
                  <a:latin typeface="Calibri" panose="020F0502020204030204"/>
                </a:rPr>
                <a:t>Security &amp; Compliance</a:t>
              </a:r>
              <a:endParaRPr kumimoji="0" lang="en-US" sz="1333" b="0" i="0" u="none" strike="noStrike" kern="0" cap="none" spc="0" normalizeH="0" baseline="0" noProof="0" dirty="0" smtClean="0">
                <a:ln>
                  <a:noFill/>
                </a:ln>
                <a:solidFill>
                  <a:srgbClr val="000000"/>
                </a:solidFill>
                <a:effectLst/>
                <a:uLnTx/>
                <a:uFillTx/>
                <a:latin typeface="Calibri" panose="020F0502020204030204"/>
              </a:endParaRPr>
            </a:p>
          </p:txBody>
        </p:sp>
        <p:cxnSp>
          <p:nvCxnSpPr>
            <p:cNvPr id="24" name="Shape 217"/>
            <p:cNvCxnSpPr/>
            <p:nvPr/>
          </p:nvCxnSpPr>
          <p:spPr bwMode="auto">
            <a:xfrm rot="5400000" flipH="1" flipV="1">
              <a:off x="4501273" y="3531270"/>
              <a:ext cx="1016094" cy="1"/>
            </a:xfrm>
            <a:prstGeom prst="bentConnector3">
              <a:avLst>
                <a:gd name="adj1" fmla="val 61864"/>
              </a:avLst>
            </a:prstGeom>
            <a:noFill/>
            <a:ln w="19050" cap="flat" cmpd="sng" algn="ctr">
              <a:solidFill>
                <a:srgbClr val="336699"/>
              </a:solidFill>
              <a:prstDash val="solid"/>
              <a:miter lim="800000"/>
              <a:tailEnd type="arrow"/>
            </a:ln>
            <a:effectLst/>
          </p:spPr>
        </p:cxnSp>
        <p:sp>
          <p:nvSpPr>
            <p:cNvPr id="25" name="Text Box 74"/>
            <p:cNvSpPr txBox="1">
              <a:spLocks noChangeArrowheads="1"/>
            </p:cNvSpPr>
            <p:nvPr/>
          </p:nvSpPr>
          <p:spPr bwMode="auto">
            <a:xfrm>
              <a:off x="7423847" y="2688392"/>
              <a:ext cx="1554480" cy="472575"/>
            </a:xfrm>
            <a:prstGeom prst="rect">
              <a:avLst/>
            </a:prstGeom>
            <a:noFill/>
            <a:ln w="9525" algn="ctr">
              <a:noFill/>
              <a:miter lim="800000"/>
              <a:headEnd/>
              <a:tailEnd/>
            </a:ln>
          </p:spPr>
          <p:txBody>
            <a:bodyPr wrap="square">
              <a:spAutoFit/>
            </a:bodyPr>
            <a:lstStyle/>
            <a:p>
              <a:pPr marL="0" marR="0" lvl="0" indent="0" algn="ctr" defTabSz="1068044" eaLnBrk="1" fontAlgn="base" latinLnBrk="0" hangingPunct="1">
                <a:lnSpc>
                  <a:spcPct val="100000"/>
                </a:lnSpc>
                <a:spcBef>
                  <a:spcPct val="50000"/>
                </a:spcBef>
                <a:spcAft>
                  <a:spcPct val="0"/>
                </a:spcAft>
                <a:buClrTx/>
                <a:buSzTx/>
                <a:buFontTx/>
                <a:buNone/>
                <a:tabLst/>
                <a:defRPr/>
              </a:pPr>
              <a:r>
                <a:rPr lang="en-US" sz="1156" b="1" kern="0" dirty="0">
                  <a:solidFill>
                    <a:srgbClr val="336699"/>
                  </a:solidFill>
                  <a:latin typeface="Calibri" panose="020F0502020204030204"/>
                </a:rPr>
                <a:t>M</a:t>
              </a:r>
              <a:r>
                <a:rPr lang="en-US" sz="1156" b="1" kern="0" dirty="0" smtClean="0">
                  <a:solidFill>
                    <a:srgbClr val="336699"/>
                  </a:solidFill>
                  <a:latin typeface="Calibri" panose="020F0502020204030204"/>
                </a:rPr>
                <a:t>onitor alerts and take appropriate action</a:t>
              </a:r>
              <a:endParaRPr kumimoji="0" lang="en-US" sz="1156" b="1" i="0" u="none" strike="noStrike" kern="0" cap="none" spc="0" normalizeH="0" baseline="0" noProof="0" dirty="0" smtClean="0">
                <a:ln>
                  <a:noFill/>
                </a:ln>
                <a:solidFill>
                  <a:srgbClr val="336699"/>
                </a:solidFill>
                <a:effectLst/>
                <a:uLnTx/>
                <a:uFillTx/>
                <a:latin typeface="Calibri" panose="020F0502020204030204"/>
              </a:endParaRPr>
            </a:p>
          </p:txBody>
        </p:sp>
        <p:sp>
          <p:nvSpPr>
            <p:cNvPr id="29" name="Text Box 74"/>
            <p:cNvSpPr txBox="1">
              <a:spLocks noChangeArrowheads="1"/>
            </p:cNvSpPr>
            <p:nvPr/>
          </p:nvSpPr>
          <p:spPr bwMode="auto">
            <a:xfrm>
              <a:off x="2311829" y="1207961"/>
              <a:ext cx="1600200" cy="847768"/>
            </a:xfrm>
            <a:prstGeom prst="rect">
              <a:avLst/>
            </a:prstGeom>
            <a:noFill/>
            <a:ln w="9525" algn="ctr">
              <a:noFill/>
              <a:miter lim="800000"/>
              <a:headEnd/>
              <a:tailEnd/>
            </a:ln>
          </p:spPr>
          <p:txBody>
            <a:bodyPr wrap="square">
              <a:spAutoFit/>
            </a:bodyPr>
            <a:lstStyle/>
            <a:p>
              <a:pPr marL="0" marR="0" lvl="0" indent="0" algn="ctr" defTabSz="1068044" eaLnBrk="1" fontAlgn="base" latinLnBrk="0" hangingPunct="1">
                <a:lnSpc>
                  <a:spcPct val="100000"/>
                </a:lnSpc>
                <a:spcBef>
                  <a:spcPct val="50000"/>
                </a:spcBef>
                <a:spcAft>
                  <a:spcPct val="0"/>
                </a:spcAft>
                <a:buClrTx/>
                <a:buSzTx/>
                <a:buFontTx/>
                <a:buNone/>
                <a:tabLst/>
                <a:defRPr/>
              </a:pPr>
              <a:r>
                <a:rPr kumimoji="0" lang="en-US" sz="1156" b="1" i="0" u="none" strike="noStrike" kern="0" cap="none" spc="0" normalizeH="0" baseline="0" noProof="0" dirty="0" smtClean="0">
                  <a:ln>
                    <a:noFill/>
                  </a:ln>
                  <a:solidFill>
                    <a:srgbClr val="336699"/>
                  </a:solidFill>
                  <a:effectLst/>
                  <a:uLnTx/>
                  <a:uFillTx/>
                  <a:latin typeface="Calibri" panose="020F0502020204030204"/>
                </a:rPr>
                <a:t>Service Desk</a:t>
              </a:r>
              <a:r>
                <a:rPr kumimoji="0" lang="en-US" sz="1156" b="1" i="0" u="none" strike="noStrike" kern="0" cap="none" spc="0" normalizeH="0" noProof="0" dirty="0" smtClean="0">
                  <a:ln>
                    <a:noFill/>
                  </a:ln>
                  <a:solidFill>
                    <a:srgbClr val="336699"/>
                  </a:solidFill>
                  <a:effectLst/>
                  <a:uLnTx/>
                  <a:uFillTx/>
                  <a:latin typeface="Calibri" panose="020F0502020204030204"/>
                </a:rPr>
                <a:t> log a </a:t>
              </a:r>
              <a:r>
                <a:rPr kumimoji="0" lang="en-US" sz="1156" b="1" i="0" u="none" strike="noStrike" kern="0" cap="none" spc="0" normalizeH="0" baseline="0" noProof="0" dirty="0" smtClean="0">
                  <a:ln>
                    <a:noFill/>
                  </a:ln>
                  <a:solidFill>
                    <a:srgbClr val="336699"/>
                  </a:solidFill>
                  <a:effectLst/>
                  <a:uLnTx/>
                  <a:uFillTx/>
                  <a:latin typeface="Calibri" panose="020F0502020204030204"/>
                </a:rPr>
                <a:t>calls,</a:t>
              </a:r>
              <a:r>
                <a:rPr kumimoji="0" lang="en-US" sz="1156" b="1" i="0" u="none" strike="noStrike" kern="0" cap="none" spc="0" normalizeH="0" noProof="0" dirty="0" smtClean="0">
                  <a:ln>
                    <a:noFill/>
                  </a:ln>
                  <a:solidFill>
                    <a:srgbClr val="336699"/>
                  </a:solidFill>
                  <a:effectLst/>
                  <a:uLnTx/>
                  <a:uFillTx/>
                  <a:latin typeface="Calibri" panose="020F0502020204030204"/>
                </a:rPr>
                <a:t> assigns the ticket to the HCL’s O365 admin team </a:t>
              </a:r>
              <a:r>
                <a:rPr kumimoji="0" lang="en-US" sz="1156" b="1" i="0" u="none" strike="noStrike" kern="0" cap="none" spc="0" normalizeH="0" baseline="0" noProof="0" dirty="0" smtClean="0">
                  <a:ln>
                    <a:noFill/>
                  </a:ln>
                  <a:solidFill>
                    <a:srgbClr val="336699"/>
                  </a:solidFill>
                  <a:effectLst/>
                  <a:uLnTx/>
                  <a:uFillTx/>
                  <a:latin typeface="Calibri" panose="020F0502020204030204"/>
                </a:rPr>
                <a:t> and sends an email Notification</a:t>
              </a:r>
            </a:p>
          </p:txBody>
        </p:sp>
        <p:sp>
          <p:nvSpPr>
            <p:cNvPr id="30" name="Oval 29"/>
            <p:cNvSpPr/>
            <p:nvPr/>
          </p:nvSpPr>
          <p:spPr bwMode="auto">
            <a:xfrm>
              <a:off x="2083229" y="1036320"/>
              <a:ext cx="2011680" cy="1143000"/>
            </a:xfrm>
            <a:prstGeom prst="ellipse">
              <a:avLst/>
            </a:prstGeom>
            <a:noFill/>
            <a:ln w="9525">
              <a:solidFill>
                <a:srgbClr val="336699"/>
              </a:solidFill>
              <a:prstDash val="dash"/>
              <a:round/>
              <a:headEnd/>
              <a:tailEnd/>
            </a:ln>
            <a:effectLst/>
          </p:spPr>
          <p:txBody>
            <a:bodyPr wrap="none" rtlCol="0" anchor="ctr"/>
            <a:lstStyle/>
            <a:p>
              <a:pPr marL="0" marR="0" lvl="0" indent="0" algn="ctr" defTabSz="1068044"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Calibri" panose="020F0502020204030204"/>
              </a:endParaRPr>
            </a:p>
          </p:txBody>
        </p:sp>
        <p:sp>
          <p:nvSpPr>
            <p:cNvPr id="32" name="Text Box 74"/>
            <p:cNvSpPr txBox="1">
              <a:spLocks noChangeArrowheads="1"/>
            </p:cNvSpPr>
            <p:nvPr/>
          </p:nvSpPr>
          <p:spPr bwMode="auto">
            <a:xfrm>
              <a:off x="7507877" y="1758601"/>
              <a:ext cx="1449385" cy="472575"/>
            </a:xfrm>
            <a:prstGeom prst="rect">
              <a:avLst/>
            </a:prstGeom>
            <a:noFill/>
            <a:ln w="9525" algn="ctr">
              <a:noFill/>
              <a:miter lim="800000"/>
              <a:headEnd/>
              <a:tailEnd/>
            </a:ln>
          </p:spPr>
          <p:txBody>
            <a:bodyPr wrap="square">
              <a:spAutoFit/>
            </a:bodyPr>
            <a:lstStyle/>
            <a:p>
              <a:pPr marL="0" marR="0" lvl="0" indent="0" algn="ctr" defTabSz="1068044" eaLnBrk="1" fontAlgn="base" latinLnBrk="0" hangingPunct="1">
                <a:lnSpc>
                  <a:spcPct val="100000"/>
                </a:lnSpc>
                <a:spcBef>
                  <a:spcPct val="50000"/>
                </a:spcBef>
                <a:spcAft>
                  <a:spcPct val="0"/>
                </a:spcAft>
                <a:buClrTx/>
                <a:buSzTx/>
                <a:buFontTx/>
                <a:buNone/>
                <a:tabLst/>
                <a:defRPr/>
              </a:pPr>
              <a:r>
                <a:rPr kumimoji="0" lang="en-US" sz="1156" b="1" i="0" u="none" strike="noStrike" kern="0" cap="none" spc="0" normalizeH="0" baseline="0" noProof="0" dirty="0" smtClean="0">
                  <a:ln>
                    <a:noFill/>
                  </a:ln>
                  <a:solidFill>
                    <a:srgbClr val="336699"/>
                  </a:solidFill>
                  <a:effectLst/>
                  <a:uLnTx/>
                  <a:uFillTx/>
                  <a:latin typeface="Calibri" panose="020F0502020204030204"/>
                </a:rPr>
                <a:t>Work upon tickets  triaged from service desk and alerts</a:t>
              </a:r>
            </a:p>
          </p:txBody>
        </p:sp>
        <p:sp>
          <p:nvSpPr>
            <p:cNvPr id="35" name="Rounded Rectangle 11"/>
            <p:cNvSpPr>
              <a:spLocks noChangeArrowheads="1"/>
            </p:cNvSpPr>
            <p:nvPr/>
          </p:nvSpPr>
          <p:spPr bwMode="auto">
            <a:xfrm>
              <a:off x="154543" y="4132478"/>
              <a:ext cx="5961860" cy="1350506"/>
            </a:xfrm>
            <a:prstGeom prst="roundRect">
              <a:avLst>
                <a:gd name="adj" fmla="val 8157"/>
              </a:avLst>
            </a:prstGeom>
            <a:solidFill>
              <a:srgbClr val="D9DB95"/>
            </a:solidFill>
            <a:ln w="3175" algn="ctr">
              <a:solidFill>
                <a:sysClr val="windowText" lastClr="000000"/>
              </a:solidFill>
              <a:round/>
              <a:headEnd/>
              <a:tailEnd/>
            </a:ln>
            <a:extLst/>
          </p:spPr>
          <p:txBody>
            <a:bodyPr lIns="40640" rIns="40640"/>
            <a:lstStyle/>
            <a:p>
              <a:pPr marL="267010" marR="0" lvl="0" indent="-267010" defTabSz="1068044" eaLnBrk="1" fontAlgn="base" latinLnBrk="0" hangingPunct="1">
                <a:lnSpc>
                  <a:spcPct val="100000"/>
                </a:lnSpc>
                <a:spcBef>
                  <a:spcPct val="25000"/>
                </a:spcBef>
                <a:spcAft>
                  <a:spcPct val="0"/>
                </a:spcAft>
                <a:buClr>
                  <a:srgbClr val="000000"/>
                </a:buClr>
                <a:buSzTx/>
                <a:buFontTx/>
                <a:buNone/>
                <a:tabLst/>
                <a:defRPr/>
              </a:pPr>
              <a:endParaRPr kumimoji="0" lang="en-US" sz="1422" b="0" i="0" u="none" strike="noStrike" kern="0" cap="none" spc="0" normalizeH="0" baseline="0" noProof="0" smtClean="0">
                <a:ln>
                  <a:noFill/>
                </a:ln>
                <a:solidFill>
                  <a:srgbClr val="000000"/>
                </a:solidFill>
                <a:effectLst/>
                <a:uLnTx/>
                <a:uFillTx/>
                <a:latin typeface="Calibri" panose="020F0502020204030204"/>
              </a:endParaRPr>
            </a:p>
          </p:txBody>
        </p:sp>
        <p:sp>
          <p:nvSpPr>
            <p:cNvPr id="37" name="Text Box 63"/>
            <p:cNvSpPr txBox="1">
              <a:spLocks noChangeArrowheads="1"/>
            </p:cNvSpPr>
            <p:nvPr/>
          </p:nvSpPr>
          <p:spPr bwMode="auto">
            <a:xfrm>
              <a:off x="147311" y="4542701"/>
              <a:ext cx="525525" cy="55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rPr>
                <a:t>Office 365</a:t>
              </a:r>
              <a:endParaRPr kumimoji="0" lang="en-US" sz="1400" b="1" i="0" u="none" strike="noStrike" kern="0" cap="none" spc="0" normalizeH="0" baseline="0" noProof="0" dirty="0">
                <a:ln>
                  <a:noFill/>
                </a:ln>
                <a:solidFill>
                  <a:srgbClr val="000000"/>
                </a:solidFill>
                <a:effectLst/>
                <a:uLnTx/>
                <a:uFillTx/>
                <a:latin typeface="Arial" pitchFamily="34" charset="0"/>
              </a:endParaRPr>
            </a:p>
          </p:txBody>
        </p:sp>
        <p:sp>
          <p:nvSpPr>
            <p:cNvPr id="40" name="Text Box 74"/>
            <p:cNvSpPr txBox="1">
              <a:spLocks noChangeArrowheads="1"/>
            </p:cNvSpPr>
            <p:nvPr/>
          </p:nvSpPr>
          <p:spPr bwMode="auto">
            <a:xfrm>
              <a:off x="2446757" y="2730565"/>
              <a:ext cx="1280160" cy="284979"/>
            </a:xfrm>
            <a:prstGeom prst="rect">
              <a:avLst/>
            </a:prstGeom>
            <a:noFill/>
            <a:ln w="9525" algn="ctr">
              <a:noFill/>
              <a:miter lim="800000"/>
              <a:headEnd/>
              <a:tailEnd/>
            </a:ln>
          </p:spPr>
          <p:txBody>
            <a:bodyPr wrap="square">
              <a:spAutoFit/>
            </a:bodyPr>
            <a:lstStyle/>
            <a:p>
              <a:pPr marL="0" marR="0" lvl="0" indent="0" algn="ctr" defTabSz="1068044" eaLnBrk="1" fontAlgn="base" latinLnBrk="0" hangingPunct="1">
                <a:lnSpc>
                  <a:spcPct val="100000"/>
                </a:lnSpc>
                <a:spcBef>
                  <a:spcPct val="50000"/>
                </a:spcBef>
                <a:spcAft>
                  <a:spcPct val="0"/>
                </a:spcAft>
                <a:buClrTx/>
                <a:buSzTx/>
                <a:buFontTx/>
                <a:buNone/>
                <a:tabLst/>
                <a:defRPr/>
              </a:pPr>
              <a:r>
                <a:rPr kumimoji="0" lang="en-US" sz="1156" b="1" i="0" u="none" strike="noStrike" kern="0" cap="none" spc="0" normalizeH="0" baseline="0" noProof="0" dirty="0" smtClean="0">
                  <a:ln>
                    <a:noFill/>
                  </a:ln>
                  <a:solidFill>
                    <a:srgbClr val="336699"/>
                  </a:solidFill>
                  <a:effectLst/>
                  <a:uLnTx/>
                  <a:uFillTx/>
                  <a:latin typeface="Calibri" panose="020F0502020204030204"/>
                </a:rPr>
                <a:t>Email/Call/Chat</a:t>
              </a:r>
            </a:p>
          </p:txBody>
        </p:sp>
        <p:sp>
          <p:nvSpPr>
            <p:cNvPr id="41" name="Rounded Rectangle 75"/>
            <p:cNvSpPr>
              <a:spLocks noChangeArrowheads="1"/>
            </p:cNvSpPr>
            <p:nvPr/>
          </p:nvSpPr>
          <p:spPr bwMode="auto">
            <a:xfrm>
              <a:off x="3569139" y="6035328"/>
              <a:ext cx="822960" cy="457200"/>
            </a:xfrm>
            <a:prstGeom prst="roundRect">
              <a:avLst>
                <a:gd name="adj" fmla="val 11111"/>
              </a:avLst>
            </a:prstGeom>
            <a:solidFill>
              <a:srgbClr val="996633">
                <a:alpha val="39607"/>
              </a:srgbClr>
            </a:solidFill>
            <a:ln w="9525">
              <a:solidFill>
                <a:srgbClr val="663300"/>
              </a:solidFill>
              <a:prstDash val="sysDash"/>
              <a:round/>
              <a:headEnd/>
              <a:tailEnd/>
            </a:ln>
          </p:spPr>
          <p:txBody>
            <a:bodyPr anchor="ct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kumimoji="0" lang="en-US" sz="1067" b="0" i="0" u="none" strike="noStrike" kern="0" cap="none" spc="0" normalizeH="0" baseline="0" noProof="0" dirty="0" smtClean="0">
                  <a:ln>
                    <a:noFill/>
                  </a:ln>
                  <a:solidFill>
                    <a:srgbClr val="000000"/>
                  </a:solidFill>
                  <a:effectLst/>
                  <a:uLnTx/>
                  <a:uFillTx/>
                  <a:latin typeface="Calibri" panose="020F0502020204030204"/>
                </a:rPr>
                <a:t>Microsoft Tools</a:t>
              </a:r>
            </a:p>
          </p:txBody>
        </p:sp>
        <p:sp>
          <p:nvSpPr>
            <p:cNvPr id="43" name="Rounded Rectangle 11"/>
            <p:cNvSpPr>
              <a:spLocks noChangeArrowheads="1"/>
            </p:cNvSpPr>
            <p:nvPr/>
          </p:nvSpPr>
          <p:spPr bwMode="auto">
            <a:xfrm>
              <a:off x="2399467" y="5914044"/>
              <a:ext cx="4653748" cy="731520"/>
            </a:xfrm>
            <a:prstGeom prst="roundRect">
              <a:avLst>
                <a:gd name="adj" fmla="val 8157"/>
              </a:avLst>
            </a:prstGeom>
            <a:solidFill>
              <a:schemeClr val="bg2">
                <a:lumMod val="40000"/>
                <a:lumOff val="60000"/>
              </a:schemeClr>
            </a:solidFill>
            <a:ln w="3175" algn="ctr">
              <a:solidFill>
                <a:sysClr val="windowText" lastClr="000000"/>
              </a:solidFill>
              <a:round/>
              <a:headEnd/>
              <a:tailEnd/>
            </a:ln>
            <a:extLst/>
          </p:spPr>
          <p:txBody>
            <a:bodyPr lIns="40640" rIns="40640"/>
            <a:lstStyle/>
            <a:p>
              <a:pPr marL="267010" marR="0" lvl="0" indent="-267010" defTabSz="1068044" eaLnBrk="1" fontAlgn="base" latinLnBrk="0" hangingPunct="1">
                <a:lnSpc>
                  <a:spcPct val="100000"/>
                </a:lnSpc>
                <a:spcBef>
                  <a:spcPct val="25000"/>
                </a:spcBef>
                <a:spcAft>
                  <a:spcPct val="0"/>
                </a:spcAft>
                <a:buClr>
                  <a:srgbClr val="000000"/>
                </a:buClr>
                <a:buSzTx/>
                <a:buFontTx/>
                <a:buNone/>
                <a:tabLst/>
                <a:defRPr/>
              </a:pPr>
              <a:endParaRPr kumimoji="0" lang="en-US" sz="1422" b="0" i="0" u="none" strike="noStrike" kern="0" cap="none" spc="0" normalizeH="0" baseline="0" noProof="0" smtClean="0">
                <a:ln>
                  <a:noFill/>
                </a:ln>
                <a:solidFill>
                  <a:srgbClr val="000000"/>
                </a:solidFill>
                <a:effectLst/>
                <a:uLnTx/>
                <a:uFillTx/>
                <a:latin typeface="Calibri" panose="020F0502020204030204"/>
              </a:endParaRPr>
            </a:p>
          </p:txBody>
        </p:sp>
        <p:sp>
          <p:nvSpPr>
            <p:cNvPr id="44" name="TextBox 43"/>
            <p:cNvSpPr txBox="1"/>
            <p:nvPr/>
          </p:nvSpPr>
          <p:spPr>
            <a:xfrm>
              <a:off x="2373687" y="6023068"/>
              <a:ext cx="797300" cy="551834"/>
            </a:xfrm>
            <a:prstGeom prst="rect">
              <a:avLst/>
            </a:prstGeom>
            <a:noFill/>
          </p:spPr>
          <p:txBody>
            <a:bodyPr wrap="square" rtlCol="0">
              <a:spAutoFit/>
            </a:bodyPr>
            <a:lstStyle/>
            <a:p>
              <a:pPr marL="0" marR="0" lvl="0" indent="0" algn="ctr" defTabSz="1068044"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alibri" panose="020F0502020204030204"/>
                </a:rPr>
                <a:t>Third-Party Vendors</a:t>
              </a:r>
            </a:p>
          </p:txBody>
        </p:sp>
        <p:sp>
          <p:nvSpPr>
            <p:cNvPr id="46" name="Text Box 74"/>
            <p:cNvSpPr txBox="1">
              <a:spLocks noChangeArrowheads="1"/>
            </p:cNvSpPr>
            <p:nvPr/>
          </p:nvSpPr>
          <p:spPr bwMode="auto">
            <a:xfrm>
              <a:off x="7465970" y="4423634"/>
              <a:ext cx="1449385" cy="660172"/>
            </a:xfrm>
            <a:prstGeom prst="rect">
              <a:avLst/>
            </a:prstGeom>
            <a:noFill/>
            <a:ln w="9525" algn="ctr">
              <a:noFill/>
              <a:miter lim="800000"/>
              <a:headEnd/>
              <a:tailEnd/>
            </a:ln>
          </p:spPr>
          <p:txBody>
            <a:bodyPr wrap="square">
              <a:spAutoFit/>
            </a:bodyPr>
            <a:lstStyle/>
            <a:p>
              <a:pPr marL="0" marR="0" lvl="0" indent="0" algn="ctr" defTabSz="1068044" eaLnBrk="1" fontAlgn="base" latinLnBrk="0" hangingPunct="1">
                <a:lnSpc>
                  <a:spcPct val="100000"/>
                </a:lnSpc>
                <a:spcBef>
                  <a:spcPct val="50000"/>
                </a:spcBef>
                <a:spcAft>
                  <a:spcPct val="0"/>
                </a:spcAft>
                <a:buClrTx/>
                <a:buSzTx/>
                <a:buFontTx/>
                <a:buNone/>
                <a:tabLst/>
                <a:defRPr/>
              </a:pPr>
              <a:r>
                <a:rPr lang="en-US" sz="1156" b="1" kern="0" noProof="0" dirty="0" smtClean="0">
                  <a:solidFill>
                    <a:srgbClr val="336699"/>
                  </a:solidFill>
                  <a:latin typeface="Calibri" panose="020F0502020204030204"/>
                </a:rPr>
                <a:t>Escalate </a:t>
              </a:r>
              <a:r>
                <a:rPr kumimoji="0" lang="en-US" sz="1156" b="1" i="0" u="none" strike="noStrike" kern="0" cap="none" spc="0" normalizeH="0" baseline="0" noProof="0" dirty="0" smtClean="0">
                  <a:ln>
                    <a:noFill/>
                  </a:ln>
                  <a:solidFill>
                    <a:srgbClr val="336699"/>
                  </a:solidFill>
                  <a:effectLst/>
                  <a:uLnTx/>
                  <a:uFillTx/>
                  <a:latin typeface="Calibri" panose="020F0502020204030204"/>
                </a:rPr>
                <a:t>tickets to Microsoft and</a:t>
              </a:r>
              <a:r>
                <a:rPr kumimoji="0" lang="en-US" sz="1156" b="1" i="0" u="none" strike="noStrike" kern="0" cap="none" spc="0" normalizeH="0" noProof="0" dirty="0" smtClean="0">
                  <a:ln>
                    <a:noFill/>
                  </a:ln>
                  <a:solidFill>
                    <a:srgbClr val="336699"/>
                  </a:solidFill>
                  <a:effectLst/>
                  <a:uLnTx/>
                  <a:uFillTx/>
                  <a:latin typeface="Calibri" panose="020F0502020204030204"/>
                </a:rPr>
                <a:t> other t</a:t>
              </a:r>
              <a:r>
                <a:rPr kumimoji="0" lang="en-US" sz="1156" b="1" i="0" u="none" strike="noStrike" kern="0" cap="none" spc="0" normalizeH="0" baseline="0" noProof="0" dirty="0" smtClean="0">
                  <a:ln>
                    <a:noFill/>
                  </a:ln>
                  <a:solidFill>
                    <a:srgbClr val="336699"/>
                  </a:solidFill>
                  <a:effectLst/>
                  <a:uLnTx/>
                  <a:uFillTx/>
                  <a:latin typeface="Calibri" panose="020F0502020204030204"/>
                </a:rPr>
                <a:t>hird-Party Vendors </a:t>
              </a:r>
            </a:p>
          </p:txBody>
        </p:sp>
        <p:cxnSp>
          <p:nvCxnSpPr>
            <p:cNvPr id="47" name="Elbow Connector 46"/>
            <p:cNvCxnSpPr>
              <a:stCxn id="35" idx="2"/>
            </p:cNvCxnSpPr>
            <p:nvPr/>
          </p:nvCxnSpPr>
          <p:spPr>
            <a:xfrm rot="16200000" flipH="1">
              <a:off x="3583267" y="5609403"/>
              <a:ext cx="417050" cy="164210"/>
            </a:xfrm>
            <a:prstGeom prst="bentConnector3">
              <a:avLst>
                <a:gd name="adj1" fmla="val 50000"/>
              </a:avLst>
            </a:prstGeom>
            <a:noFill/>
            <a:ln w="6350" cap="flat" cmpd="sng" algn="ctr">
              <a:solidFill>
                <a:sysClr val="windowText" lastClr="000000"/>
              </a:solidFill>
              <a:prstDash val="solid"/>
              <a:miter lim="800000"/>
              <a:tailEnd type="arrow"/>
            </a:ln>
            <a:effectLst/>
          </p:spPr>
        </p:cxnSp>
        <p:sp>
          <p:nvSpPr>
            <p:cNvPr id="8" name="AutoShape 19"/>
            <p:cNvSpPr>
              <a:spLocks noChangeArrowheads="1"/>
            </p:cNvSpPr>
            <p:nvPr/>
          </p:nvSpPr>
          <p:spPr bwMode="auto">
            <a:xfrm>
              <a:off x="281564" y="2270760"/>
              <a:ext cx="1810809" cy="484635"/>
            </a:xfrm>
            <a:prstGeom prst="roundRect">
              <a:avLst>
                <a:gd name="adj" fmla="val 16667"/>
              </a:avLst>
            </a:prstGeom>
            <a:solidFill>
              <a:sysClr val="windowText" lastClr="000000">
                <a:lumMod val="50000"/>
                <a:lumOff val="50000"/>
              </a:sysClr>
            </a:solidFill>
            <a:ln>
              <a:noFill/>
            </a:ln>
            <a:extLst/>
          </p:spPr>
          <p:txBody>
            <a:bodyPr anchor="ct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lang="en-US" sz="1333" b="1" kern="0" dirty="0" smtClean="0">
                  <a:solidFill>
                    <a:srgbClr val="FFFFFF"/>
                  </a:solidFill>
                  <a:latin typeface="Calibri" panose="020F0502020204030204"/>
                </a:rPr>
                <a:t>Service Desk</a:t>
              </a:r>
              <a:endParaRPr kumimoji="0" lang="en-US" sz="1333" b="1" i="0" u="none" strike="noStrike" kern="0" cap="none" spc="0" normalizeH="0" baseline="0" noProof="0" dirty="0" smtClean="0">
                <a:ln>
                  <a:noFill/>
                </a:ln>
                <a:solidFill>
                  <a:srgbClr val="FFFFFF"/>
                </a:solidFill>
                <a:effectLst/>
                <a:uLnTx/>
                <a:uFillTx/>
                <a:latin typeface="Calibri" panose="020F0502020204030204"/>
              </a:endParaRPr>
            </a:p>
          </p:txBody>
        </p:sp>
      </p:grpSp>
      <p:sp>
        <p:nvSpPr>
          <p:cNvPr id="52" name="Rounded Rectangle 75"/>
          <p:cNvSpPr>
            <a:spLocks noChangeArrowheads="1"/>
          </p:cNvSpPr>
          <p:nvPr/>
        </p:nvSpPr>
        <p:spPr bwMode="auto">
          <a:xfrm>
            <a:off x="3401311" y="4814288"/>
            <a:ext cx="1048854"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06802" tIns="53402" rIns="106802" bIns="5340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Content</a:t>
            </a:r>
            <a:endParaRPr lang="en-US" sz="1333" dirty="0">
              <a:solidFill>
                <a:srgbClr val="000000"/>
              </a:solidFill>
              <a:latin typeface="Calibri" panose="020F0502020204030204"/>
            </a:endParaRPr>
          </a:p>
        </p:txBody>
      </p:sp>
      <p:sp>
        <p:nvSpPr>
          <p:cNvPr id="53" name="Rounded Rectangle 75"/>
          <p:cNvSpPr>
            <a:spLocks noChangeArrowheads="1"/>
          </p:cNvSpPr>
          <p:nvPr/>
        </p:nvSpPr>
        <p:spPr bwMode="auto">
          <a:xfrm>
            <a:off x="5845343" y="4194623"/>
            <a:ext cx="1048174"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06802" tIns="53402" rIns="106802" bIns="5340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Access </a:t>
            </a:r>
            <a:endParaRPr lang="en-US" sz="1333" dirty="0">
              <a:solidFill>
                <a:srgbClr val="000000"/>
              </a:solidFill>
              <a:latin typeface="Calibri" panose="020F0502020204030204"/>
            </a:endParaRPr>
          </a:p>
        </p:txBody>
      </p:sp>
      <p:sp>
        <p:nvSpPr>
          <p:cNvPr id="54" name="Rounded Rectangle 75"/>
          <p:cNvSpPr>
            <a:spLocks noChangeArrowheads="1"/>
          </p:cNvSpPr>
          <p:nvPr/>
        </p:nvSpPr>
        <p:spPr bwMode="auto">
          <a:xfrm>
            <a:off x="5848080" y="4816051"/>
            <a:ext cx="1026038"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06802" tIns="53402" rIns="106802" bIns="5340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Backup</a:t>
            </a:r>
            <a:endParaRPr lang="en-US" sz="1333" dirty="0">
              <a:solidFill>
                <a:srgbClr val="000000"/>
              </a:solidFill>
              <a:latin typeface="Calibri" panose="020F0502020204030204"/>
            </a:endParaRPr>
          </a:p>
        </p:txBody>
      </p:sp>
      <p:sp>
        <p:nvSpPr>
          <p:cNvPr id="56" name="Rounded Rectangle 75"/>
          <p:cNvSpPr>
            <a:spLocks noChangeArrowheads="1"/>
          </p:cNvSpPr>
          <p:nvPr/>
        </p:nvSpPr>
        <p:spPr bwMode="auto">
          <a:xfrm>
            <a:off x="968256" y="4192617"/>
            <a:ext cx="1042814"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Users &amp; groups</a:t>
            </a:r>
            <a:endParaRPr lang="en-US" sz="1333" dirty="0">
              <a:solidFill>
                <a:srgbClr val="000000"/>
              </a:solidFill>
              <a:latin typeface="Calibri" panose="020F0502020204030204"/>
            </a:endParaRPr>
          </a:p>
        </p:txBody>
      </p:sp>
      <p:sp>
        <p:nvSpPr>
          <p:cNvPr id="57" name="Rounded Rectangle 75"/>
          <p:cNvSpPr>
            <a:spLocks noChangeArrowheads="1"/>
          </p:cNvSpPr>
          <p:nvPr/>
        </p:nvSpPr>
        <p:spPr bwMode="auto">
          <a:xfrm>
            <a:off x="2191522" y="4188707"/>
            <a:ext cx="1034274"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Website</a:t>
            </a:r>
            <a:endParaRPr lang="en-US" sz="1333" dirty="0">
              <a:solidFill>
                <a:srgbClr val="000000"/>
              </a:solidFill>
              <a:latin typeface="Calibri" panose="020F0502020204030204"/>
            </a:endParaRPr>
          </a:p>
        </p:txBody>
      </p:sp>
      <p:sp>
        <p:nvSpPr>
          <p:cNvPr id="58" name="Rounded Rectangle 130"/>
          <p:cNvSpPr>
            <a:spLocks noChangeArrowheads="1"/>
          </p:cNvSpPr>
          <p:nvPr/>
        </p:nvSpPr>
        <p:spPr bwMode="auto">
          <a:xfrm>
            <a:off x="6823633" y="5926038"/>
            <a:ext cx="1097280" cy="433493"/>
          </a:xfrm>
          <a:prstGeom prst="roundRect">
            <a:avLst>
              <a:gd name="adj" fmla="val 16667"/>
            </a:avLst>
          </a:prstGeom>
          <a:solidFill>
            <a:schemeClr val="accent1">
              <a:lumMod val="75000"/>
              <a:alpha val="40000"/>
            </a:schemeClr>
          </a:solidFill>
          <a:ln w="9525">
            <a:solidFill>
              <a:srgbClr val="663300"/>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067" dirty="0">
                <a:solidFill>
                  <a:srgbClr val="000000"/>
                </a:solidFill>
                <a:latin typeface="Calibri" panose="020F0502020204030204"/>
              </a:rPr>
              <a:t>Security </a:t>
            </a:r>
            <a:r>
              <a:rPr lang="en-US" sz="1067" dirty="0" smtClean="0">
                <a:solidFill>
                  <a:srgbClr val="000000"/>
                </a:solidFill>
                <a:latin typeface="Calibri" panose="020F0502020204030204"/>
              </a:rPr>
              <a:t>solutions</a:t>
            </a:r>
            <a:endParaRPr lang="en-US" sz="1067" dirty="0">
              <a:solidFill>
                <a:srgbClr val="000000"/>
              </a:solidFill>
              <a:latin typeface="Calibri" panose="020F0502020204030204"/>
            </a:endParaRPr>
          </a:p>
        </p:txBody>
      </p:sp>
      <p:sp>
        <p:nvSpPr>
          <p:cNvPr id="59" name="Rounded Rectangle 130"/>
          <p:cNvSpPr>
            <a:spLocks noChangeArrowheads="1"/>
          </p:cNvSpPr>
          <p:nvPr/>
        </p:nvSpPr>
        <p:spPr bwMode="auto">
          <a:xfrm>
            <a:off x="5511499" y="5926038"/>
            <a:ext cx="1097280" cy="433493"/>
          </a:xfrm>
          <a:prstGeom prst="roundRect">
            <a:avLst>
              <a:gd name="adj" fmla="val 16667"/>
            </a:avLst>
          </a:prstGeom>
          <a:solidFill>
            <a:schemeClr val="accent1">
              <a:lumMod val="75000"/>
              <a:alpha val="40000"/>
            </a:schemeClr>
          </a:solidFill>
          <a:ln w="9525">
            <a:solidFill>
              <a:srgbClr val="663300"/>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067" dirty="0" smtClean="0">
                <a:latin typeface="Calibri" panose="020F0502020204030204"/>
              </a:rPr>
              <a:t>Management Tools</a:t>
            </a:r>
            <a:endParaRPr lang="en-US" sz="1067" dirty="0">
              <a:latin typeface="Calibri" panose="020F0502020204030204"/>
            </a:endParaRPr>
          </a:p>
        </p:txBody>
      </p:sp>
      <p:sp>
        <p:nvSpPr>
          <p:cNvPr id="63" name="Rounded Rectangle 75"/>
          <p:cNvSpPr>
            <a:spLocks noChangeArrowheads="1"/>
          </p:cNvSpPr>
          <p:nvPr/>
        </p:nvSpPr>
        <p:spPr bwMode="auto">
          <a:xfrm>
            <a:off x="3406248" y="4188707"/>
            <a:ext cx="1043917"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Application</a:t>
            </a:r>
            <a:endParaRPr lang="en-US" sz="1333" dirty="0">
              <a:solidFill>
                <a:srgbClr val="000000"/>
              </a:solidFill>
              <a:latin typeface="Calibri" panose="020F0502020204030204"/>
            </a:endParaRPr>
          </a:p>
        </p:txBody>
      </p:sp>
      <p:sp>
        <p:nvSpPr>
          <p:cNvPr id="67" name="Rounded Rectangle 75"/>
          <p:cNvSpPr>
            <a:spLocks noChangeArrowheads="1"/>
          </p:cNvSpPr>
          <p:nvPr/>
        </p:nvSpPr>
        <p:spPr bwMode="auto">
          <a:xfrm>
            <a:off x="2198522" y="4809807"/>
            <a:ext cx="1014672"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Mail</a:t>
            </a:r>
            <a:endParaRPr lang="en-US" sz="1333" dirty="0">
              <a:solidFill>
                <a:srgbClr val="000000"/>
              </a:solidFill>
              <a:latin typeface="Calibri" panose="020F0502020204030204"/>
            </a:endParaRPr>
          </a:p>
        </p:txBody>
      </p:sp>
      <p:sp>
        <p:nvSpPr>
          <p:cNvPr id="68" name="Rounded Rectangle 75"/>
          <p:cNvSpPr>
            <a:spLocks noChangeArrowheads="1"/>
          </p:cNvSpPr>
          <p:nvPr/>
        </p:nvSpPr>
        <p:spPr bwMode="auto">
          <a:xfrm>
            <a:off x="4630617" y="4194623"/>
            <a:ext cx="1043917"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Storage</a:t>
            </a:r>
            <a:endParaRPr lang="en-US" sz="1333" dirty="0">
              <a:solidFill>
                <a:srgbClr val="000000"/>
              </a:solidFill>
              <a:latin typeface="Calibri" panose="020F0502020204030204"/>
            </a:endParaRPr>
          </a:p>
        </p:txBody>
      </p:sp>
      <p:sp>
        <p:nvSpPr>
          <p:cNvPr id="69" name="Rounded Rectangle 75"/>
          <p:cNvSpPr>
            <a:spLocks noChangeArrowheads="1"/>
          </p:cNvSpPr>
          <p:nvPr/>
        </p:nvSpPr>
        <p:spPr bwMode="auto">
          <a:xfrm>
            <a:off x="4626159" y="4832604"/>
            <a:ext cx="1048174"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updates</a:t>
            </a:r>
            <a:endParaRPr lang="en-US" sz="1333" dirty="0">
              <a:solidFill>
                <a:srgbClr val="000000"/>
              </a:solidFill>
              <a:latin typeface="Calibri" panose="020F0502020204030204"/>
            </a:endParaRPr>
          </a:p>
        </p:txBody>
      </p:sp>
      <p:sp>
        <p:nvSpPr>
          <p:cNvPr id="70" name="Rounded Rectangle 75"/>
          <p:cNvSpPr>
            <a:spLocks noChangeArrowheads="1"/>
          </p:cNvSpPr>
          <p:nvPr/>
        </p:nvSpPr>
        <p:spPr bwMode="auto">
          <a:xfrm>
            <a:off x="7014475" y="4194806"/>
            <a:ext cx="1048174"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06802" tIns="53402" rIns="106802" bIns="5340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License</a:t>
            </a:r>
            <a:endParaRPr lang="en-US" sz="1333" dirty="0">
              <a:solidFill>
                <a:srgbClr val="000000"/>
              </a:solidFill>
              <a:latin typeface="Calibri" panose="020F0502020204030204"/>
            </a:endParaRPr>
          </a:p>
        </p:txBody>
      </p:sp>
      <p:sp>
        <p:nvSpPr>
          <p:cNvPr id="71" name="Rounded Rectangle 75"/>
          <p:cNvSpPr>
            <a:spLocks noChangeArrowheads="1"/>
          </p:cNvSpPr>
          <p:nvPr/>
        </p:nvSpPr>
        <p:spPr bwMode="auto">
          <a:xfrm>
            <a:off x="7014837" y="4806614"/>
            <a:ext cx="1048174"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06802" tIns="53402" rIns="106802" bIns="53402" anchor="ctr"/>
          <a:lstStyle/>
          <a:p>
            <a:pPr algn="ctr" defTabSz="1068044" fontAlgn="base">
              <a:spcBef>
                <a:spcPct val="50000"/>
              </a:spcBef>
              <a:spcAft>
                <a:spcPct val="0"/>
              </a:spcAft>
              <a:buClr>
                <a:srgbClr val="000000"/>
              </a:buClr>
            </a:pPr>
            <a:r>
              <a:rPr lang="en-US" sz="1333" dirty="0" smtClean="0">
                <a:solidFill>
                  <a:srgbClr val="000000"/>
                </a:solidFill>
                <a:latin typeface="Calibri" panose="020F0502020204030204"/>
              </a:rPr>
              <a:t>Training </a:t>
            </a:r>
            <a:endParaRPr lang="en-US" sz="1333" dirty="0">
              <a:solidFill>
                <a:srgbClr val="000000"/>
              </a:solidFill>
              <a:latin typeface="Calibri" panose="020F0502020204030204"/>
            </a:endParaRPr>
          </a:p>
        </p:txBody>
      </p:sp>
      <p:sp>
        <p:nvSpPr>
          <p:cNvPr id="72" name="Rounded Rectangle 75"/>
          <p:cNvSpPr>
            <a:spLocks noChangeArrowheads="1"/>
          </p:cNvSpPr>
          <p:nvPr/>
        </p:nvSpPr>
        <p:spPr bwMode="auto">
          <a:xfrm>
            <a:off x="964703" y="4831326"/>
            <a:ext cx="1060742" cy="433493"/>
          </a:xfrm>
          <a:prstGeom prst="roundRect">
            <a:avLst>
              <a:gd name="adj" fmla="val 11111"/>
            </a:avLst>
          </a:prstGeom>
          <a:solidFill>
            <a:schemeClr val="accent2">
              <a:lumMod val="20000"/>
              <a:lumOff val="80000"/>
              <a:alpha val="40000"/>
            </a:schemeClr>
          </a:solidFill>
          <a:ln w="9525">
            <a:solidFill>
              <a:srgbClr val="006699"/>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300" dirty="0" smtClean="0">
                <a:solidFill>
                  <a:srgbClr val="000000"/>
                </a:solidFill>
                <a:latin typeface="Calibri" panose="020F0502020204030204"/>
              </a:rPr>
              <a:t>Security &amp; Compliance</a:t>
            </a:r>
            <a:endParaRPr lang="en-US" sz="1300" dirty="0">
              <a:solidFill>
                <a:srgbClr val="000000"/>
              </a:solidFill>
              <a:latin typeface="Calibri" panose="020F0502020204030204"/>
            </a:endParaRPr>
          </a:p>
        </p:txBody>
      </p:sp>
      <p:sp>
        <p:nvSpPr>
          <p:cNvPr id="73" name="Rounded Rectangle 130"/>
          <p:cNvSpPr>
            <a:spLocks noChangeArrowheads="1"/>
          </p:cNvSpPr>
          <p:nvPr/>
        </p:nvSpPr>
        <p:spPr bwMode="auto">
          <a:xfrm>
            <a:off x="4199365" y="5952646"/>
            <a:ext cx="1097280" cy="409096"/>
          </a:xfrm>
          <a:prstGeom prst="roundRect">
            <a:avLst>
              <a:gd name="adj" fmla="val 16667"/>
            </a:avLst>
          </a:prstGeom>
          <a:solidFill>
            <a:schemeClr val="accent1">
              <a:lumMod val="75000"/>
              <a:alpha val="40000"/>
            </a:schemeClr>
          </a:solidFill>
          <a:ln w="9525">
            <a:solidFill>
              <a:srgbClr val="663300"/>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067" dirty="0" smtClean="0">
                <a:latin typeface="Calibri" panose="020F0502020204030204"/>
              </a:rPr>
              <a:t>Monitoring &amp; Reporting</a:t>
            </a:r>
            <a:endParaRPr lang="en-US" sz="1067" dirty="0">
              <a:latin typeface="Calibri" panose="020F0502020204030204"/>
            </a:endParaRPr>
          </a:p>
        </p:txBody>
      </p:sp>
      <p:sp>
        <p:nvSpPr>
          <p:cNvPr id="74" name="Rounded Rectangle 130"/>
          <p:cNvSpPr>
            <a:spLocks noChangeArrowheads="1"/>
          </p:cNvSpPr>
          <p:nvPr/>
        </p:nvSpPr>
        <p:spPr bwMode="auto">
          <a:xfrm>
            <a:off x="8134130" y="5928888"/>
            <a:ext cx="1097280" cy="433493"/>
          </a:xfrm>
          <a:prstGeom prst="roundRect">
            <a:avLst>
              <a:gd name="adj" fmla="val 16667"/>
            </a:avLst>
          </a:prstGeom>
          <a:solidFill>
            <a:schemeClr val="accent1">
              <a:lumMod val="75000"/>
              <a:alpha val="40000"/>
            </a:schemeClr>
          </a:solidFill>
          <a:ln w="9525">
            <a:solidFill>
              <a:srgbClr val="663300"/>
            </a:solidFill>
            <a:prstDash val="sysDash"/>
            <a:round/>
            <a:headEnd/>
            <a:tailEnd/>
          </a:ln>
        </p:spPr>
        <p:txBody>
          <a:bodyPr lIns="119644" tIns="59822" rIns="119644" bIns="59822" anchor="ctr"/>
          <a:lstStyle/>
          <a:p>
            <a:pPr algn="ctr" defTabSz="1068044" fontAlgn="base">
              <a:spcBef>
                <a:spcPct val="50000"/>
              </a:spcBef>
              <a:spcAft>
                <a:spcPct val="0"/>
              </a:spcAft>
              <a:buClr>
                <a:srgbClr val="000000"/>
              </a:buClr>
            </a:pPr>
            <a:r>
              <a:rPr lang="en-US" sz="1067" dirty="0" smtClean="0">
                <a:solidFill>
                  <a:srgbClr val="000000"/>
                </a:solidFill>
                <a:latin typeface="Calibri" panose="020F0502020204030204"/>
              </a:rPr>
              <a:t>Backup solutions</a:t>
            </a:r>
            <a:endParaRPr lang="en-US" sz="1067" dirty="0">
              <a:solidFill>
                <a:srgbClr val="000000"/>
              </a:solidFill>
              <a:latin typeface="Calibri" panose="020F0502020204030204"/>
            </a:endParaRPr>
          </a:p>
        </p:txBody>
      </p:sp>
      <p:pic>
        <p:nvPicPr>
          <p:cNvPr id="75" name="Picture 74"/>
          <p:cNvPicPr>
            <a:picLocks noChangeAspect="1"/>
          </p:cNvPicPr>
          <p:nvPr/>
        </p:nvPicPr>
        <p:blipFill>
          <a:blip r:embed="rId2"/>
          <a:stretch>
            <a:fillRect/>
          </a:stretch>
        </p:blipFill>
        <p:spPr>
          <a:xfrm>
            <a:off x="631498" y="975184"/>
            <a:ext cx="578647" cy="392998"/>
          </a:xfrm>
          <a:prstGeom prst="rect">
            <a:avLst/>
          </a:prstGeom>
        </p:spPr>
      </p:pic>
      <p:cxnSp>
        <p:nvCxnSpPr>
          <p:cNvPr id="77" name="Shape 217"/>
          <p:cNvCxnSpPr/>
          <p:nvPr/>
        </p:nvCxnSpPr>
        <p:spPr bwMode="auto">
          <a:xfrm rot="5400000">
            <a:off x="1110969" y="1791094"/>
            <a:ext cx="903651" cy="3"/>
          </a:xfrm>
          <a:prstGeom prst="bentConnector3">
            <a:avLst>
              <a:gd name="adj1" fmla="val 50000"/>
            </a:avLst>
          </a:prstGeom>
          <a:noFill/>
          <a:ln w="19050" cap="flat" cmpd="sng" algn="ctr">
            <a:solidFill>
              <a:schemeClr val="tx1"/>
            </a:solidFill>
            <a:prstDash val="solid"/>
            <a:miter lim="800000"/>
            <a:tailEnd type="arrow"/>
          </a:ln>
          <a:effectLst/>
        </p:spPr>
      </p:cxnSp>
      <p:sp>
        <p:nvSpPr>
          <p:cNvPr id="81" name="AutoShape 19"/>
          <p:cNvSpPr>
            <a:spLocks noChangeArrowheads="1"/>
          </p:cNvSpPr>
          <p:nvPr/>
        </p:nvSpPr>
        <p:spPr bwMode="auto">
          <a:xfrm>
            <a:off x="401928" y="2860779"/>
            <a:ext cx="2414412" cy="459506"/>
          </a:xfrm>
          <a:prstGeom prst="roundRect">
            <a:avLst>
              <a:gd name="adj" fmla="val 16667"/>
            </a:avLst>
          </a:prstGeom>
          <a:noFill/>
          <a:ln>
            <a:noFill/>
          </a:ln>
          <a:extLst/>
        </p:spPr>
        <p:txBody>
          <a:bodyPr anchor="ct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endParaRPr kumimoji="0" lang="en-US" sz="1333" b="1" i="0" u="none" strike="noStrike" kern="0" cap="none" spc="0" normalizeH="0" baseline="0" noProof="0" dirty="0" smtClean="0">
              <a:ln>
                <a:noFill/>
              </a:ln>
              <a:noFill/>
              <a:effectLst/>
              <a:uLnTx/>
              <a:uFillTx/>
              <a:latin typeface="Calibri" panose="020F0502020204030204"/>
            </a:endParaRPr>
          </a:p>
        </p:txBody>
      </p:sp>
      <p:sp>
        <p:nvSpPr>
          <p:cNvPr id="82" name="Text Box 62"/>
          <p:cNvSpPr txBox="1">
            <a:spLocks noChangeArrowheads="1"/>
          </p:cNvSpPr>
          <p:nvPr/>
        </p:nvSpPr>
        <p:spPr bwMode="auto">
          <a:xfrm>
            <a:off x="396724" y="2918540"/>
            <a:ext cx="2402216" cy="297454"/>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kumimoji="0" lang="en-US" sz="1333" b="1" i="0" u="none" strike="noStrike" kern="0" cap="none" spc="0" normalizeH="0" baseline="0" noProof="0" dirty="0" smtClean="0">
                <a:ln>
                  <a:noFill/>
                </a:ln>
                <a:solidFill>
                  <a:schemeClr val="accent6">
                    <a:lumMod val="75000"/>
                  </a:schemeClr>
                </a:solidFill>
                <a:effectLst/>
                <a:uLnTx/>
                <a:uFillTx/>
                <a:latin typeface="Calibri" panose="020F0502020204030204" pitchFamily="34" charset="0"/>
                <a:cs typeface="Calibri" panose="020F0502020204030204" pitchFamily="34" charset="0"/>
              </a:rPr>
              <a:t>Service Management Tool</a:t>
            </a:r>
          </a:p>
        </p:txBody>
      </p:sp>
      <p:cxnSp>
        <p:nvCxnSpPr>
          <p:cNvPr id="86" name="Straight Arrow Connector 85"/>
          <p:cNvCxnSpPr/>
          <p:nvPr/>
        </p:nvCxnSpPr>
        <p:spPr bwMode="auto">
          <a:xfrm>
            <a:off x="3078465" y="2749796"/>
            <a:ext cx="2133600" cy="0"/>
          </a:xfrm>
          <a:prstGeom prst="straightConnector1">
            <a:avLst/>
          </a:prstGeom>
          <a:solidFill>
            <a:schemeClr val="accent1"/>
          </a:solidFill>
          <a:ln w="19050" cap="flat" cmpd="sng" algn="ctr">
            <a:solidFill>
              <a:schemeClr val="tx1"/>
            </a:solidFill>
            <a:prstDash val="solid"/>
            <a:miter lim="800000"/>
            <a:headEnd type="triangle"/>
            <a:tailEnd type="triangle"/>
          </a:ln>
          <a:effectLst/>
        </p:spPr>
      </p:cxnSp>
      <p:cxnSp>
        <p:nvCxnSpPr>
          <p:cNvPr id="94" name="Shape 217"/>
          <p:cNvCxnSpPr/>
          <p:nvPr/>
        </p:nvCxnSpPr>
        <p:spPr bwMode="auto">
          <a:xfrm rot="5400000">
            <a:off x="6500527" y="3548970"/>
            <a:ext cx="921320" cy="1"/>
          </a:xfrm>
          <a:prstGeom prst="bentConnector3">
            <a:avLst>
              <a:gd name="adj1" fmla="val 50000"/>
            </a:avLst>
          </a:prstGeom>
          <a:noFill/>
          <a:ln w="19050" cap="flat" cmpd="sng" algn="ctr">
            <a:solidFill>
              <a:schemeClr val="tx1"/>
            </a:solidFill>
            <a:prstDash val="solid"/>
            <a:miter lim="800000"/>
            <a:tailEnd type="arrow"/>
          </a:ln>
          <a:effectLst/>
        </p:spPr>
      </p:cxnSp>
      <p:cxnSp>
        <p:nvCxnSpPr>
          <p:cNvPr id="99" name="Shape 217"/>
          <p:cNvCxnSpPr/>
          <p:nvPr/>
        </p:nvCxnSpPr>
        <p:spPr bwMode="auto">
          <a:xfrm rot="16200000" flipH="1">
            <a:off x="7285952" y="4372772"/>
            <a:ext cx="2628968" cy="1691"/>
          </a:xfrm>
          <a:prstGeom prst="bentConnector3">
            <a:avLst>
              <a:gd name="adj1" fmla="val 50000"/>
            </a:avLst>
          </a:prstGeom>
          <a:noFill/>
          <a:ln w="19050" cap="flat" cmpd="sng" algn="ctr">
            <a:solidFill>
              <a:schemeClr val="tx1"/>
            </a:solidFill>
            <a:prstDash val="solid"/>
            <a:miter lim="800000"/>
            <a:headEnd type="none"/>
            <a:tailEnd type="arrow"/>
          </a:ln>
          <a:effectLst/>
        </p:spPr>
      </p:cxnSp>
      <p:pic>
        <p:nvPicPr>
          <p:cNvPr id="3076" name="Picture 4" descr="Image result for devi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8413" y="1354583"/>
            <a:ext cx="1385271" cy="78037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 Box 63"/>
          <p:cNvSpPr txBox="1">
            <a:spLocks noChangeArrowheads="1"/>
          </p:cNvSpPr>
          <p:nvPr/>
        </p:nvSpPr>
        <p:spPr bwMode="auto">
          <a:xfrm>
            <a:off x="7708056" y="1387629"/>
            <a:ext cx="850083"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lang="en-US" sz="1330" b="1" kern="0" dirty="0" smtClean="0">
                <a:solidFill>
                  <a:srgbClr val="000000"/>
                </a:solidFill>
              </a:rPr>
              <a:t>Devices &amp; Clients </a:t>
            </a:r>
            <a:endParaRPr kumimoji="0" lang="en-US" sz="1330" b="1" i="0" u="none" strike="noStrike" kern="0" cap="none" spc="0" normalizeH="0" baseline="0" noProof="0" dirty="0">
              <a:ln>
                <a:noFill/>
              </a:ln>
              <a:solidFill>
                <a:srgbClr val="000000"/>
              </a:solidFill>
              <a:effectLst/>
              <a:uLnTx/>
              <a:uFillTx/>
              <a:latin typeface="Arial" pitchFamily="34" charset="0"/>
            </a:endParaRPr>
          </a:p>
        </p:txBody>
      </p:sp>
      <p:cxnSp>
        <p:nvCxnSpPr>
          <p:cNvPr id="108" name="Straight Arrow Connector 107"/>
          <p:cNvCxnSpPr/>
          <p:nvPr/>
        </p:nvCxnSpPr>
        <p:spPr bwMode="auto">
          <a:xfrm flipH="1">
            <a:off x="7050134" y="2064823"/>
            <a:ext cx="1634" cy="376508"/>
          </a:xfrm>
          <a:prstGeom prst="straightConnector1">
            <a:avLst/>
          </a:prstGeom>
          <a:solidFill>
            <a:schemeClr val="accent1"/>
          </a:solidFill>
          <a:ln w="19050" cap="flat" cmpd="sng" algn="ctr">
            <a:solidFill>
              <a:schemeClr val="tx1"/>
            </a:solidFill>
            <a:prstDash val="solid"/>
            <a:miter lim="800000"/>
            <a:headEnd type="triangle" w="sm" len="sm"/>
            <a:tailEnd type="none"/>
          </a:ln>
          <a:effectLst/>
        </p:spPr>
      </p:cxnSp>
      <p:sp>
        <p:nvSpPr>
          <p:cNvPr id="113" name="Text Box 63"/>
          <p:cNvSpPr txBox="1">
            <a:spLocks noChangeArrowheads="1"/>
          </p:cNvSpPr>
          <p:nvPr/>
        </p:nvSpPr>
        <p:spPr bwMode="auto">
          <a:xfrm>
            <a:off x="9960393" y="1204938"/>
            <a:ext cx="1966329"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lang="en-US" sz="1330" b="1" kern="0" dirty="0" smtClean="0">
                <a:solidFill>
                  <a:srgbClr val="000000"/>
                </a:solidFill>
              </a:rPr>
              <a:t>HCL O365 Admin team</a:t>
            </a:r>
            <a:endParaRPr kumimoji="0" lang="en-US" sz="1330" b="1" i="0" u="none" strike="noStrike" kern="0" cap="none" spc="0" normalizeH="0" baseline="0" noProof="0" dirty="0">
              <a:ln>
                <a:noFill/>
              </a:ln>
              <a:solidFill>
                <a:srgbClr val="000000"/>
              </a:solidFill>
              <a:effectLst/>
              <a:uLnTx/>
              <a:uFillTx/>
              <a:latin typeface="Arial" pitchFamily="34" charset="0"/>
            </a:endParaRPr>
          </a:p>
        </p:txBody>
      </p:sp>
      <p:sp>
        <p:nvSpPr>
          <p:cNvPr id="115" name="Text Box 74"/>
          <p:cNvSpPr txBox="1">
            <a:spLocks noChangeArrowheads="1"/>
          </p:cNvSpPr>
          <p:nvPr/>
        </p:nvSpPr>
        <p:spPr bwMode="auto">
          <a:xfrm>
            <a:off x="9924970" y="3588152"/>
            <a:ext cx="2072640" cy="448071"/>
          </a:xfrm>
          <a:prstGeom prst="rect">
            <a:avLst/>
          </a:prstGeom>
          <a:noFill/>
          <a:ln w="9525" algn="ctr">
            <a:noFill/>
            <a:miter lim="800000"/>
            <a:headEnd/>
            <a:tailEnd/>
          </a:ln>
        </p:spPr>
        <p:txBody>
          <a:bodyPr wrap="square">
            <a:spAutoFit/>
          </a:bodyPr>
          <a:lstStyle/>
          <a:p>
            <a:pPr marL="0" marR="0" lvl="0" indent="0" algn="ctr" defTabSz="1068044" eaLnBrk="1" fontAlgn="base" latinLnBrk="0" hangingPunct="1">
              <a:lnSpc>
                <a:spcPct val="100000"/>
              </a:lnSpc>
              <a:spcBef>
                <a:spcPct val="50000"/>
              </a:spcBef>
              <a:spcAft>
                <a:spcPct val="0"/>
              </a:spcAft>
              <a:buClrTx/>
              <a:buSzTx/>
              <a:buFontTx/>
              <a:buNone/>
              <a:tabLst/>
              <a:defRPr/>
            </a:pPr>
            <a:r>
              <a:rPr lang="en-US" sz="1156" b="1" kern="0" dirty="0" smtClean="0">
                <a:solidFill>
                  <a:srgbClr val="336699"/>
                </a:solidFill>
                <a:latin typeface="Calibri" panose="020F0502020204030204"/>
              </a:rPr>
              <a:t>Share usage and quality reports with the management</a:t>
            </a:r>
            <a:endParaRPr kumimoji="0" lang="en-US" sz="1156" b="1" i="0" u="none" strike="noStrike" kern="0" cap="none" spc="0" normalizeH="0" baseline="0" noProof="0" dirty="0" smtClean="0">
              <a:ln>
                <a:noFill/>
              </a:ln>
              <a:solidFill>
                <a:srgbClr val="336699"/>
              </a:solidFill>
              <a:effectLst/>
              <a:uLnTx/>
              <a:uFillTx/>
              <a:latin typeface="Calibri" panose="020F0502020204030204"/>
            </a:endParaRPr>
          </a:p>
        </p:txBody>
      </p:sp>
      <p:sp>
        <p:nvSpPr>
          <p:cNvPr id="122" name="Text Box 74"/>
          <p:cNvSpPr txBox="1">
            <a:spLocks noChangeArrowheads="1"/>
          </p:cNvSpPr>
          <p:nvPr/>
        </p:nvSpPr>
        <p:spPr bwMode="auto">
          <a:xfrm>
            <a:off x="9960393" y="5284223"/>
            <a:ext cx="1932514" cy="625941"/>
          </a:xfrm>
          <a:prstGeom prst="rect">
            <a:avLst/>
          </a:prstGeom>
          <a:noFill/>
          <a:ln w="9525" algn="ctr">
            <a:noFill/>
            <a:miter lim="800000"/>
            <a:headEnd/>
            <a:tailEnd/>
          </a:ln>
        </p:spPr>
        <p:txBody>
          <a:bodyPr wrap="square">
            <a:spAutoFit/>
          </a:bodyPr>
          <a:lstStyle/>
          <a:p>
            <a:pPr marL="0" marR="0" lvl="0" indent="0" algn="ctr" defTabSz="1068044" eaLnBrk="1" fontAlgn="base" latinLnBrk="0" hangingPunct="1">
              <a:lnSpc>
                <a:spcPct val="100000"/>
              </a:lnSpc>
              <a:spcBef>
                <a:spcPct val="50000"/>
              </a:spcBef>
              <a:spcAft>
                <a:spcPct val="0"/>
              </a:spcAft>
              <a:buClrTx/>
              <a:buSzTx/>
              <a:buFontTx/>
              <a:buNone/>
              <a:tabLst/>
              <a:defRPr/>
            </a:pPr>
            <a:r>
              <a:rPr lang="en-US" sz="1156" b="1" kern="0" dirty="0" smtClean="0">
                <a:solidFill>
                  <a:srgbClr val="336699"/>
                </a:solidFill>
                <a:latin typeface="Calibri" panose="020F0502020204030204"/>
              </a:rPr>
              <a:t>Follow up with the third party vendors and drive resolution</a:t>
            </a:r>
            <a:endParaRPr kumimoji="0" lang="en-US" sz="1156" b="1" i="0" u="none" strike="noStrike" kern="0" cap="none" spc="0" normalizeH="0" baseline="0" noProof="0" dirty="0" smtClean="0">
              <a:ln>
                <a:noFill/>
              </a:ln>
              <a:solidFill>
                <a:srgbClr val="336699"/>
              </a:solidFill>
              <a:effectLst/>
              <a:uLnTx/>
              <a:uFillTx/>
              <a:latin typeface="Calibri" panose="020F0502020204030204"/>
            </a:endParaRPr>
          </a:p>
        </p:txBody>
      </p:sp>
      <p:sp>
        <p:nvSpPr>
          <p:cNvPr id="124"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IN" dirty="0" smtClean="0"/>
              <a:t>	HCL’s O365 </a:t>
            </a:r>
            <a:r>
              <a:rPr lang="en-IN" dirty="0"/>
              <a:t>S</a:t>
            </a:r>
            <a:r>
              <a:rPr lang="en-IN" dirty="0" smtClean="0"/>
              <a:t>upport </a:t>
            </a:r>
            <a:r>
              <a:rPr lang="en-IN" dirty="0"/>
              <a:t>M</a:t>
            </a:r>
            <a:r>
              <a:rPr lang="en-IN" dirty="0" smtClean="0"/>
              <a:t>odel </a:t>
            </a:r>
            <a:endParaRPr lang="en-IN" dirty="0"/>
          </a:p>
        </p:txBody>
      </p:sp>
      <p:sp>
        <p:nvSpPr>
          <p:cNvPr id="125" name="Text Box 74"/>
          <p:cNvSpPr txBox="1">
            <a:spLocks noChangeArrowheads="1"/>
          </p:cNvSpPr>
          <p:nvPr/>
        </p:nvSpPr>
        <p:spPr bwMode="auto">
          <a:xfrm>
            <a:off x="3368092" y="2451202"/>
            <a:ext cx="1706880" cy="270202"/>
          </a:xfrm>
          <a:prstGeom prst="rect">
            <a:avLst/>
          </a:prstGeom>
          <a:noFill/>
          <a:ln w="9525" algn="ctr">
            <a:noFill/>
            <a:miter lim="800000"/>
            <a:headEnd/>
            <a:tailEnd/>
          </a:ln>
        </p:spPr>
        <p:txBody>
          <a:bodyPr wrap="square">
            <a:spAutoFit/>
          </a:bodyPr>
          <a:lstStyle/>
          <a:p>
            <a:pPr marL="0" marR="0" lvl="0" indent="0" algn="ctr" defTabSz="1068044" eaLnBrk="1" fontAlgn="base" latinLnBrk="0" hangingPunct="1">
              <a:lnSpc>
                <a:spcPct val="100000"/>
              </a:lnSpc>
              <a:spcBef>
                <a:spcPct val="50000"/>
              </a:spcBef>
              <a:spcAft>
                <a:spcPct val="0"/>
              </a:spcAft>
              <a:buClrTx/>
              <a:buSzTx/>
              <a:buFontTx/>
              <a:buNone/>
              <a:tabLst/>
              <a:defRPr/>
            </a:pPr>
            <a:r>
              <a:rPr kumimoji="0" lang="en-US" sz="1156" b="1" i="0" u="none" strike="noStrike" kern="0" cap="none" spc="0" normalizeH="0" baseline="0" noProof="0" dirty="0" smtClean="0">
                <a:ln>
                  <a:noFill/>
                </a:ln>
                <a:solidFill>
                  <a:srgbClr val="336699"/>
                </a:solidFill>
                <a:effectLst/>
                <a:uLnTx/>
                <a:uFillTx/>
                <a:latin typeface="Calibri" panose="020F0502020204030204"/>
              </a:rPr>
              <a:t>Ticket</a:t>
            </a:r>
          </a:p>
        </p:txBody>
      </p:sp>
      <p:cxnSp>
        <p:nvCxnSpPr>
          <p:cNvPr id="127" name="Shape 217"/>
          <p:cNvCxnSpPr/>
          <p:nvPr/>
        </p:nvCxnSpPr>
        <p:spPr bwMode="auto">
          <a:xfrm rot="16200000" flipV="1">
            <a:off x="1176861" y="3676402"/>
            <a:ext cx="744160" cy="1"/>
          </a:xfrm>
          <a:prstGeom prst="bentConnector3">
            <a:avLst>
              <a:gd name="adj1" fmla="val 50000"/>
            </a:avLst>
          </a:prstGeom>
          <a:noFill/>
          <a:ln w="19050" cap="flat" cmpd="sng" algn="ctr">
            <a:solidFill>
              <a:srgbClr val="336699"/>
            </a:solidFill>
            <a:prstDash val="solid"/>
            <a:miter lim="800000"/>
            <a:tailEnd type="arrow"/>
          </a:ln>
          <a:effectLst/>
        </p:spPr>
      </p:cxnSp>
      <p:sp>
        <p:nvSpPr>
          <p:cNvPr id="129" name="Text Box 64"/>
          <p:cNvSpPr txBox="1">
            <a:spLocks noChangeArrowheads="1"/>
          </p:cNvSpPr>
          <p:nvPr/>
        </p:nvSpPr>
        <p:spPr bwMode="auto">
          <a:xfrm>
            <a:off x="1350592" y="3613870"/>
            <a:ext cx="1162051"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50000"/>
              </a:spcBef>
              <a:spcAft>
                <a:spcPct val="0"/>
              </a:spcAft>
              <a:buClr>
                <a:srgbClr val="000000"/>
              </a:buClr>
              <a:buSzTx/>
              <a:buFontTx/>
              <a:buNone/>
              <a:tabLst/>
              <a:defRPr/>
            </a:pPr>
            <a:r>
              <a:rPr kumimoji="0" lang="en-US" sz="1067" b="1" i="0" u="none" strike="noStrike" kern="0" cap="none" spc="0" normalizeH="0" baseline="0" noProof="0" dirty="0">
                <a:ln>
                  <a:noFill/>
                </a:ln>
                <a:solidFill>
                  <a:srgbClr val="000000"/>
                </a:solidFill>
                <a:effectLst/>
                <a:uLnTx/>
                <a:uFillTx/>
                <a:latin typeface="Arial" pitchFamily="34" charset="0"/>
              </a:rPr>
              <a:t>Events</a:t>
            </a:r>
          </a:p>
        </p:txBody>
      </p:sp>
      <p:sp>
        <p:nvSpPr>
          <p:cNvPr id="66" name="Text Box 77"/>
          <p:cNvSpPr txBox="1">
            <a:spLocks noChangeArrowheads="1"/>
          </p:cNvSpPr>
          <p:nvPr/>
        </p:nvSpPr>
        <p:spPr bwMode="auto">
          <a:xfrm>
            <a:off x="555087" y="1437585"/>
            <a:ext cx="10071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6pPr>
            <a:lvl7pPr marL="29718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7pPr>
            <a:lvl8pPr marL="34290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8pPr>
            <a:lvl9pPr marL="3886200" indent="-228600" eaLnBrk="0" fontAlgn="base" hangingPunct="0">
              <a:spcBef>
                <a:spcPct val="25000"/>
              </a:spcBef>
              <a:spcAft>
                <a:spcPct val="0"/>
              </a:spcAft>
              <a:buClr>
                <a:schemeClr val="tx1"/>
              </a:buClr>
              <a:buFont typeface="Wingdings 2" pitchFamily="18" charset="2"/>
              <a:defRPr sz="1200">
                <a:solidFill>
                  <a:schemeClr val="tx1"/>
                </a:solidFill>
                <a:latin typeface="Arial" pitchFamily="34" charset="0"/>
              </a:defRPr>
            </a:lvl9pPr>
          </a:lstStyle>
          <a:p>
            <a:pPr marL="0" marR="0" lvl="0" indent="0" algn="ctr" defTabSz="1068044" eaLnBrk="1" fontAlgn="base" latinLnBrk="0" hangingPunct="1">
              <a:lnSpc>
                <a:spcPct val="100000"/>
              </a:lnSpc>
              <a:spcBef>
                <a:spcPct val="25000"/>
              </a:spcBef>
              <a:spcAft>
                <a:spcPct val="0"/>
              </a:spcAft>
              <a:buClr>
                <a:srgbClr val="000000"/>
              </a:buClr>
              <a:buSzTx/>
              <a:buFontTx/>
              <a:buNone/>
              <a:tabLst/>
              <a:defRPr/>
            </a:pPr>
            <a:r>
              <a:rPr lang="en-US" sz="1100" b="1" kern="0" dirty="0" smtClean="0">
                <a:solidFill>
                  <a:srgbClr val="000000"/>
                </a:solidFill>
              </a:rPr>
              <a:t>Phone Skype, messenger </a:t>
            </a:r>
            <a:r>
              <a:rPr kumimoji="0" lang="en-US" sz="1100" b="1" i="0" u="none" strike="noStrike" kern="0" cap="none" spc="0" normalizeH="0" baseline="0" noProof="0" dirty="0" smtClean="0">
                <a:ln>
                  <a:noFill/>
                </a:ln>
                <a:solidFill>
                  <a:srgbClr val="000000"/>
                </a:solidFill>
                <a:effectLst/>
                <a:uLnTx/>
                <a:uFillTx/>
                <a:latin typeface="Arial" pitchFamily="34" charset="0"/>
              </a:rPr>
              <a:t>  web-chat</a:t>
            </a:r>
            <a:endParaRPr kumimoji="0" lang="en-US" sz="1100" b="1" i="0" u="none" strike="noStrike" kern="0" cap="none" spc="0" normalizeH="0" baseline="0" noProof="0" dirty="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34409708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lowchart: Process 91"/>
          <p:cNvSpPr/>
          <p:nvPr/>
        </p:nvSpPr>
        <p:spPr bwMode="auto">
          <a:xfrm>
            <a:off x="2723369" y="2620010"/>
            <a:ext cx="4568973" cy="2286354"/>
          </a:xfrm>
          <a:prstGeom prst="flowChartProcess">
            <a:avLst/>
          </a:prstGeom>
          <a:solidFill>
            <a:sysClr val="window" lastClr="FFFFFF"/>
          </a:solidFill>
          <a:ln w="25400" cap="flat" cmpd="sng" algn="ctr">
            <a:solidFill>
              <a:srgbClr val="F79646"/>
            </a:solidFill>
            <a:prstDash val="dash"/>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200" kern="0" dirty="0">
              <a:solidFill>
                <a:sysClr val="windowText" lastClr="000000"/>
              </a:solidFill>
              <a:ea typeface="Segoe UI" pitchFamily="34" charset="0"/>
              <a:cs typeface="Segoe UI" pitchFamily="34" charset="0"/>
            </a:endParaRPr>
          </a:p>
        </p:txBody>
      </p:sp>
      <p:sp>
        <p:nvSpPr>
          <p:cNvPr id="2" name="Title 1"/>
          <p:cNvSpPr>
            <a:spLocks noGrp="1"/>
          </p:cNvSpPr>
          <p:nvPr>
            <p:ph type="title" idx="4294967295"/>
          </p:nvPr>
        </p:nvSpPr>
        <p:spPr>
          <a:xfrm>
            <a:off x="1" y="-32657"/>
            <a:ext cx="10485954" cy="749300"/>
          </a:xfrm>
          <a:prstGeom prst="rect">
            <a:avLst/>
          </a:prstGeom>
        </p:spPr>
        <p:txBody>
          <a:bodyPr/>
          <a:lstStyle/>
          <a:p>
            <a:pPr>
              <a:lnSpc>
                <a:spcPct val="200000"/>
              </a:lnSpc>
            </a:pPr>
            <a:r>
              <a:rPr lang="en-IN" dirty="0" smtClean="0"/>
              <a:t>	</a:t>
            </a:r>
            <a:r>
              <a:rPr lang="en-IN" dirty="0"/>
              <a:t>S</a:t>
            </a:r>
            <a:r>
              <a:rPr lang="en-IN" dirty="0" smtClean="0"/>
              <a:t>upport Flow </a:t>
            </a:r>
            <a:endParaRPr lang="en-IN" dirty="0"/>
          </a:p>
        </p:txBody>
      </p:sp>
      <p:sp>
        <p:nvSpPr>
          <p:cNvPr id="3" name="Flowchart: Terminator 2"/>
          <p:cNvSpPr/>
          <p:nvPr/>
        </p:nvSpPr>
        <p:spPr bwMode="auto">
          <a:xfrm>
            <a:off x="152400" y="1205606"/>
            <a:ext cx="2234184" cy="470794"/>
          </a:xfrm>
          <a:prstGeom prst="flowChartTerminator">
            <a:avLst/>
          </a:prstGeom>
          <a:solidFill>
            <a:srgbClr val="8064A2"/>
          </a:solidFill>
          <a:ln w="25400" cap="flat" cmpd="sng" algn="ctr">
            <a:solidFill>
              <a:srgbClr val="8064A2">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smtClean="0">
                <a:solidFill>
                  <a:srgbClr val="FFFF00"/>
                </a:solidFill>
                <a:ea typeface="Segoe UI" pitchFamily="34" charset="0"/>
                <a:cs typeface="Segoe UI" pitchFamily="34" charset="0"/>
              </a:rPr>
              <a:t>START</a:t>
            </a:r>
          </a:p>
          <a:p>
            <a:pPr algn="ctr">
              <a:defRPr/>
            </a:pPr>
            <a:r>
              <a:rPr lang="en-US" sz="1200" b="1" kern="0" dirty="0" smtClean="0">
                <a:solidFill>
                  <a:sysClr val="window" lastClr="FFFFFF"/>
                </a:solidFill>
                <a:ea typeface="Segoe UI" pitchFamily="34" charset="0"/>
                <a:cs typeface="Segoe UI" pitchFamily="34" charset="0"/>
              </a:rPr>
              <a:t>Issue logged by the user </a:t>
            </a:r>
            <a:endParaRPr lang="en-US" sz="1200" b="1" kern="0" dirty="0">
              <a:solidFill>
                <a:sysClr val="window" lastClr="FFFFFF"/>
              </a:solidFill>
              <a:ea typeface="Segoe UI" pitchFamily="34" charset="0"/>
              <a:cs typeface="Segoe UI" pitchFamily="34" charset="0"/>
            </a:endParaRPr>
          </a:p>
        </p:txBody>
      </p:sp>
      <p:sp>
        <p:nvSpPr>
          <p:cNvPr id="4" name="Flowchart: Alternate Process 3"/>
          <p:cNvSpPr/>
          <p:nvPr/>
        </p:nvSpPr>
        <p:spPr bwMode="auto">
          <a:xfrm>
            <a:off x="3339845" y="1257300"/>
            <a:ext cx="2209800" cy="381000"/>
          </a:xfrm>
          <a:prstGeom prst="flowChartAlternateProcess">
            <a:avLst/>
          </a:prstGeom>
          <a:solidFill>
            <a:srgbClr val="C0504D"/>
          </a:solidFill>
          <a:ln w="25400" cap="flat" cmpd="sng" algn="ctr">
            <a:solidFill>
              <a:srgbClr val="C0504D">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a:solidFill>
                  <a:sysClr val="window" lastClr="FFFFFF"/>
                </a:solidFill>
                <a:ea typeface="Segoe UI" pitchFamily="34" charset="0"/>
                <a:cs typeface="Segoe UI" pitchFamily="34" charset="0"/>
              </a:rPr>
              <a:t>Issue </a:t>
            </a:r>
            <a:r>
              <a:rPr lang="en-US" sz="1200" b="1" kern="0" dirty="0" smtClean="0">
                <a:solidFill>
                  <a:sysClr val="window" lastClr="FFFFFF"/>
                </a:solidFill>
                <a:ea typeface="Segoe UI" pitchFamily="34" charset="0"/>
                <a:cs typeface="Segoe UI" pitchFamily="34" charset="0"/>
              </a:rPr>
              <a:t>addressed by L1 support.</a:t>
            </a:r>
            <a:endParaRPr lang="en-US" sz="1200" b="1" kern="0" dirty="0">
              <a:solidFill>
                <a:sysClr val="window" lastClr="FFFFFF"/>
              </a:solidFill>
              <a:ea typeface="Segoe UI" pitchFamily="34" charset="0"/>
              <a:cs typeface="Segoe UI" pitchFamily="34" charset="0"/>
            </a:endParaRPr>
          </a:p>
        </p:txBody>
      </p:sp>
      <p:sp>
        <p:nvSpPr>
          <p:cNvPr id="5" name="Diamond 4"/>
          <p:cNvSpPr/>
          <p:nvPr/>
        </p:nvSpPr>
        <p:spPr bwMode="auto">
          <a:xfrm>
            <a:off x="3547874" y="1923191"/>
            <a:ext cx="1895854" cy="625971"/>
          </a:xfrm>
          <a:prstGeom prst="diamond">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smtClean="0">
                <a:solidFill>
                  <a:sysClr val="window" lastClr="FFFFFF"/>
                </a:solidFill>
                <a:ea typeface="Segoe UI" pitchFamily="34" charset="0"/>
                <a:cs typeface="Segoe UI" pitchFamily="34" charset="0"/>
              </a:rPr>
              <a:t>Issue resolved ?</a:t>
            </a:r>
            <a:endParaRPr lang="en-US" sz="1200" b="1" kern="0" dirty="0">
              <a:solidFill>
                <a:sysClr val="window" lastClr="FFFFFF"/>
              </a:solidFill>
              <a:ea typeface="Segoe UI" pitchFamily="34" charset="0"/>
              <a:cs typeface="Segoe UI" pitchFamily="34" charset="0"/>
            </a:endParaRPr>
          </a:p>
        </p:txBody>
      </p:sp>
      <p:sp>
        <p:nvSpPr>
          <p:cNvPr id="6" name="Diamond 5"/>
          <p:cNvSpPr/>
          <p:nvPr/>
        </p:nvSpPr>
        <p:spPr bwMode="auto">
          <a:xfrm>
            <a:off x="83820" y="3347741"/>
            <a:ext cx="2371343" cy="938811"/>
          </a:xfrm>
          <a:prstGeom prst="diamond">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a:solidFill>
                  <a:sysClr val="window" lastClr="FFFFFF"/>
                </a:solidFill>
                <a:ea typeface="Segoe UI" pitchFamily="34" charset="0"/>
                <a:cs typeface="Segoe UI" pitchFamily="34" charset="0"/>
              </a:rPr>
              <a:t>Customer satisfied with response?</a:t>
            </a:r>
          </a:p>
        </p:txBody>
      </p:sp>
      <p:sp>
        <p:nvSpPr>
          <p:cNvPr id="7" name="Flowchart: Alternate Process 6"/>
          <p:cNvSpPr/>
          <p:nvPr/>
        </p:nvSpPr>
        <p:spPr bwMode="auto">
          <a:xfrm>
            <a:off x="3369563" y="2828429"/>
            <a:ext cx="2209800" cy="381000"/>
          </a:xfrm>
          <a:prstGeom prst="flowChartAlternateProcess">
            <a:avLst/>
          </a:prstGeom>
          <a:solidFill>
            <a:srgbClr val="C0504D"/>
          </a:solidFill>
          <a:ln w="25400" cap="flat" cmpd="sng" algn="ctr">
            <a:solidFill>
              <a:srgbClr val="C0504D">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a:solidFill>
                  <a:sysClr val="window" lastClr="FFFFFF"/>
                </a:solidFill>
                <a:ea typeface="Segoe UI" pitchFamily="34" charset="0"/>
                <a:cs typeface="Segoe UI" pitchFamily="34" charset="0"/>
              </a:rPr>
              <a:t>Issue </a:t>
            </a:r>
            <a:r>
              <a:rPr lang="en-US" sz="1200" b="1" kern="0" dirty="0" smtClean="0">
                <a:solidFill>
                  <a:sysClr val="window" lastClr="FFFFFF"/>
                </a:solidFill>
                <a:ea typeface="Segoe UI" pitchFamily="34" charset="0"/>
                <a:cs typeface="Segoe UI" pitchFamily="34" charset="0"/>
              </a:rPr>
              <a:t>addressed by L1.5 or L2 support.</a:t>
            </a:r>
            <a:endParaRPr lang="en-US" sz="1200" b="1" kern="0" dirty="0">
              <a:solidFill>
                <a:sysClr val="window" lastClr="FFFFFF"/>
              </a:solidFill>
              <a:ea typeface="Segoe UI" pitchFamily="34" charset="0"/>
              <a:cs typeface="Segoe UI" pitchFamily="34" charset="0"/>
            </a:endParaRPr>
          </a:p>
        </p:txBody>
      </p:sp>
      <p:sp>
        <p:nvSpPr>
          <p:cNvPr id="8" name="Diamond 7"/>
          <p:cNvSpPr/>
          <p:nvPr/>
        </p:nvSpPr>
        <p:spPr bwMode="auto">
          <a:xfrm>
            <a:off x="3505200" y="3488695"/>
            <a:ext cx="1938527" cy="622300"/>
          </a:xfrm>
          <a:prstGeom prst="diamond">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smtClean="0">
                <a:solidFill>
                  <a:sysClr val="window" lastClr="FFFFFF"/>
                </a:solidFill>
                <a:ea typeface="Segoe UI" pitchFamily="34" charset="0"/>
                <a:cs typeface="Segoe UI" pitchFamily="34" charset="0"/>
              </a:rPr>
              <a:t>Issue resolved ?</a:t>
            </a:r>
            <a:endParaRPr lang="en-US" sz="1200" b="1" kern="0" dirty="0">
              <a:solidFill>
                <a:sysClr val="window" lastClr="FFFFFF"/>
              </a:solidFill>
              <a:ea typeface="Segoe UI" pitchFamily="34" charset="0"/>
              <a:cs typeface="Segoe UI" pitchFamily="34" charset="0"/>
            </a:endParaRPr>
          </a:p>
        </p:txBody>
      </p:sp>
      <p:sp>
        <p:nvSpPr>
          <p:cNvPr id="9" name="Flowchart: Alternate Process 8"/>
          <p:cNvSpPr/>
          <p:nvPr/>
        </p:nvSpPr>
        <p:spPr bwMode="auto">
          <a:xfrm>
            <a:off x="3352800" y="4397603"/>
            <a:ext cx="2209800" cy="381000"/>
          </a:xfrm>
          <a:prstGeom prst="flowChartAlternateProcess">
            <a:avLst/>
          </a:prstGeom>
          <a:solidFill>
            <a:srgbClr val="C0504D"/>
          </a:solidFill>
          <a:ln w="25400" cap="flat" cmpd="sng" algn="ctr">
            <a:solidFill>
              <a:srgbClr val="C0504D">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a:solidFill>
                  <a:sysClr val="window" lastClr="FFFFFF"/>
                </a:solidFill>
                <a:ea typeface="Segoe UI" pitchFamily="34" charset="0"/>
                <a:cs typeface="Segoe UI" pitchFamily="34" charset="0"/>
              </a:rPr>
              <a:t>Issue </a:t>
            </a:r>
            <a:r>
              <a:rPr lang="en-US" sz="1200" b="1" kern="0" dirty="0" smtClean="0">
                <a:solidFill>
                  <a:sysClr val="window" lastClr="FFFFFF"/>
                </a:solidFill>
                <a:ea typeface="Segoe UI" pitchFamily="34" charset="0"/>
                <a:cs typeface="Segoe UI" pitchFamily="34" charset="0"/>
              </a:rPr>
              <a:t>addressed by L3 support + HCL </a:t>
            </a:r>
            <a:r>
              <a:rPr lang="en-US" sz="1200" b="1" kern="0" dirty="0" err="1" smtClean="0">
                <a:solidFill>
                  <a:sysClr val="window" lastClr="FFFFFF"/>
                </a:solidFill>
                <a:ea typeface="Segoe UI" pitchFamily="34" charset="0"/>
                <a:cs typeface="Segoe UI" pitchFamily="34" charset="0"/>
              </a:rPr>
              <a:t>CoE</a:t>
            </a:r>
            <a:endParaRPr lang="en-US" sz="1200" b="1" kern="0" dirty="0">
              <a:solidFill>
                <a:sysClr val="window" lastClr="FFFFFF"/>
              </a:solidFill>
              <a:ea typeface="Segoe UI" pitchFamily="34" charset="0"/>
              <a:cs typeface="Segoe UI" pitchFamily="34" charset="0"/>
            </a:endParaRPr>
          </a:p>
        </p:txBody>
      </p:sp>
      <p:sp>
        <p:nvSpPr>
          <p:cNvPr id="10" name="Diamond 9"/>
          <p:cNvSpPr/>
          <p:nvPr/>
        </p:nvSpPr>
        <p:spPr bwMode="auto">
          <a:xfrm>
            <a:off x="3505200" y="5061540"/>
            <a:ext cx="1938527" cy="622300"/>
          </a:xfrm>
          <a:prstGeom prst="diamond">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smtClean="0">
                <a:solidFill>
                  <a:sysClr val="window" lastClr="FFFFFF"/>
                </a:solidFill>
                <a:ea typeface="Segoe UI" pitchFamily="34" charset="0"/>
                <a:cs typeface="Segoe UI" pitchFamily="34" charset="0"/>
              </a:rPr>
              <a:t>Issue resolved ?</a:t>
            </a:r>
            <a:endParaRPr lang="en-US" sz="1200" b="1" kern="0" dirty="0">
              <a:solidFill>
                <a:sysClr val="window" lastClr="FFFFFF"/>
              </a:solidFill>
              <a:ea typeface="Segoe UI" pitchFamily="34" charset="0"/>
              <a:cs typeface="Segoe UI" pitchFamily="34" charset="0"/>
            </a:endParaRPr>
          </a:p>
        </p:txBody>
      </p:sp>
      <p:sp>
        <p:nvSpPr>
          <p:cNvPr id="11" name="Flowchart: Alternate Process 10"/>
          <p:cNvSpPr/>
          <p:nvPr/>
        </p:nvSpPr>
        <p:spPr bwMode="auto">
          <a:xfrm>
            <a:off x="3352800" y="5966777"/>
            <a:ext cx="2209800" cy="381000"/>
          </a:xfrm>
          <a:prstGeom prst="flowChartAlternateProcess">
            <a:avLst/>
          </a:prstGeom>
          <a:solidFill>
            <a:srgbClr val="C0504D"/>
          </a:solidFill>
          <a:ln w="25400" cap="flat" cmpd="sng" algn="ctr">
            <a:solidFill>
              <a:srgbClr val="C0504D">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a:solidFill>
                  <a:sysClr val="window" lastClr="FFFFFF"/>
                </a:solidFill>
                <a:ea typeface="Segoe UI" pitchFamily="34" charset="0"/>
                <a:cs typeface="Segoe UI" pitchFamily="34" charset="0"/>
              </a:rPr>
              <a:t>Issue </a:t>
            </a:r>
            <a:r>
              <a:rPr lang="en-US" sz="1200" b="1" kern="0" dirty="0" smtClean="0">
                <a:solidFill>
                  <a:sysClr val="window" lastClr="FFFFFF"/>
                </a:solidFill>
                <a:ea typeface="Segoe UI" pitchFamily="34" charset="0"/>
                <a:cs typeface="Segoe UI" pitchFamily="34" charset="0"/>
              </a:rPr>
              <a:t>escalated to Microsoft support</a:t>
            </a:r>
            <a:endParaRPr lang="en-US" sz="1200" b="1" kern="0" dirty="0">
              <a:solidFill>
                <a:sysClr val="window" lastClr="FFFFFF"/>
              </a:solidFill>
              <a:ea typeface="Segoe UI" pitchFamily="34" charset="0"/>
              <a:cs typeface="Segoe UI" pitchFamily="34" charset="0"/>
            </a:endParaRPr>
          </a:p>
        </p:txBody>
      </p:sp>
      <p:sp>
        <p:nvSpPr>
          <p:cNvPr id="12" name="Flowchart: Terminator 11"/>
          <p:cNvSpPr/>
          <p:nvPr/>
        </p:nvSpPr>
        <p:spPr bwMode="auto">
          <a:xfrm>
            <a:off x="152400" y="5638800"/>
            <a:ext cx="2234184" cy="927994"/>
          </a:xfrm>
          <a:prstGeom prst="flowChartTerminator">
            <a:avLst/>
          </a:prstGeom>
          <a:solidFill>
            <a:srgbClr val="8064A2"/>
          </a:solidFill>
          <a:ln w="25400" cap="flat" cmpd="sng" algn="ctr">
            <a:solidFill>
              <a:srgbClr val="8064A2">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kern="0" dirty="0" smtClean="0">
                <a:solidFill>
                  <a:srgbClr val="FFFF00"/>
                </a:solidFill>
                <a:ea typeface="Segoe UI" pitchFamily="34" charset="0"/>
                <a:cs typeface="Segoe UI" pitchFamily="34" charset="0"/>
              </a:rPr>
              <a:t>STOP</a:t>
            </a:r>
          </a:p>
          <a:p>
            <a:pPr algn="ctr">
              <a:defRPr/>
            </a:pPr>
            <a:r>
              <a:rPr lang="en-US" sz="1200" b="1" kern="0" dirty="0" smtClean="0">
                <a:solidFill>
                  <a:schemeClr val="bg1"/>
                </a:solidFill>
                <a:ea typeface="Segoe UI" pitchFamily="34" charset="0"/>
                <a:cs typeface="Segoe UI" pitchFamily="34" charset="0"/>
              </a:rPr>
              <a:t>Support team updates case logs and closed the ticket</a:t>
            </a:r>
            <a:endParaRPr lang="en-US" sz="1200" b="1" kern="0" dirty="0">
              <a:solidFill>
                <a:schemeClr val="bg1"/>
              </a:solidFill>
              <a:ea typeface="Segoe UI" pitchFamily="34" charset="0"/>
              <a:cs typeface="Segoe UI" pitchFamily="34" charset="0"/>
            </a:endParaRPr>
          </a:p>
        </p:txBody>
      </p:sp>
      <p:cxnSp>
        <p:nvCxnSpPr>
          <p:cNvPr id="17" name="Straight Arrow Connector 16"/>
          <p:cNvCxnSpPr/>
          <p:nvPr/>
        </p:nvCxnSpPr>
        <p:spPr bwMode="auto">
          <a:xfrm>
            <a:off x="4495800" y="1618392"/>
            <a:ext cx="0" cy="304800"/>
          </a:xfrm>
          <a:prstGeom prst="straightConnector1">
            <a:avLst/>
          </a:prstGeom>
          <a:noFill/>
          <a:ln w="25400" cap="flat" cmpd="sng" algn="ctr">
            <a:solidFill>
              <a:schemeClr val="tx1">
                <a:lumMod val="95000"/>
                <a:lumOff val="5000"/>
              </a:schemeClr>
            </a:solidFill>
            <a:prstDash val="solid"/>
            <a:tailEnd type="arrow"/>
          </a:ln>
          <a:effectLst>
            <a:outerShdw blurRad="40000" dist="20000" dir="5400000" rotWithShape="0">
              <a:srgbClr val="000000">
                <a:alpha val="38000"/>
              </a:srgbClr>
            </a:outerShdw>
          </a:effectLst>
        </p:spPr>
      </p:cxnSp>
      <p:cxnSp>
        <p:nvCxnSpPr>
          <p:cNvPr id="23" name="Shape 50"/>
          <p:cNvCxnSpPr/>
          <p:nvPr/>
        </p:nvCxnSpPr>
        <p:spPr bwMode="auto">
          <a:xfrm rot="5400000" flipH="1" flipV="1">
            <a:off x="1015569" y="4200790"/>
            <a:ext cx="3929225" cy="2"/>
          </a:xfrm>
          <a:prstGeom prst="bentConnector3">
            <a:avLst>
              <a:gd name="adj1" fmla="val 50000"/>
            </a:avLst>
          </a:prstGeom>
          <a:noFill/>
          <a:ln w="25400" cap="flat" cmpd="sng" algn="ctr">
            <a:solidFill>
              <a:schemeClr val="tx1"/>
            </a:solidFill>
            <a:prstDash val="solid"/>
            <a:tailEnd type="none"/>
          </a:ln>
          <a:effectLst>
            <a:outerShdw blurRad="40000" dist="20000" dir="5400000" rotWithShape="0">
              <a:srgbClr val="000000">
                <a:alpha val="38000"/>
              </a:srgbClr>
            </a:outerShdw>
          </a:effectLst>
        </p:spPr>
      </p:cxnSp>
      <p:cxnSp>
        <p:nvCxnSpPr>
          <p:cNvPr id="27" name="Straight Arrow Connector 26"/>
          <p:cNvCxnSpPr/>
          <p:nvPr/>
        </p:nvCxnSpPr>
        <p:spPr bwMode="auto">
          <a:xfrm flipH="1">
            <a:off x="2455164" y="3810000"/>
            <a:ext cx="516638" cy="0"/>
          </a:xfrm>
          <a:prstGeom prst="straightConnector1">
            <a:avLst/>
          </a:prstGeom>
          <a:noFill/>
          <a:ln w="25400" cap="flat" cmpd="sng" algn="ctr">
            <a:solidFill>
              <a:schemeClr val="tx1">
                <a:lumMod val="95000"/>
                <a:lumOff val="5000"/>
              </a:schemeClr>
            </a:solidFill>
            <a:prstDash val="solid"/>
            <a:tailEnd type="arrow"/>
          </a:ln>
          <a:effectLst>
            <a:outerShdw blurRad="40000" dist="20000" dir="5400000" rotWithShape="0">
              <a:srgbClr val="000000">
                <a:alpha val="38000"/>
              </a:srgbClr>
            </a:outerShdw>
          </a:effectLst>
        </p:spPr>
      </p:cxnSp>
      <p:cxnSp>
        <p:nvCxnSpPr>
          <p:cNvPr id="30" name="Straight Arrow Connector 29"/>
          <p:cNvCxnSpPr>
            <a:stCxn id="5" idx="1"/>
          </p:cNvCxnSpPr>
          <p:nvPr/>
        </p:nvCxnSpPr>
        <p:spPr bwMode="auto">
          <a:xfrm flipH="1">
            <a:off x="2971802" y="2236177"/>
            <a:ext cx="576072" cy="0"/>
          </a:xfrm>
          <a:prstGeom prst="straightConnector1">
            <a:avLst/>
          </a:prstGeom>
          <a:noFill/>
          <a:ln w="25400" cap="flat" cmpd="sng" algn="ctr">
            <a:solidFill>
              <a:schemeClr val="tx1">
                <a:lumMod val="95000"/>
                <a:lumOff val="5000"/>
              </a:schemeClr>
            </a:solidFill>
            <a:prstDash val="solid"/>
            <a:tailEnd type="arrow"/>
          </a:ln>
          <a:effectLst>
            <a:outerShdw blurRad="40000" dist="20000" dir="5400000" rotWithShape="0">
              <a:srgbClr val="000000">
                <a:alpha val="38000"/>
              </a:srgbClr>
            </a:outerShdw>
          </a:effectLst>
        </p:spPr>
      </p:cxnSp>
      <p:cxnSp>
        <p:nvCxnSpPr>
          <p:cNvPr id="32" name="Straight Arrow Connector 31"/>
          <p:cNvCxnSpPr/>
          <p:nvPr/>
        </p:nvCxnSpPr>
        <p:spPr bwMode="auto">
          <a:xfrm flipH="1" flipV="1">
            <a:off x="2971802" y="5372689"/>
            <a:ext cx="576073" cy="3948"/>
          </a:xfrm>
          <a:prstGeom prst="straightConnector1">
            <a:avLst/>
          </a:prstGeom>
          <a:noFill/>
          <a:ln w="25400" cap="flat" cmpd="sng" algn="ctr">
            <a:solidFill>
              <a:schemeClr val="tx1">
                <a:lumMod val="95000"/>
                <a:lumOff val="5000"/>
              </a:schemeClr>
            </a:solidFill>
            <a:prstDash val="solid"/>
            <a:tailEnd type="arrow"/>
          </a:ln>
          <a:effectLst>
            <a:outerShdw blurRad="40000" dist="20000" dir="5400000" rotWithShape="0">
              <a:srgbClr val="000000">
                <a:alpha val="38000"/>
              </a:srgbClr>
            </a:outerShdw>
          </a:effectLst>
        </p:spPr>
      </p:cxnSp>
      <p:cxnSp>
        <p:nvCxnSpPr>
          <p:cNvPr id="33" name="Straight Arrow Connector 32"/>
          <p:cNvCxnSpPr/>
          <p:nvPr/>
        </p:nvCxnSpPr>
        <p:spPr bwMode="auto">
          <a:xfrm flipH="1">
            <a:off x="2971802" y="3810000"/>
            <a:ext cx="576072" cy="0"/>
          </a:xfrm>
          <a:prstGeom prst="straightConnector1">
            <a:avLst/>
          </a:prstGeom>
          <a:noFill/>
          <a:ln w="25400" cap="flat" cmpd="sng" algn="ctr">
            <a:solidFill>
              <a:schemeClr val="tx1">
                <a:lumMod val="95000"/>
                <a:lumOff val="5000"/>
              </a:schemeClr>
            </a:solidFill>
            <a:prstDash val="solid"/>
            <a:tailEnd type="arrow"/>
          </a:ln>
          <a:effectLst>
            <a:outerShdw blurRad="40000" dist="20000" dir="5400000" rotWithShape="0">
              <a:srgbClr val="000000">
                <a:alpha val="38000"/>
              </a:srgbClr>
            </a:outerShdw>
          </a:effectLst>
        </p:spPr>
      </p:cxnSp>
      <p:cxnSp>
        <p:nvCxnSpPr>
          <p:cNvPr id="41" name="Elbow Connector 40"/>
          <p:cNvCxnSpPr>
            <a:stCxn id="6" idx="0"/>
          </p:cNvCxnSpPr>
          <p:nvPr/>
        </p:nvCxnSpPr>
        <p:spPr bwMode="auto">
          <a:xfrm rot="5400000" flipH="1" flipV="1">
            <a:off x="3205358" y="761897"/>
            <a:ext cx="649978" cy="4521710"/>
          </a:xfrm>
          <a:prstGeom prst="curvedConnector2">
            <a:avLst/>
          </a:prstGeom>
          <a:solidFill>
            <a:schemeClr val="accent1"/>
          </a:solidFill>
          <a:ln w="25400" cap="flat" cmpd="sng" algn="ctr">
            <a:solidFill>
              <a:schemeClr val="tx1"/>
            </a:solidFill>
            <a:prstDash val="solid"/>
            <a:round/>
            <a:headEnd type="none" w="sm" len="sm"/>
            <a:tailEnd type="arrow" w="med" len="med"/>
          </a:ln>
          <a:effectLst/>
        </p:spPr>
      </p:cxnSp>
      <p:cxnSp>
        <p:nvCxnSpPr>
          <p:cNvPr id="45" name="Elbow Connector 44"/>
          <p:cNvCxnSpPr>
            <a:stCxn id="5" idx="3"/>
            <a:endCxn id="7" idx="3"/>
          </p:cNvCxnSpPr>
          <p:nvPr/>
        </p:nvCxnSpPr>
        <p:spPr bwMode="auto">
          <a:xfrm>
            <a:off x="5443728" y="2236177"/>
            <a:ext cx="135635" cy="782752"/>
          </a:xfrm>
          <a:prstGeom prst="bentConnector3">
            <a:avLst>
              <a:gd name="adj1" fmla="val 268541"/>
            </a:avLst>
          </a:prstGeom>
          <a:solidFill>
            <a:schemeClr val="accent1"/>
          </a:solidFill>
          <a:ln w="25400" cap="flat" cmpd="sng" algn="ctr">
            <a:solidFill>
              <a:schemeClr val="tx1"/>
            </a:solidFill>
            <a:prstDash val="solid"/>
            <a:round/>
            <a:headEnd type="none" w="sm" len="sm"/>
            <a:tailEnd type="arrow" w="med" len="med"/>
          </a:ln>
          <a:effectLst/>
        </p:spPr>
      </p:cxnSp>
      <p:cxnSp>
        <p:nvCxnSpPr>
          <p:cNvPr id="50" name="Elbow Connector 49"/>
          <p:cNvCxnSpPr/>
          <p:nvPr/>
        </p:nvCxnSpPr>
        <p:spPr bwMode="auto">
          <a:xfrm>
            <a:off x="5426965" y="3810000"/>
            <a:ext cx="135635" cy="782752"/>
          </a:xfrm>
          <a:prstGeom prst="bentConnector3">
            <a:avLst>
              <a:gd name="adj1" fmla="val 268541"/>
            </a:avLst>
          </a:prstGeom>
          <a:solidFill>
            <a:schemeClr val="accent1"/>
          </a:solidFill>
          <a:ln w="25400" cap="flat" cmpd="sng" algn="ctr">
            <a:solidFill>
              <a:schemeClr val="tx1"/>
            </a:solidFill>
            <a:prstDash val="solid"/>
            <a:round/>
            <a:headEnd type="none" w="sm" len="sm"/>
            <a:tailEnd type="arrow" w="med" len="med"/>
          </a:ln>
          <a:effectLst/>
        </p:spPr>
      </p:cxnSp>
      <p:cxnSp>
        <p:nvCxnSpPr>
          <p:cNvPr id="51" name="Elbow Connector 50"/>
          <p:cNvCxnSpPr/>
          <p:nvPr/>
        </p:nvCxnSpPr>
        <p:spPr bwMode="auto">
          <a:xfrm>
            <a:off x="5414010" y="5389550"/>
            <a:ext cx="135635" cy="782752"/>
          </a:xfrm>
          <a:prstGeom prst="bentConnector3">
            <a:avLst>
              <a:gd name="adj1" fmla="val 268541"/>
            </a:avLst>
          </a:prstGeom>
          <a:solidFill>
            <a:schemeClr val="accent1"/>
          </a:solidFill>
          <a:ln w="25400" cap="flat" cmpd="sng" algn="ctr">
            <a:solidFill>
              <a:schemeClr val="tx1"/>
            </a:solidFill>
            <a:prstDash val="solid"/>
            <a:round/>
            <a:headEnd type="none" w="sm" len="sm"/>
            <a:tailEnd type="arrow" w="med" len="med"/>
          </a:ln>
          <a:effectLst/>
        </p:spPr>
      </p:cxnSp>
      <p:cxnSp>
        <p:nvCxnSpPr>
          <p:cNvPr id="52" name="Straight Arrow Connector 51"/>
          <p:cNvCxnSpPr/>
          <p:nvPr/>
        </p:nvCxnSpPr>
        <p:spPr bwMode="auto">
          <a:xfrm flipH="1" flipV="1">
            <a:off x="2971802" y="6172302"/>
            <a:ext cx="380999" cy="1"/>
          </a:xfrm>
          <a:prstGeom prst="straightConnector1">
            <a:avLst/>
          </a:prstGeom>
          <a:noFill/>
          <a:ln w="25400" cap="flat" cmpd="sng" algn="ctr">
            <a:solidFill>
              <a:schemeClr val="tx1">
                <a:lumMod val="95000"/>
                <a:lumOff val="5000"/>
              </a:schemeClr>
            </a:solidFill>
            <a:prstDash val="solid"/>
            <a:tailEnd type="arrow"/>
          </a:ln>
          <a:effectLst>
            <a:outerShdw blurRad="40000" dist="20000" dir="5400000" rotWithShape="0">
              <a:srgbClr val="000000">
                <a:alpha val="38000"/>
              </a:srgbClr>
            </a:outerShdw>
          </a:effectLst>
        </p:spPr>
      </p:cxnSp>
      <p:cxnSp>
        <p:nvCxnSpPr>
          <p:cNvPr id="54" name="Straight Arrow Connector 53"/>
          <p:cNvCxnSpPr/>
          <p:nvPr/>
        </p:nvCxnSpPr>
        <p:spPr bwMode="auto">
          <a:xfrm>
            <a:off x="2386584" y="1447800"/>
            <a:ext cx="966216" cy="0"/>
          </a:xfrm>
          <a:prstGeom prst="straightConnector1">
            <a:avLst/>
          </a:prstGeom>
          <a:noFill/>
          <a:ln w="25400" cap="flat" cmpd="sng" algn="ctr">
            <a:solidFill>
              <a:schemeClr val="tx1">
                <a:lumMod val="95000"/>
                <a:lumOff val="5000"/>
              </a:schemeClr>
            </a:solidFill>
            <a:prstDash val="solid"/>
            <a:tailEnd type="arrow"/>
          </a:ln>
          <a:effectLst>
            <a:outerShdw blurRad="40000" dist="20000" dir="5400000" rotWithShape="0">
              <a:srgbClr val="000000">
                <a:alpha val="38000"/>
              </a:srgbClr>
            </a:outerShdw>
          </a:effectLst>
        </p:spPr>
      </p:cxnSp>
      <p:cxnSp>
        <p:nvCxnSpPr>
          <p:cNvPr id="57" name="Straight Arrow Connector 56"/>
          <p:cNvCxnSpPr>
            <a:stCxn id="6" idx="2"/>
            <a:endCxn id="12" idx="0"/>
          </p:cNvCxnSpPr>
          <p:nvPr/>
        </p:nvCxnSpPr>
        <p:spPr bwMode="auto">
          <a:xfrm>
            <a:off x="1269492" y="4286552"/>
            <a:ext cx="0" cy="1352248"/>
          </a:xfrm>
          <a:prstGeom prst="straightConnector1">
            <a:avLst/>
          </a:prstGeom>
          <a:noFill/>
          <a:ln w="25400" cap="flat" cmpd="sng" algn="ctr">
            <a:solidFill>
              <a:schemeClr val="tx1">
                <a:lumMod val="95000"/>
                <a:lumOff val="5000"/>
              </a:schemeClr>
            </a:solidFill>
            <a:prstDash val="solid"/>
            <a:tailEnd type="arrow"/>
          </a:ln>
          <a:effectLst>
            <a:outerShdw blurRad="40000" dist="20000" dir="5400000" rotWithShape="0">
              <a:srgbClr val="000000">
                <a:alpha val="38000"/>
              </a:srgbClr>
            </a:outerShdw>
          </a:effectLst>
        </p:spPr>
      </p:cxnSp>
      <p:sp>
        <p:nvSpPr>
          <p:cNvPr id="64" name="TextBox 132"/>
          <p:cNvSpPr txBox="1">
            <a:spLocks noChangeArrowheads="1"/>
          </p:cNvSpPr>
          <p:nvPr/>
        </p:nvSpPr>
        <p:spPr bwMode="auto">
          <a:xfrm>
            <a:off x="3025143" y="1905000"/>
            <a:ext cx="632457" cy="276999"/>
          </a:xfrm>
          <a:prstGeom prst="rect">
            <a:avLst/>
          </a:prstGeom>
          <a:solidFill>
            <a:srgbClr val="FFC000"/>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b="1" dirty="0" smtClean="0">
                <a:solidFill>
                  <a:srgbClr val="379556"/>
                </a:solidFill>
                <a:ea typeface="Segoe UI" pitchFamily="34" charset="0"/>
                <a:cs typeface="Segoe UI" pitchFamily="34" charset="0"/>
              </a:rPr>
              <a:t>Yes</a:t>
            </a:r>
            <a:endParaRPr lang="en-US" sz="1200" b="1" dirty="0">
              <a:solidFill>
                <a:srgbClr val="379556"/>
              </a:solidFill>
              <a:ea typeface="Segoe UI" pitchFamily="34" charset="0"/>
              <a:cs typeface="Segoe UI" pitchFamily="34" charset="0"/>
            </a:endParaRPr>
          </a:p>
        </p:txBody>
      </p:sp>
      <p:sp>
        <p:nvSpPr>
          <p:cNvPr id="68" name="TextBox 132"/>
          <p:cNvSpPr txBox="1">
            <a:spLocks noChangeArrowheads="1"/>
          </p:cNvSpPr>
          <p:nvPr/>
        </p:nvSpPr>
        <p:spPr bwMode="auto">
          <a:xfrm>
            <a:off x="1348743" y="4880583"/>
            <a:ext cx="632457" cy="276999"/>
          </a:xfrm>
          <a:prstGeom prst="rect">
            <a:avLst/>
          </a:prstGeom>
          <a:solidFill>
            <a:srgbClr val="379556"/>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b="1" dirty="0" smtClean="0">
                <a:ea typeface="Segoe UI" pitchFamily="34" charset="0"/>
                <a:cs typeface="Segoe UI" pitchFamily="34" charset="0"/>
              </a:rPr>
              <a:t>Yes</a:t>
            </a:r>
            <a:endParaRPr lang="en-US" sz="1200" b="1" dirty="0">
              <a:ea typeface="Segoe UI" pitchFamily="34" charset="0"/>
              <a:cs typeface="Segoe UI" pitchFamily="34" charset="0"/>
            </a:endParaRPr>
          </a:p>
        </p:txBody>
      </p:sp>
      <p:sp>
        <p:nvSpPr>
          <p:cNvPr id="69" name="TextBox 132"/>
          <p:cNvSpPr txBox="1">
            <a:spLocks noChangeArrowheads="1"/>
          </p:cNvSpPr>
          <p:nvPr/>
        </p:nvSpPr>
        <p:spPr bwMode="auto">
          <a:xfrm>
            <a:off x="5443728" y="1928115"/>
            <a:ext cx="522731" cy="287412"/>
          </a:xfrm>
          <a:prstGeom prst="rect">
            <a:avLst/>
          </a:prstGeom>
          <a:solidFill>
            <a:srgbClr val="FFC000"/>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b="1" dirty="0" smtClean="0">
                <a:solidFill>
                  <a:srgbClr val="FF0000"/>
                </a:solidFill>
                <a:ea typeface="Segoe UI" pitchFamily="34" charset="0"/>
                <a:cs typeface="Segoe UI" pitchFamily="34" charset="0"/>
              </a:rPr>
              <a:t>No</a:t>
            </a:r>
            <a:endParaRPr lang="en-US" sz="1200" b="1" dirty="0">
              <a:solidFill>
                <a:srgbClr val="FF0000"/>
              </a:solidFill>
              <a:ea typeface="Segoe UI" pitchFamily="34" charset="0"/>
              <a:cs typeface="Segoe UI" pitchFamily="34" charset="0"/>
            </a:endParaRPr>
          </a:p>
        </p:txBody>
      </p:sp>
      <p:sp>
        <p:nvSpPr>
          <p:cNvPr id="71" name="TextBox 132"/>
          <p:cNvSpPr txBox="1">
            <a:spLocks noChangeArrowheads="1"/>
          </p:cNvSpPr>
          <p:nvPr/>
        </p:nvSpPr>
        <p:spPr bwMode="auto">
          <a:xfrm>
            <a:off x="5446709" y="3499168"/>
            <a:ext cx="522731" cy="287412"/>
          </a:xfrm>
          <a:prstGeom prst="rect">
            <a:avLst/>
          </a:prstGeom>
          <a:solidFill>
            <a:srgbClr val="FFC000"/>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b="1" dirty="0" smtClean="0">
                <a:solidFill>
                  <a:srgbClr val="FF0000"/>
                </a:solidFill>
                <a:ea typeface="Segoe UI" pitchFamily="34" charset="0"/>
                <a:cs typeface="Segoe UI" pitchFamily="34" charset="0"/>
              </a:rPr>
              <a:t>No</a:t>
            </a:r>
            <a:endParaRPr lang="en-US" sz="1200" b="1" dirty="0">
              <a:solidFill>
                <a:srgbClr val="FF0000"/>
              </a:solidFill>
              <a:ea typeface="Segoe UI" pitchFamily="34" charset="0"/>
              <a:cs typeface="Segoe UI" pitchFamily="34" charset="0"/>
            </a:endParaRPr>
          </a:p>
        </p:txBody>
      </p:sp>
      <p:sp>
        <p:nvSpPr>
          <p:cNvPr id="72" name="TextBox 132"/>
          <p:cNvSpPr txBox="1">
            <a:spLocks noChangeArrowheads="1"/>
          </p:cNvSpPr>
          <p:nvPr/>
        </p:nvSpPr>
        <p:spPr bwMode="auto">
          <a:xfrm>
            <a:off x="5447104" y="5081839"/>
            <a:ext cx="522731" cy="287412"/>
          </a:xfrm>
          <a:prstGeom prst="rect">
            <a:avLst/>
          </a:prstGeom>
          <a:solidFill>
            <a:srgbClr val="FFC000"/>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b="1" dirty="0" smtClean="0">
                <a:solidFill>
                  <a:srgbClr val="FF0000"/>
                </a:solidFill>
                <a:ea typeface="Segoe UI" pitchFamily="34" charset="0"/>
                <a:cs typeface="Segoe UI" pitchFamily="34" charset="0"/>
              </a:rPr>
              <a:t>No</a:t>
            </a:r>
            <a:endParaRPr lang="en-US" sz="1200" b="1" dirty="0">
              <a:solidFill>
                <a:srgbClr val="FF0000"/>
              </a:solidFill>
              <a:ea typeface="Segoe UI" pitchFamily="34" charset="0"/>
              <a:cs typeface="Segoe UI" pitchFamily="34" charset="0"/>
            </a:endParaRPr>
          </a:p>
        </p:txBody>
      </p:sp>
      <p:sp>
        <p:nvSpPr>
          <p:cNvPr id="74" name="TextBox 132"/>
          <p:cNvSpPr txBox="1">
            <a:spLocks noChangeArrowheads="1"/>
          </p:cNvSpPr>
          <p:nvPr/>
        </p:nvSpPr>
        <p:spPr bwMode="auto">
          <a:xfrm>
            <a:off x="3025143" y="1918549"/>
            <a:ext cx="632457" cy="276999"/>
          </a:xfrm>
          <a:prstGeom prst="rect">
            <a:avLst/>
          </a:prstGeom>
          <a:solidFill>
            <a:srgbClr val="379556"/>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b="1" dirty="0" smtClean="0">
                <a:ea typeface="Segoe UI" pitchFamily="34" charset="0"/>
                <a:cs typeface="Segoe UI" pitchFamily="34" charset="0"/>
              </a:rPr>
              <a:t>Yes</a:t>
            </a:r>
            <a:endParaRPr lang="en-US" sz="1200" b="1" dirty="0">
              <a:ea typeface="Segoe UI" pitchFamily="34" charset="0"/>
              <a:cs typeface="Segoe UI" pitchFamily="34" charset="0"/>
            </a:endParaRPr>
          </a:p>
        </p:txBody>
      </p:sp>
      <p:sp>
        <p:nvSpPr>
          <p:cNvPr id="75" name="TextBox 132"/>
          <p:cNvSpPr txBox="1">
            <a:spLocks noChangeArrowheads="1"/>
          </p:cNvSpPr>
          <p:nvPr/>
        </p:nvSpPr>
        <p:spPr bwMode="auto">
          <a:xfrm>
            <a:off x="3012639" y="3481237"/>
            <a:ext cx="632457" cy="276999"/>
          </a:xfrm>
          <a:prstGeom prst="rect">
            <a:avLst/>
          </a:prstGeom>
          <a:solidFill>
            <a:srgbClr val="379556"/>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b="1" dirty="0" smtClean="0">
                <a:ea typeface="Segoe UI" pitchFamily="34" charset="0"/>
                <a:cs typeface="Segoe UI" pitchFamily="34" charset="0"/>
              </a:rPr>
              <a:t>Yes</a:t>
            </a:r>
            <a:endParaRPr lang="en-US" sz="1200" b="1" dirty="0">
              <a:ea typeface="Segoe UI" pitchFamily="34" charset="0"/>
              <a:cs typeface="Segoe UI" pitchFamily="34" charset="0"/>
            </a:endParaRPr>
          </a:p>
        </p:txBody>
      </p:sp>
      <p:sp>
        <p:nvSpPr>
          <p:cNvPr id="76" name="TextBox 132"/>
          <p:cNvSpPr txBox="1">
            <a:spLocks noChangeArrowheads="1"/>
          </p:cNvSpPr>
          <p:nvPr/>
        </p:nvSpPr>
        <p:spPr bwMode="auto">
          <a:xfrm>
            <a:off x="3025143" y="5019082"/>
            <a:ext cx="632457" cy="276999"/>
          </a:xfrm>
          <a:prstGeom prst="rect">
            <a:avLst/>
          </a:prstGeom>
          <a:solidFill>
            <a:srgbClr val="379556"/>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b="1" dirty="0" smtClean="0">
                <a:ea typeface="Segoe UI" pitchFamily="34" charset="0"/>
                <a:cs typeface="Segoe UI" pitchFamily="34" charset="0"/>
              </a:rPr>
              <a:t>Yes</a:t>
            </a:r>
            <a:endParaRPr lang="en-US" sz="1200" b="1" dirty="0">
              <a:ea typeface="Segoe UI" pitchFamily="34" charset="0"/>
              <a:cs typeface="Segoe UI" pitchFamily="34" charset="0"/>
            </a:endParaRPr>
          </a:p>
        </p:txBody>
      </p:sp>
      <p:sp>
        <p:nvSpPr>
          <p:cNvPr id="77" name="TextBox 132"/>
          <p:cNvSpPr txBox="1">
            <a:spLocks noChangeArrowheads="1"/>
          </p:cNvSpPr>
          <p:nvPr/>
        </p:nvSpPr>
        <p:spPr bwMode="auto">
          <a:xfrm>
            <a:off x="1692405" y="2697763"/>
            <a:ext cx="522731" cy="287412"/>
          </a:xfrm>
          <a:prstGeom prst="rect">
            <a:avLst/>
          </a:prstGeom>
          <a:solidFill>
            <a:srgbClr val="FFC000"/>
          </a:solidFill>
          <a:ln w="9525">
            <a:noFill/>
            <a:miter lim="800000"/>
            <a:headEnd/>
            <a:tailEnd/>
          </a:ln>
          <a:scene3d>
            <a:camera prst="orthographicFront">
              <a:rot lat="0" lon="600000" rev="900000"/>
            </a:camera>
            <a:lightRig rig="threePt" dir="t"/>
          </a:scene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b="1" dirty="0" smtClean="0">
                <a:solidFill>
                  <a:srgbClr val="FF0000"/>
                </a:solidFill>
                <a:ea typeface="Segoe UI" pitchFamily="34" charset="0"/>
                <a:cs typeface="Segoe UI" pitchFamily="34" charset="0"/>
              </a:rPr>
              <a:t>No</a:t>
            </a:r>
            <a:endParaRPr lang="en-US" sz="1200" b="1" dirty="0">
              <a:solidFill>
                <a:srgbClr val="FF0000"/>
              </a:solidFill>
              <a:ea typeface="Segoe UI" pitchFamily="34" charset="0"/>
              <a:cs typeface="Segoe UI" pitchFamily="34" charset="0"/>
            </a:endParaRPr>
          </a:p>
        </p:txBody>
      </p:sp>
      <p:sp>
        <p:nvSpPr>
          <p:cNvPr id="84" name="Line Callout 1 (Border and Accent Bar) 83"/>
          <p:cNvSpPr/>
          <p:nvPr/>
        </p:nvSpPr>
        <p:spPr>
          <a:xfrm>
            <a:off x="8730019" y="1196663"/>
            <a:ext cx="1752602" cy="762000"/>
          </a:xfrm>
          <a:prstGeom prst="accentBorderCallout1">
            <a:avLst>
              <a:gd name="adj1" fmla="val 18750"/>
              <a:gd name="adj2" fmla="val -8333"/>
              <a:gd name="adj3" fmla="val 228716"/>
              <a:gd name="adj4" fmla="val -82577"/>
            </a:avLst>
          </a:prstGeom>
          <a:solidFill>
            <a:sysClr val="window" lastClr="FFFFFF">
              <a:lumMod val="95000"/>
            </a:sysClr>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2D2D8A">
                    <a:lumMod val="75000"/>
                  </a:srgbClr>
                </a:solidFill>
                <a:effectLst/>
                <a:uLnTx/>
                <a:uFillTx/>
                <a:latin typeface="+mn-lt"/>
                <a:ea typeface="Segoe UI" pitchFamily="34" charset="0"/>
                <a:cs typeface="Segoe UI" pitchFamily="34" charset="0"/>
              </a:rPr>
              <a:t>Mix of </a:t>
            </a:r>
            <a:r>
              <a:rPr lang="en-US" sz="1200" b="1" i="1" kern="0" dirty="0" smtClean="0">
                <a:solidFill>
                  <a:srgbClr val="2D2D8A">
                    <a:lumMod val="75000"/>
                  </a:srgbClr>
                </a:solidFill>
                <a:latin typeface="+mn-lt"/>
                <a:ea typeface="Segoe UI" pitchFamily="34" charset="0"/>
                <a:cs typeface="Segoe UI" pitchFamily="34" charset="0"/>
              </a:rPr>
              <a:t>O365</a:t>
            </a:r>
            <a:r>
              <a:rPr kumimoji="0" lang="en-US" sz="1200" b="1" i="1" u="none" strike="noStrike" kern="0" cap="none" spc="0" normalizeH="0" baseline="0" noProof="0" dirty="0" smtClean="0">
                <a:ln>
                  <a:noFill/>
                </a:ln>
                <a:solidFill>
                  <a:srgbClr val="2D2D8A">
                    <a:lumMod val="75000"/>
                  </a:srgbClr>
                </a:solidFill>
                <a:effectLst/>
                <a:uLnTx/>
                <a:uFillTx/>
                <a:latin typeface="+mn-lt"/>
                <a:ea typeface="Segoe UI" pitchFamily="34" charset="0"/>
                <a:cs typeface="Segoe UI" pitchFamily="34" charset="0"/>
              </a:rPr>
              <a:t> </a:t>
            </a:r>
            <a:r>
              <a:rPr lang="en-US" sz="1200" b="1" i="1" kern="0" dirty="0">
                <a:solidFill>
                  <a:srgbClr val="2D2D8A">
                    <a:lumMod val="75000"/>
                  </a:srgbClr>
                </a:solidFill>
                <a:latin typeface="+mn-lt"/>
                <a:ea typeface="Segoe UI" pitchFamily="34" charset="0"/>
                <a:cs typeface="Segoe UI" pitchFamily="34" charset="0"/>
              </a:rPr>
              <a:t>Admin Engineers</a:t>
            </a:r>
            <a:endParaRPr kumimoji="0" lang="en-US" sz="1200" b="1" i="1" u="none" strike="noStrike" kern="0" cap="none" spc="0" normalizeH="0" baseline="0" noProof="0" dirty="0">
              <a:ln>
                <a:noFill/>
              </a:ln>
              <a:solidFill>
                <a:srgbClr val="2D2D8A">
                  <a:lumMod val="75000"/>
                </a:srgbClr>
              </a:solidFill>
              <a:effectLst/>
              <a:uLnTx/>
              <a:uFillTx/>
              <a:latin typeface="+mn-lt"/>
              <a:ea typeface="Segoe UI" pitchFamily="34" charset="0"/>
              <a:cs typeface="Segoe UI" pitchFamily="34" charset="0"/>
            </a:endParaRPr>
          </a:p>
        </p:txBody>
      </p:sp>
      <p:sp>
        <p:nvSpPr>
          <p:cNvPr id="85" name="Line Callout 1 (Border and Accent Bar) 84"/>
          <p:cNvSpPr/>
          <p:nvPr/>
        </p:nvSpPr>
        <p:spPr>
          <a:xfrm>
            <a:off x="8730019" y="2104967"/>
            <a:ext cx="1752602" cy="762000"/>
          </a:xfrm>
          <a:prstGeom prst="accentBorderCallout1">
            <a:avLst>
              <a:gd name="adj1" fmla="val 18750"/>
              <a:gd name="adj2" fmla="val -8333"/>
              <a:gd name="adj3" fmla="val 159601"/>
              <a:gd name="adj4" fmla="val -81898"/>
            </a:avLst>
          </a:prstGeom>
          <a:solidFill>
            <a:sysClr val="window" lastClr="FFFFFF">
              <a:lumMod val="95000"/>
            </a:sysClr>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2D2D8A">
                    <a:lumMod val="75000"/>
                  </a:srgbClr>
                </a:solidFill>
                <a:effectLst/>
                <a:uLnTx/>
                <a:uFillTx/>
                <a:latin typeface="+mn-lt"/>
                <a:ea typeface="Segoe UI" pitchFamily="34" charset="0"/>
                <a:cs typeface="Segoe UI" pitchFamily="34" charset="0"/>
              </a:rPr>
              <a:t>Connect with </a:t>
            </a:r>
            <a:r>
              <a:rPr lang="en-US" sz="1200" b="1" i="1" kern="0" dirty="0" smtClean="0">
                <a:solidFill>
                  <a:srgbClr val="2D2D8A">
                    <a:lumMod val="75000"/>
                  </a:srgbClr>
                </a:solidFill>
                <a:latin typeface="+mn-lt"/>
                <a:ea typeface="Segoe UI" pitchFamily="34" charset="0"/>
                <a:cs typeface="Segoe UI" pitchFamily="34" charset="0"/>
              </a:rPr>
              <a:t>O365</a:t>
            </a:r>
            <a:r>
              <a:rPr kumimoji="0" lang="en-US" sz="1200" b="1" i="1" u="none" strike="noStrike" kern="0" cap="none" spc="0" normalizeH="0" baseline="0" noProof="0" dirty="0" smtClean="0">
                <a:ln>
                  <a:noFill/>
                </a:ln>
                <a:solidFill>
                  <a:srgbClr val="2D2D8A">
                    <a:lumMod val="75000"/>
                  </a:srgbClr>
                </a:solidFill>
                <a:effectLst/>
                <a:uLnTx/>
                <a:uFillTx/>
                <a:latin typeface="+mn-lt"/>
                <a:ea typeface="Segoe UI" pitchFamily="34" charset="0"/>
                <a:cs typeface="Segoe UI" pitchFamily="34" charset="0"/>
              </a:rPr>
              <a:t> </a:t>
            </a:r>
            <a:r>
              <a:rPr kumimoji="0" lang="en-US" sz="1200" b="1" i="1" u="none" strike="noStrike" kern="0" cap="none" spc="0" normalizeH="0" baseline="0" noProof="0" dirty="0">
                <a:ln>
                  <a:noFill/>
                </a:ln>
                <a:solidFill>
                  <a:srgbClr val="2D2D8A">
                    <a:lumMod val="75000"/>
                  </a:srgbClr>
                </a:solidFill>
                <a:effectLst/>
                <a:uLnTx/>
                <a:uFillTx/>
                <a:latin typeface="+mn-lt"/>
                <a:ea typeface="Segoe UI" pitchFamily="34" charset="0"/>
                <a:cs typeface="Segoe UI" pitchFamily="34" charset="0"/>
              </a:rPr>
              <a:t>COE</a:t>
            </a:r>
            <a:r>
              <a:rPr lang="en-US" sz="1200" b="1" i="1" kern="0" dirty="0">
                <a:solidFill>
                  <a:srgbClr val="2D2D8A">
                    <a:lumMod val="75000"/>
                  </a:srgbClr>
                </a:solidFill>
                <a:latin typeface="+mn-lt"/>
                <a:ea typeface="Segoe UI" pitchFamily="34" charset="0"/>
                <a:cs typeface="Segoe UI" pitchFamily="34" charset="0"/>
              </a:rPr>
              <a:t> and Experts</a:t>
            </a:r>
            <a:endParaRPr kumimoji="0" lang="en-US" sz="1200" b="1" i="1" u="none" strike="noStrike" kern="0" cap="none" spc="0" normalizeH="0" baseline="0" noProof="0" dirty="0">
              <a:ln>
                <a:noFill/>
              </a:ln>
              <a:solidFill>
                <a:srgbClr val="2D2D8A">
                  <a:lumMod val="75000"/>
                </a:srgbClr>
              </a:solidFill>
              <a:effectLst/>
              <a:uLnTx/>
              <a:uFillTx/>
              <a:latin typeface="+mn-lt"/>
              <a:ea typeface="Segoe UI" pitchFamily="34" charset="0"/>
              <a:cs typeface="Segoe UI" pitchFamily="34" charset="0"/>
            </a:endParaRPr>
          </a:p>
        </p:txBody>
      </p:sp>
      <p:sp>
        <p:nvSpPr>
          <p:cNvPr id="86" name="Line Callout 1 (Border and Accent Bar) 85"/>
          <p:cNvSpPr/>
          <p:nvPr/>
        </p:nvSpPr>
        <p:spPr>
          <a:xfrm>
            <a:off x="8730019" y="2964503"/>
            <a:ext cx="1752602" cy="886968"/>
          </a:xfrm>
          <a:prstGeom prst="accentBorderCallout1">
            <a:avLst>
              <a:gd name="adj1" fmla="val 18750"/>
              <a:gd name="adj2" fmla="val -8333"/>
              <a:gd name="adj3" fmla="val 81405"/>
              <a:gd name="adj4" fmla="val -83075"/>
            </a:avLst>
          </a:prstGeom>
          <a:solidFill>
            <a:sysClr val="window" lastClr="FFFFFF">
              <a:lumMod val="95000"/>
            </a:sysClr>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2D2D8A">
                    <a:lumMod val="75000"/>
                  </a:srgbClr>
                </a:solidFill>
                <a:effectLst/>
                <a:uLnTx/>
                <a:uFillTx/>
                <a:latin typeface="+mn-lt"/>
                <a:ea typeface="Segoe UI" pitchFamily="34" charset="0"/>
                <a:cs typeface="Segoe UI" pitchFamily="34" charset="0"/>
              </a:rPr>
              <a:t>Document &amp; Knowledge Base made available by </a:t>
            </a:r>
            <a:r>
              <a:rPr lang="en-US" sz="1200" b="1" i="1" kern="0" dirty="0" smtClean="0">
                <a:solidFill>
                  <a:srgbClr val="2D2D8A">
                    <a:lumMod val="75000"/>
                  </a:srgbClr>
                </a:solidFill>
                <a:latin typeface="+mn-lt"/>
                <a:ea typeface="Segoe UI" pitchFamily="34" charset="0"/>
                <a:cs typeface="Segoe UI" pitchFamily="34" charset="0"/>
              </a:rPr>
              <a:t>O365</a:t>
            </a:r>
            <a:r>
              <a:rPr kumimoji="0" lang="en-US" sz="1200" b="1" i="1" u="none" strike="noStrike" kern="0" cap="none" spc="0" normalizeH="0" baseline="0" noProof="0" dirty="0" smtClean="0">
                <a:ln>
                  <a:noFill/>
                </a:ln>
                <a:solidFill>
                  <a:srgbClr val="2D2D8A">
                    <a:lumMod val="75000"/>
                  </a:srgbClr>
                </a:solidFill>
                <a:effectLst/>
                <a:uLnTx/>
                <a:uFillTx/>
                <a:latin typeface="+mn-lt"/>
                <a:ea typeface="Segoe UI" pitchFamily="34" charset="0"/>
                <a:cs typeface="Segoe UI" pitchFamily="34" charset="0"/>
              </a:rPr>
              <a:t> </a:t>
            </a:r>
            <a:r>
              <a:rPr kumimoji="0" lang="en-US" sz="1200" b="1" i="1" u="none" strike="noStrike" kern="0" cap="none" spc="0" normalizeH="0" baseline="0" noProof="0" dirty="0">
                <a:ln>
                  <a:noFill/>
                </a:ln>
                <a:solidFill>
                  <a:srgbClr val="2D2D8A">
                    <a:lumMod val="75000"/>
                  </a:srgbClr>
                </a:solidFill>
                <a:effectLst/>
                <a:uLnTx/>
                <a:uFillTx/>
                <a:latin typeface="+mn-lt"/>
                <a:ea typeface="Segoe UI" pitchFamily="34" charset="0"/>
                <a:cs typeface="Segoe UI" pitchFamily="34" charset="0"/>
              </a:rPr>
              <a:t>CoE</a:t>
            </a:r>
          </a:p>
        </p:txBody>
      </p:sp>
      <p:pic>
        <p:nvPicPr>
          <p:cNvPr id="93" name="Picture 9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656" y="3311714"/>
            <a:ext cx="1229751" cy="889077"/>
          </a:xfrm>
          <a:prstGeom prst="rect">
            <a:avLst/>
          </a:prstGeom>
        </p:spPr>
      </p:pic>
      <p:sp>
        <p:nvSpPr>
          <p:cNvPr id="95" name="Line Callout 1 (Border and Accent Bar) 94"/>
          <p:cNvSpPr/>
          <p:nvPr/>
        </p:nvSpPr>
        <p:spPr>
          <a:xfrm>
            <a:off x="8733352" y="3993615"/>
            <a:ext cx="1752602" cy="886968"/>
          </a:xfrm>
          <a:prstGeom prst="accentBorderCallout1">
            <a:avLst>
              <a:gd name="adj1" fmla="val 18750"/>
              <a:gd name="adj2" fmla="val -8333"/>
              <a:gd name="adj3" fmla="val 11182"/>
              <a:gd name="adj4" fmla="val -81563"/>
            </a:avLst>
          </a:prstGeom>
          <a:solidFill>
            <a:sysClr val="window" lastClr="FFFFFF">
              <a:lumMod val="95000"/>
            </a:sysClr>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i="1" kern="0" dirty="0">
                <a:solidFill>
                  <a:srgbClr val="2D2D8A">
                    <a:lumMod val="75000"/>
                  </a:srgbClr>
                </a:solidFill>
                <a:ea typeface="Segoe UI" pitchFamily="34" charset="0"/>
                <a:cs typeface="Segoe UI" pitchFamily="34" charset="0"/>
              </a:rPr>
              <a:t>Helpdesk Tool with Process Management</a:t>
            </a:r>
          </a:p>
        </p:txBody>
      </p:sp>
      <p:sp>
        <p:nvSpPr>
          <p:cNvPr id="96" name="Line Callout 1 (Border and Accent Bar) 95"/>
          <p:cNvSpPr/>
          <p:nvPr/>
        </p:nvSpPr>
        <p:spPr>
          <a:xfrm>
            <a:off x="8730019" y="5019082"/>
            <a:ext cx="1752602" cy="886968"/>
          </a:xfrm>
          <a:prstGeom prst="accentBorderCallout1">
            <a:avLst>
              <a:gd name="adj1" fmla="val 18750"/>
              <a:gd name="adj2" fmla="val -8333"/>
              <a:gd name="adj3" fmla="val -62028"/>
              <a:gd name="adj4" fmla="val -81563"/>
            </a:avLst>
          </a:prstGeom>
          <a:solidFill>
            <a:sysClr val="window" lastClr="FFFFFF">
              <a:lumMod val="95000"/>
            </a:sysClr>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i="1" kern="0" dirty="0">
                <a:solidFill>
                  <a:srgbClr val="2D2D8A">
                    <a:lumMod val="75000"/>
                  </a:srgbClr>
                </a:solidFill>
                <a:ea typeface="Segoe UI" pitchFamily="34" charset="0"/>
                <a:cs typeface="Segoe UI" pitchFamily="34" charset="0"/>
              </a:rPr>
              <a:t>Knowledge Management Tool for Faster Discovery of </a:t>
            </a:r>
            <a:r>
              <a:rPr lang="en-US" sz="1200" b="1" i="1" kern="0" dirty="0" smtClean="0">
                <a:solidFill>
                  <a:srgbClr val="2D2D8A">
                    <a:lumMod val="75000"/>
                  </a:srgbClr>
                </a:solidFill>
                <a:ea typeface="Segoe UI" pitchFamily="34" charset="0"/>
                <a:cs typeface="Segoe UI" pitchFamily="34" charset="0"/>
              </a:rPr>
              <a:t>O365 </a:t>
            </a:r>
            <a:r>
              <a:rPr lang="en-US" sz="1200" b="1" i="1" kern="0" dirty="0">
                <a:solidFill>
                  <a:srgbClr val="2D2D8A">
                    <a:lumMod val="75000"/>
                  </a:srgbClr>
                </a:solidFill>
                <a:ea typeface="Segoe UI" pitchFamily="34" charset="0"/>
                <a:cs typeface="Segoe UI" pitchFamily="34" charset="0"/>
              </a:rPr>
              <a:t>Solution</a:t>
            </a:r>
          </a:p>
        </p:txBody>
      </p:sp>
    </p:spTree>
    <p:extLst>
      <p:ext uri="{BB962C8B-B14F-4D97-AF65-F5344CB8AC3E}">
        <p14:creationId xmlns:p14="http://schemas.microsoft.com/office/powerpoint/2010/main" val="26981979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US" dirty="0" smtClean="0"/>
              <a:t>	Categories </a:t>
            </a:r>
            <a:r>
              <a:rPr lang="en-US" dirty="0"/>
              <a:t>of Support – L1-L3</a:t>
            </a: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3993976172"/>
              </p:ext>
            </p:extLst>
          </p:nvPr>
        </p:nvGraphicFramePr>
        <p:xfrm>
          <a:off x="1295402" y="1066800"/>
          <a:ext cx="8991597" cy="5945632"/>
        </p:xfrm>
        <a:graphic>
          <a:graphicData uri="http://schemas.openxmlformats.org/drawingml/2006/table">
            <a:tbl>
              <a:tblPr firstRow="1" bandRow="1">
                <a:tableStyleId>{93296810-A885-4BE3-A3E7-6D5BEEA58F35}</a:tableStyleId>
              </a:tblPr>
              <a:tblGrid>
                <a:gridCol w="1222158">
                  <a:extLst>
                    <a:ext uri="{9D8B030D-6E8A-4147-A177-3AD203B41FA5}">
                      <a16:colId xmlns:a16="http://schemas.microsoft.com/office/drawing/2014/main" val="20000"/>
                    </a:ext>
                  </a:extLst>
                </a:gridCol>
                <a:gridCol w="3491883">
                  <a:extLst>
                    <a:ext uri="{9D8B030D-6E8A-4147-A177-3AD203B41FA5}">
                      <a16:colId xmlns:a16="http://schemas.microsoft.com/office/drawing/2014/main" val="20001"/>
                    </a:ext>
                  </a:extLst>
                </a:gridCol>
                <a:gridCol w="4277556">
                  <a:extLst>
                    <a:ext uri="{9D8B030D-6E8A-4147-A177-3AD203B41FA5}">
                      <a16:colId xmlns:a16="http://schemas.microsoft.com/office/drawing/2014/main" val="20002"/>
                    </a:ext>
                  </a:extLst>
                </a:gridCol>
              </a:tblGrid>
              <a:tr h="501904">
                <a:tc>
                  <a:txBody>
                    <a:bodyPr/>
                    <a:lstStyle/>
                    <a:p>
                      <a:r>
                        <a:rPr lang="en-US" sz="1200" dirty="0"/>
                        <a:t>Classification</a:t>
                      </a:r>
                    </a:p>
                  </a:txBody>
                  <a:tcPr marL="109728" marR="109728" marT="54864" marB="54864"/>
                </a:tc>
                <a:tc>
                  <a:txBody>
                    <a:bodyPr/>
                    <a:lstStyle/>
                    <a:p>
                      <a:r>
                        <a:rPr lang="en-US" sz="1200" dirty="0"/>
                        <a:t>Definition</a:t>
                      </a:r>
                    </a:p>
                  </a:txBody>
                  <a:tcPr marL="109728" marR="109728" marT="54864" marB="54864"/>
                </a:tc>
                <a:tc>
                  <a:txBody>
                    <a:bodyPr/>
                    <a:lstStyle/>
                    <a:p>
                      <a:r>
                        <a:rPr lang="en-US" sz="1200" dirty="0"/>
                        <a:t>Samples</a:t>
                      </a:r>
                      <a:endParaRPr lang="en-US" sz="1000" dirty="0"/>
                    </a:p>
                  </a:txBody>
                  <a:tcPr marL="109728" marR="109728" marT="54864" marB="54864"/>
                </a:tc>
                <a:extLst>
                  <a:ext uri="{0D108BD9-81ED-4DB2-BD59-A6C34878D82A}">
                    <a16:rowId xmlns:a16="http://schemas.microsoft.com/office/drawing/2014/main" val="10000"/>
                  </a:ext>
                </a:extLst>
              </a:tr>
              <a:tr h="694944">
                <a:tc>
                  <a:txBody>
                    <a:bodyPr/>
                    <a:lstStyle/>
                    <a:p>
                      <a:r>
                        <a:rPr lang="en-US" sz="1200" dirty="0"/>
                        <a:t>L1</a:t>
                      </a:r>
                    </a:p>
                  </a:txBody>
                  <a:tcPr marL="109728" marR="109728" marT="54864" marB="54864"/>
                </a:tc>
                <a:tc>
                  <a:txBody>
                    <a:bodyPr/>
                    <a:lstStyle/>
                    <a:p>
                      <a:r>
                        <a:rPr lang="en-US" sz="1200" dirty="0" smtClean="0"/>
                        <a:t>Service Desk</a:t>
                      </a:r>
                    </a:p>
                    <a:p>
                      <a:r>
                        <a:rPr lang="en-US" sz="1200" dirty="0" smtClean="0"/>
                        <a:t>Event</a:t>
                      </a:r>
                      <a:r>
                        <a:rPr lang="en-US" sz="1200" baseline="0" dirty="0" smtClean="0"/>
                        <a:t> management</a:t>
                      </a:r>
                    </a:p>
                    <a:p>
                      <a:r>
                        <a:rPr lang="en-US" sz="1200" baseline="0" dirty="0" smtClean="0"/>
                        <a:t>Information gathering</a:t>
                      </a:r>
                    </a:p>
                  </a:txBody>
                  <a:tcPr marL="109728" marR="109728" marT="54864" marB="54864"/>
                </a:tc>
                <a:tc>
                  <a:txBody>
                    <a:bodyPr/>
                    <a:lstStyle/>
                    <a:p>
                      <a:pPr marL="171450" indent="-171450">
                        <a:buFont typeface="Arial" panose="020B0604020202020204" pitchFamily="34" charset="0"/>
                        <a:buChar char="•"/>
                      </a:pPr>
                      <a:r>
                        <a:rPr lang="en-US" sz="1200" dirty="0"/>
                        <a:t>‘</a:t>
                      </a:r>
                      <a:r>
                        <a:rPr lang="en-US" sz="1200" dirty="0" smtClean="0"/>
                        <a:t>How to’ </a:t>
                      </a:r>
                      <a:r>
                        <a:rPr lang="en-US" sz="1200" dirty="0"/>
                        <a:t>queries like </a:t>
                      </a:r>
                      <a:r>
                        <a:rPr lang="en-US" sz="1200" dirty="0" smtClean="0"/>
                        <a:t>configure</a:t>
                      </a:r>
                      <a:r>
                        <a:rPr lang="en-US" sz="1200" baseline="0" dirty="0" smtClean="0"/>
                        <a:t> Voicemail</a:t>
                      </a:r>
                      <a:r>
                        <a:rPr lang="en-US" sz="1200" dirty="0" smtClean="0"/>
                        <a:t>, </a:t>
                      </a:r>
                      <a:r>
                        <a:rPr lang="en-US" sz="1200" baseline="0" dirty="0" smtClean="0"/>
                        <a:t>sign-in to mailbox, sync OneDrive files, create and join Yammer groups. Add new channels in MS teams etc. </a:t>
                      </a:r>
                    </a:p>
                    <a:p>
                      <a:pPr marL="171450" indent="-171450">
                        <a:buFont typeface="Arial" panose="020B0604020202020204" pitchFamily="34" charset="0"/>
                        <a:buChar char="•"/>
                      </a:pPr>
                      <a:r>
                        <a:rPr lang="en-US" sz="1200" baseline="0" dirty="0" smtClean="0"/>
                        <a:t>Login issues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General Information</a:t>
                      </a:r>
                    </a:p>
                  </a:txBody>
                  <a:tcPr marL="109728" marR="109728" marT="54864" marB="54864"/>
                </a:tc>
                <a:extLst>
                  <a:ext uri="{0D108BD9-81ED-4DB2-BD59-A6C34878D82A}">
                    <a16:rowId xmlns:a16="http://schemas.microsoft.com/office/drawing/2014/main" val="10001"/>
                  </a:ext>
                </a:extLst>
              </a:tr>
              <a:tr h="1293368">
                <a:tc>
                  <a:txBody>
                    <a:bodyPr/>
                    <a:lstStyle/>
                    <a:p>
                      <a:r>
                        <a:rPr lang="en-US" sz="1200" dirty="0"/>
                        <a:t>L1.5</a:t>
                      </a:r>
                    </a:p>
                  </a:txBody>
                  <a:tcPr marL="109728" marR="109728" marT="54864" marB="54864"/>
                </a:tc>
                <a:tc>
                  <a:txBody>
                    <a:bodyPr/>
                    <a:lstStyle/>
                    <a:p>
                      <a:r>
                        <a:rPr lang="en-IN" sz="1200" dirty="0" smtClean="0"/>
                        <a:t>Low Complexity Incident &amp; Service Request Fulfilment</a:t>
                      </a:r>
                    </a:p>
                    <a:p>
                      <a:r>
                        <a:rPr lang="en-IN" sz="1200" dirty="0" smtClean="0"/>
                        <a:t>Batch Monitoring</a:t>
                      </a:r>
                      <a:endParaRPr lang="en-US" sz="1200" dirty="0" smtClean="0"/>
                    </a:p>
                  </a:txBody>
                  <a:tcPr marL="109728" marR="109728" marT="54864" marB="54864"/>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SOP and KEDB based issue resolution</a:t>
                      </a:r>
                    </a:p>
                    <a:p>
                      <a:pPr marL="171450" indent="-171450">
                        <a:buFont typeface="Arial" panose="020B0604020202020204" pitchFamily="34" charset="0"/>
                        <a:buChar char="•"/>
                      </a:pPr>
                      <a:r>
                        <a:rPr lang="en-US" sz="1200" baseline="0" dirty="0" smtClean="0"/>
                        <a:t>Access &amp; Login issues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Sync issues</a:t>
                      </a:r>
                      <a:endParaRPr lang="en-US" sz="1200" baseline="0" dirty="0"/>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Add/upload </a:t>
                      </a:r>
                      <a:r>
                        <a:rPr lang="en-US" sz="1200" baseline="0" dirty="0" smtClean="0"/>
                        <a:t>documents</a:t>
                      </a:r>
                      <a:endParaRPr lang="en-US" sz="1200" baseline="0" dirty="0"/>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Skype features</a:t>
                      </a:r>
                      <a:endParaRPr lang="en-US" sz="1200" baseline="0" dirty="0"/>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Update profile information.</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Mailbox quota</a:t>
                      </a:r>
                      <a:endParaRPr lang="en-US" sz="1200" dirty="0"/>
                    </a:p>
                  </a:txBody>
                  <a:tcPr marL="109728" marR="109728" marT="54864" marB="54864"/>
                </a:tc>
                <a:extLst>
                  <a:ext uri="{0D108BD9-81ED-4DB2-BD59-A6C34878D82A}">
                    <a16:rowId xmlns:a16="http://schemas.microsoft.com/office/drawing/2014/main" val="10002"/>
                  </a:ext>
                </a:extLst>
              </a:tr>
              <a:tr h="1579880">
                <a:tc>
                  <a:txBody>
                    <a:bodyPr/>
                    <a:lstStyle/>
                    <a:p>
                      <a:r>
                        <a:rPr lang="en-US" sz="1200" dirty="0"/>
                        <a:t>L 2</a:t>
                      </a:r>
                    </a:p>
                  </a:txBody>
                  <a:tcPr marL="109728" marR="109728" marT="54864" marB="54864"/>
                </a:tc>
                <a:tc>
                  <a:txBody>
                    <a:bodyPr/>
                    <a:lstStyle/>
                    <a:p>
                      <a:r>
                        <a:rPr lang="en-US" sz="1200" dirty="0" smtClean="0"/>
                        <a:t>Medium to high Complexity Issues/Incidents and Service Request</a:t>
                      </a:r>
                      <a:r>
                        <a:rPr lang="en-US" sz="1200" baseline="0" dirty="0" smtClean="0"/>
                        <a:t> management.</a:t>
                      </a:r>
                      <a:endParaRPr lang="en-US" sz="1200" dirty="0" smtClean="0"/>
                    </a:p>
                    <a:p>
                      <a:pPr marL="171450" indent="-171450">
                        <a:buFont typeface="Arial" panose="020B0604020202020204" pitchFamily="34" charset="0"/>
                        <a:buChar char="•"/>
                      </a:pPr>
                      <a:r>
                        <a:rPr lang="en-US" sz="1200" dirty="0" smtClean="0"/>
                        <a:t>Incident Management</a:t>
                      </a:r>
                    </a:p>
                    <a:p>
                      <a:pPr marL="171450" indent="-171450">
                        <a:buFont typeface="Arial" panose="020B0604020202020204" pitchFamily="34" charset="0"/>
                        <a:buChar char="•"/>
                      </a:pPr>
                      <a:r>
                        <a:rPr lang="en-US" sz="1200" dirty="0" smtClean="0"/>
                        <a:t>Service Request Fulfillment</a:t>
                      </a:r>
                    </a:p>
                    <a:p>
                      <a:pPr marL="171450" indent="-171450">
                        <a:buFont typeface="Arial" panose="020B0604020202020204" pitchFamily="34" charset="0"/>
                        <a:buChar char="•"/>
                      </a:pPr>
                      <a:r>
                        <a:rPr lang="en-US" sz="1200" dirty="0" smtClean="0"/>
                        <a:t>Problem Management</a:t>
                      </a:r>
                    </a:p>
                    <a:p>
                      <a:pPr marL="171450" indent="-171450">
                        <a:buFont typeface="Arial" panose="020B0604020202020204" pitchFamily="34" charset="0"/>
                        <a:buChar char="•"/>
                      </a:pPr>
                      <a:r>
                        <a:rPr lang="en-US" sz="1200" dirty="0" smtClean="0"/>
                        <a:t>Change Management</a:t>
                      </a:r>
                    </a:p>
                    <a:p>
                      <a:pPr marL="171450" indent="-171450">
                        <a:buFont typeface="Arial" panose="020B0604020202020204" pitchFamily="34" charset="0"/>
                        <a:buChar char="•"/>
                      </a:pPr>
                      <a:r>
                        <a:rPr lang="en-US" sz="1200" dirty="0" smtClean="0"/>
                        <a:t>Availability Management</a:t>
                      </a:r>
                    </a:p>
                    <a:p>
                      <a:pPr marL="171450" indent="-171450">
                        <a:buFont typeface="Arial" panose="020B0604020202020204" pitchFamily="34" charset="0"/>
                        <a:buChar char="•"/>
                      </a:pPr>
                      <a:r>
                        <a:rPr lang="en-US" sz="1200" dirty="0" smtClean="0"/>
                        <a:t>Configuration Management</a:t>
                      </a:r>
                    </a:p>
                    <a:p>
                      <a:pPr marL="171450" indent="-171450">
                        <a:buFont typeface="Arial" panose="020B0604020202020204" pitchFamily="34" charset="0"/>
                        <a:buChar char="•"/>
                      </a:pPr>
                      <a:r>
                        <a:rPr lang="en-US" sz="1200" dirty="0" smtClean="0"/>
                        <a:t>License Management</a:t>
                      </a:r>
                      <a:endParaRPr lang="en-US" sz="1200" dirty="0"/>
                    </a:p>
                  </a:txBody>
                  <a:tcPr marL="109728" marR="109728" marT="54864" marB="54864"/>
                </a:tc>
                <a:tc>
                  <a:txBody>
                    <a:bodyPr/>
                    <a:lstStyle/>
                    <a:p>
                      <a:pPr marL="171450" indent="-171450">
                        <a:buFont typeface="Arial" panose="020B0604020202020204" pitchFamily="34" charset="0"/>
                        <a:buChar char="•"/>
                      </a:pPr>
                      <a:r>
                        <a:rPr lang="en-US" sz="1200" dirty="0" smtClean="0"/>
                        <a:t>O365 feature not </a:t>
                      </a:r>
                      <a:r>
                        <a:rPr lang="en-US" sz="1200" dirty="0"/>
                        <a:t>working</a:t>
                      </a:r>
                    </a:p>
                    <a:p>
                      <a:pPr marL="171450" indent="-171450">
                        <a:buFont typeface="Arial" panose="020B0604020202020204" pitchFamily="34" charset="0"/>
                        <a:buChar char="•"/>
                      </a:pPr>
                      <a:r>
                        <a:rPr lang="en-US" sz="1200" dirty="0"/>
                        <a:t>Search not working</a:t>
                      </a:r>
                    </a:p>
                    <a:p>
                      <a:pPr marL="171450" indent="-171450">
                        <a:buFont typeface="Arial" panose="020B0604020202020204" pitchFamily="34" charset="0"/>
                        <a:buChar char="•"/>
                      </a:pPr>
                      <a:r>
                        <a:rPr lang="en-US" sz="1200" dirty="0" smtClean="0"/>
                        <a:t>Email not delivered.</a:t>
                      </a:r>
                    </a:p>
                    <a:p>
                      <a:pPr marL="171450" indent="-171450">
                        <a:buFont typeface="Arial" panose="020B0604020202020204" pitchFamily="34" charset="0"/>
                        <a:buChar char="•"/>
                      </a:pPr>
                      <a:r>
                        <a:rPr lang="en-US" sz="1200" dirty="0" smtClean="0"/>
                        <a:t>Poor call quality.</a:t>
                      </a:r>
                      <a:endParaRPr lang="en-US" sz="1200" dirty="0"/>
                    </a:p>
                    <a:p>
                      <a:pPr marL="171450" indent="-171450">
                        <a:buFont typeface="Arial" panose="020B0604020202020204" pitchFamily="34" charset="0"/>
                        <a:buChar char="•"/>
                      </a:pPr>
                      <a:r>
                        <a:rPr lang="en-US" sz="1200" dirty="0"/>
                        <a:t>Workflow is not working</a:t>
                      </a:r>
                    </a:p>
                    <a:p>
                      <a:pPr marL="171450" indent="-171450">
                        <a:buFont typeface="Arial" panose="020B0604020202020204" pitchFamily="34" charset="0"/>
                        <a:buChar char="•"/>
                      </a:pPr>
                      <a:r>
                        <a:rPr lang="en-US" sz="1200" dirty="0" smtClean="0"/>
                        <a:t>Unable</a:t>
                      </a:r>
                      <a:r>
                        <a:rPr lang="en-US" sz="1200" baseline="0" dirty="0" smtClean="0"/>
                        <a:t> to schedule or join a meeting</a:t>
                      </a:r>
                    </a:p>
                    <a:p>
                      <a:pPr marL="171450" indent="-171450">
                        <a:buFont typeface="Arial" panose="020B0604020202020204" pitchFamily="34" charset="0"/>
                        <a:buChar char="•"/>
                      </a:pPr>
                      <a:r>
                        <a:rPr lang="en-US" sz="1200" baseline="0" dirty="0" smtClean="0"/>
                        <a:t>Site not accessible. </a:t>
                      </a:r>
                    </a:p>
                    <a:p>
                      <a:pPr marL="171450" indent="-171450">
                        <a:buFont typeface="Arial" panose="020B0604020202020204" pitchFamily="34" charset="0"/>
                        <a:buChar char="•"/>
                      </a:pPr>
                      <a:r>
                        <a:rPr lang="en-US" sz="1200" baseline="0" dirty="0" smtClean="0"/>
                        <a:t>Online presence not displayed </a:t>
                      </a:r>
                      <a:endParaRPr lang="en-US" sz="1200" dirty="0"/>
                    </a:p>
                  </a:txBody>
                  <a:tcPr marL="109728" marR="109728" marT="54864" marB="54864"/>
                </a:tc>
                <a:extLst>
                  <a:ext uri="{0D108BD9-81ED-4DB2-BD59-A6C34878D82A}">
                    <a16:rowId xmlns:a16="http://schemas.microsoft.com/office/drawing/2014/main" val="10003"/>
                  </a:ext>
                </a:extLst>
              </a:tr>
              <a:tr h="1274064">
                <a:tc>
                  <a:txBody>
                    <a:bodyPr/>
                    <a:lstStyle/>
                    <a:p>
                      <a:r>
                        <a:rPr lang="en-US" sz="1200" dirty="0"/>
                        <a:t>L 3</a:t>
                      </a:r>
                    </a:p>
                  </a:txBody>
                  <a:tcPr marL="109728" marR="109728" marT="54864" marB="54864"/>
                </a:tc>
                <a:tc>
                  <a:txBody>
                    <a:bodyPr/>
                    <a:lstStyle/>
                    <a:p>
                      <a:pPr marL="171450" indent="-171450">
                        <a:buFont typeface="Arial" panose="020B0604020202020204" pitchFamily="34" charset="0"/>
                        <a:buChar char="•"/>
                      </a:pPr>
                      <a:r>
                        <a:rPr lang="en-US" sz="1200" dirty="0" smtClean="0"/>
                        <a:t>High complexity</a:t>
                      </a:r>
                      <a:r>
                        <a:rPr lang="en-US" sz="1200" baseline="0" dirty="0" smtClean="0"/>
                        <a:t> </a:t>
                      </a:r>
                      <a:r>
                        <a:rPr lang="en-US" sz="1200" dirty="0" smtClean="0"/>
                        <a:t>Issues,</a:t>
                      </a:r>
                      <a:r>
                        <a:rPr lang="en-US" sz="1200" baseline="0" dirty="0" smtClean="0"/>
                        <a:t> changes &amp; configurations</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High</a:t>
                      </a:r>
                      <a:r>
                        <a:rPr lang="en-US" sz="1200" baseline="0" dirty="0" smtClean="0"/>
                        <a:t> impact, high risk changes</a:t>
                      </a:r>
                      <a:endParaRPr lang="en-US" sz="1200" dirty="0" smtClean="0"/>
                    </a:p>
                    <a:p>
                      <a:pPr marL="171450" indent="-171450">
                        <a:buFont typeface="Arial" panose="020B0604020202020204" pitchFamily="34" charset="0"/>
                        <a:buChar char="•"/>
                      </a:pPr>
                      <a:r>
                        <a:rPr lang="en-US" sz="1200" dirty="0" smtClean="0"/>
                        <a:t>License</a:t>
                      </a:r>
                      <a:r>
                        <a:rPr lang="en-US" sz="1200" baseline="0" dirty="0" smtClean="0"/>
                        <a:t> optimization</a:t>
                      </a:r>
                      <a:endParaRPr lang="en-US" sz="1200" dirty="0" smtClean="0"/>
                    </a:p>
                  </a:txBody>
                  <a:tcPr marL="109728" marR="109728" marT="54864" marB="54864"/>
                </a:tc>
                <a:tc>
                  <a:txBody>
                    <a:bodyPr/>
                    <a:lstStyle/>
                    <a:p>
                      <a:pPr marL="171450" indent="-171450">
                        <a:buFont typeface="Arial" panose="020B0604020202020204" pitchFamily="34" charset="0"/>
                        <a:buChar char="•"/>
                      </a:pPr>
                      <a:r>
                        <a:rPr lang="en-US" sz="1200" dirty="0" smtClean="0"/>
                        <a:t>Multiple</a:t>
                      </a:r>
                      <a:r>
                        <a:rPr lang="en-US" sz="1200" baseline="0" dirty="0" smtClean="0"/>
                        <a:t> sites down.</a:t>
                      </a:r>
                    </a:p>
                    <a:p>
                      <a:pPr marL="171450" indent="-171450">
                        <a:buFont typeface="Arial" panose="020B0604020202020204" pitchFamily="34" charset="0"/>
                        <a:buChar char="•"/>
                      </a:pPr>
                      <a:r>
                        <a:rPr lang="en-US" sz="1200" baseline="0" dirty="0" smtClean="0"/>
                        <a:t>Unable to access O365 resources</a:t>
                      </a:r>
                    </a:p>
                    <a:p>
                      <a:pPr marL="171450" indent="-171450">
                        <a:buFont typeface="Arial" panose="020B0604020202020204" pitchFamily="34" charset="0"/>
                        <a:buChar char="•"/>
                      </a:pPr>
                      <a:r>
                        <a:rPr lang="en-US" sz="1200" baseline="0" dirty="0" smtClean="0"/>
                        <a:t>Users unable to make Skype calls</a:t>
                      </a:r>
                    </a:p>
                    <a:p>
                      <a:pPr marL="171450" indent="-171450">
                        <a:buFont typeface="Arial" panose="020B0604020202020204" pitchFamily="34" charset="0"/>
                        <a:buChar char="•"/>
                      </a:pPr>
                      <a:r>
                        <a:rPr lang="en-US" sz="1200" baseline="0" dirty="0" smtClean="0"/>
                        <a:t>Emails not being delivered.</a:t>
                      </a:r>
                    </a:p>
                    <a:p>
                      <a:pPr marL="171450" indent="-171450">
                        <a:buFont typeface="Arial" panose="020B0604020202020204" pitchFamily="34" charset="0"/>
                        <a:buChar char="•"/>
                      </a:pPr>
                      <a:r>
                        <a:rPr lang="en-US" sz="1200" baseline="0" dirty="0" smtClean="0"/>
                        <a:t>Noticeable performance issues</a:t>
                      </a:r>
                    </a:p>
                    <a:p>
                      <a:pPr marL="171450" indent="-171450">
                        <a:buFont typeface="Arial" panose="020B0604020202020204" pitchFamily="34" charset="0"/>
                        <a:buChar char="•"/>
                      </a:pPr>
                      <a:r>
                        <a:rPr lang="en-US" sz="1200" baseline="0" dirty="0" smtClean="0"/>
                        <a:t>Reports not working</a:t>
                      </a:r>
                      <a:endParaRPr lang="en-US" sz="1200" dirty="0" smtClean="0"/>
                    </a:p>
                  </a:txBody>
                  <a:tcPr marL="109728" marR="109728" marT="54864" marB="5486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0651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US" dirty="0" smtClean="0"/>
              <a:t>	Key </a:t>
            </a:r>
            <a:r>
              <a:rPr lang="en-US" dirty="0"/>
              <a:t>Support Roles for </a:t>
            </a:r>
            <a:r>
              <a:rPr lang="en-US" dirty="0" smtClean="0"/>
              <a:t>O365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281419474"/>
              </p:ext>
            </p:extLst>
          </p:nvPr>
        </p:nvGraphicFramePr>
        <p:xfrm>
          <a:off x="1747859" y="914400"/>
          <a:ext cx="8270545" cy="5638800"/>
        </p:xfrm>
        <a:graphic>
          <a:graphicData uri="http://schemas.openxmlformats.org/drawingml/2006/table">
            <a:tbl>
              <a:tblPr firstRow="1" firstCol="1" bandRow="1"/>
              <a:tblGrid>
                <a:gridCol w="1431892">
                  <a:extLst>
                    <a:ext uri="{9D8B030D-6E8A-4147-A177-3AD203B41FA5}">
                      <a16:colId xmlns:a16="http://schemas.microsoft.com/office/drawing/2014/main" val="20000"/>
                    </a:ext>
                  </a:extLst>
                </a:gridCol>
                <a:gridCol w="6838653">
                  <a:extLst>
                    <a:ext uri="{9D8B030D-6E8A-4147-A177-3AD203B41FA5}">
                      <a16:colId xmlns:a16="http://schemas.microsoft.com/office/drawing/2014/main" val="20001"/>
                    </a:ext>
                  </a:extLst>
                </a:gridCol>
              </a:tblGrid>
              <a:tr h="245653">
                <a:tc>
                  <a:txBody>
                    <a:bodyPr/>
                    <a:lstStyle/>
                    <a:p>
                      <a:pPr marL="0" marR="0" algn="just">
                        <a:lnSpc>
                          <a:spcPct val="130000"/>
                        </a:lnSpc>
                        <a:spcBef>
                          <a:spcPts val="600"/>
                        </a:spcBef>
                        <a:spcAft>
                          <a:spcPts val="600"/>
                        </a:spcAft>
                      </a:pPr>
                      <a:r>
                        <a:rPr lang="en-GB" sz="12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Roles</a:t>
                      </a:r>
                      <a:endParaRPr lang="en-US" sz="1200" dirty="0">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lnSpc>
                          <a:spcPct val="130000"/>
                        </a:lnSpc>
                        <a:spcBef>
                          <a:spcPts val="0"/>
                        </a:spcBef>
                        <a:spcAft>
                          <a:spcPts val="0"/>
                        </a:spcAft>
                      </a:pPr>
                      <a:r>
                        <a:rPr lang="en-GB" sz="12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Responsibilities</a:t>
                      </a:r>
                      <a:endParaRPr lang="en-US" sz="1200" dirty="0">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2802347">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endPar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indent="0" algn="just" defTabSz="914400" rtl="0" eaLnBrk="1" fontAlgn="auto" latinLnBrk="0" hangingPunct="1">
                        <a:lnSpc>
                          <a:spcPct val="100000"/>
                        </a:lnSpc>
                        <a:spcBef>
                          <a:spcPts val="600"/>
                        </a:spcBef>
                        <a:spcAft>
                          <a:spcPts val="600"/>
                        </a:spcAft>
                        <a:buClrTx/>
                        <a:buSzTx/>
                        <a:buFontTx/>
                        <a:buNone/>
                        <a:tabLst/>
                        <a:defRPr/>
                      </a:pPr>
                      <a:endPar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indent="0" algn="just" defTabSz="914400" rtl="0" eaLnBrk="1" fontAlgn="auto" latinLnBrk="0" hangingPunct="1">
                        <a:lnSpc>
                          <a:spcPct val="100000"/>
                        </a:lnSpc>
                        <a:spcBef>
                          <a:spcPts val="600"/>
                        </a:spcBef>
                        <a:spcAft>
                          <a:spcPts val="600"/>
                        </a:spcAft>
                        <a:buClrTx/>
                        <a:buSzTx/>
                        <a:buFontTx/>
                        <a:buNone/>
                        <a:tabLst/>
                        <a:defRPr/>
                      </a:pPr>
                      <a:endPar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indent="0" algn="just" defTabSz="914400" rtl="0" eaLnBrk="1" fontAlgn="auto" latinLnBrk="0" hangingPunct="1">
                        <a:lnSpc>
                          <a:spcPct val="100000"/>
                        </a:lnSpc>
                        <a:spcBef>
                          <a:spcPts val="600"/>
                        </a:spcBef>
                        <a:spcAft>
                          <a:spcPts val="600"/>
                        </a:spcAft>
                        <a:buClrTx/>
                        <a:buSzTx/>
                        <a:buFontTx/>
                        <a:buNone/>
                        <a:tabLst/>
                        <a:defRPr/>
                      </a:pPr>
                      <a:r>
                        <a:rPr lang="en-GB" sz="10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en-GB" sz="1000" b="1"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en-GB" sz="1000" b="1" baseline="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en-GB" sz="1000" b="1"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Team </a:t>
                      </a:r>
                      <a:r>
                        <a:rPr lang="en-GB" sz="10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Lead </a:t>
                      </a:r>
                    </a:p>
                    <a:p>
                      <a:pPr marL="0" marR="0" algn="just">
                        <a:spcBef>
                          <a:spcPts val="600"/>
                        </a:spcBef>
                        <a:spcAft>
                          <a:spcPts val="600"/>
                        </a:spcAft>
                      </a:pPr>
                      <a:endParaRPr lang="en-US" sz="1000" dirty="0">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9E9"/>
                    </a:solidFill>
                  </a:tcPr>
                </a:tc>
                <a:tc>
                  <a:txBody>
                    <a:bodyPr/>
                    <a:lstStyle/>
                    <a:p>
                      <a:pPr marL="800100" marR="0" lvl="1" indent="-342900" algn="just">
                        <a:spcBef>
                          <a:spcPts val="0"/>
                        </a:spcBef>
                        <a:spcAft>
                          <a:spcPts val="0"/>
                        </a:spcAft>
                        <a:buFont typeface="Symbol"/>
                        <a:buChar char=""/>
                      </a:pPr>
                      <a:r>
                        <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Monitor and guide the HCL support team  </a:t>
                      </a:r>
                      <a:endParaRPr lang="en-US" sz="1000" dirty="0">
                        <a:effectLst/>
                        <a:latin typeface="Segoe UI" panose="020B0502040204020203" pitchFamily="34" charset="0"/>
                        <a:ea typeface="Segoe UI" panose="020B0502040204020203" pitchFamily="34" charset="0"/>
                        <a:cs typeface="Segoe UI" panose="020B0502040204020203" pitchFamily="34" charset="0"/>
                      </a:endParaRPr>
                    </a:p>
                    <a:p>
                      <a:pPr marL="1200150" marR="0" lvl="2" indent="-285750" algn="just">
                        <a:spcBef>
                          <a:spcPts val="0"/>
                        </a:spcBef>
                        <a:spcAft>
                          <a:spcPts val="0"/>
                        </a:spcAft>
                        <a:buFont typeface="Courier New"/>
                        <a:buChar char="o"/>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Enhance the  support functions and continually analyze to improve/optimize further</a:t>
                      </a:r>
                    </a:p>
                    <a:p>
                      <a:pPr marL="1200150" marR="0" lvl="2" indent="-285750" algn="just">
                        <a:spcBef>
                          <a:spcPts val="0"/>
                        </a:spcBef>
                        <a:spcAft>
                          <a:spcPts val="0"/>
                        </a:spcAft>
                        <a:buFont typeface="Courier New"/>
                        <a:buChar char="o"/>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Analyze Change Management process &amp; Global Administration tasks </a:t>
                      </a:r>
                    </a:p>
                    <a:p>
                      <a:pPr marL="800100" marR="0" lvl="1" indent="-342900" algn="just">
                        <a:spcBef>
                          <a:spcPts val="0"/>
                        </a:spcBef>
                        <a:spcAft>
                          <a:spcPts val="0"/>
                        </a:spcAft>
                        <a:buFont typeface="Symbol"/>
                        <a:buChar char=""/>
                      </a:pPr>
                      <a:r>
                        <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To interact with business users to understand reported tickets where </a:t>
                      </a:r>
                      <a:r>
                        <a:rPr lang="en-GB"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required</a:t>
                      </a:r>
                    </a:p>
                    <a:p>
                      <a:pPr marL="800100" marR="0" lvl="1" indent="-342900" algn="just">
                        <a:spcBef>
                          <a:spcPts val="0"/>
                        </a:spcBef>
                        <a:spcAft>
                          <a:spcPts val="0"/>
                        </a:spcAft>
                        <a:buFont typeface="Symbol"/>
                        <a:buChar char=""/>
                      </a:pPr>
                      <a:r>
                        <a:rPr lang="en-GB"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Ensure Service quality and SLA compliance.</a:t>
                      </a:r>
                      <a:endParaRPr lang="en-US" sz="1000" dirty="0">
                        <a:effectLst/>
                        <a:latin typeface="Segoe UI" panose="020B0502040204020203" pitchFamily="34" charset="0"/>
                        <a:ea typeface="Segoe UI" panose="020B0502040204020203" pitchFamily="34" charset="0"/>
                        <a:cs typeface="Segoe UI" panose="020B0502040204020203" pitchFamily="34" charset="0"/>
                      </a:endParaRPr>
                    </a:p>
                    <a:p>
                      <a:pPr marL="800100" marR="0" lvl="1" indent="-342900" algn="just">
                        <a:spcBef>
                          <a:spcPts val="0"/>
                        </a:spcBef>
                        <a:spcAft>
                          <a:spcPts val="0"/>
                        </a:spcAft>
                        <a:buFont typeface="Symbol"/>
                        <a:buChar char=""/>
                      </a:pPr>
                      <a:r>
                        <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Responsible for all the deliverables associated with incidents, errors &amp; service request </a:t>
                      </a:r>
                      <a:endParaRPr lang="en-US" sz="1000" dirty="0">
                        <a:effectLst/>
                        <a:latin typeface="Segoe UI" panose="020B0502040204020203" pitchFamily="34" charset="0"/>
                        <a:ea typeface="Segoe UI" panose="020B0502040204020203" pitchFamily="34" charset="0"/>
                        <a:cs typeface="Segoe UI" panose="020B0502040204020203" pitchFamily="34" charset="0"/>
                      </a:endParaRPr>
                    </a:p>
                    <a:p>
                      <a:pPr marL="800100" marR="0" lvl="1" indent="-342900" algn="just">
                        <a:spcBef>
                          <a:spcPts val="0"/>
                        </a:spcBef>
                        <a:spcAft>
                          <a:spcPts val="0"/>
                        </a:spcAft>
                        <a:buFont typeface="Symbol"/>
                        <a:buChar char=""/>
                      </a:pPr>
                      <a:r>
                        <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Interact with business to ensure proper change management</a:t>
                      </a:r>
                      <a:endParaRPr lang="en-US" sz="1000" dirty="0">
                        <a:effectLst/>
                        <a:latin typeface="Segoe UI" panose="020B0502040204020203" pitchFamily="34" charset="0"/>
                        <a:ea typeface="Segoe UI" panose="020B0502040204020203" pitchFamily="34" charset="0"/>
                        <a:cs typeface="Segoe UI" panose="020B0502040204020203" pitchFamily="34" charset="0"/>
                      </a:endParaRPr>
                    </a:p>
                    <a:p>
                      <a:pPr marL="800100" marR="0" lvl="1" indent="-342900" algn="just">
                        <a:spcBef>
                          <a:spcPts val="0"/>
                        </a:spcBef>
                        <a:spcAft>
                          <a:spcPts val="0"/>
                        </a:spcAft>
                        <a:buFont typeface="Symbol"/>
                        <a:buChar char=""/>
                      </a:pPr>
                      <a:r>
                        <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Attend, chair team </a:t>
                      </a:r>
                      <a:r>
                        <a:rPr lang="en-GB"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meetings</a:t>
                      </a:r>
                      <a:endParaRPr lang="en-US" sz="10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800100" marR="0" lvl="1" indent="-342900" algn="just">
                        <a:spcBef>
                          <a:spcPts val="0"/>
                        </a:spcBef>
                        <a:spcAft>
                          <a:spcPts val="0"/>
                        </a:spcAft>
                        <a:buFont typeface="Symbol"/>
                        <a:buChar char=""/>
                      </a:pP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Provide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technical guidance and mentorship to the team members </a:t>
                      </a:r>
                    </a:p>
                    <a:p>
                      <a:pPr marL="800100" marR="0" lvl="1" indent="-342900" algn="just">
                        <a:spcBef>
                          <a:spcPts val="0"/>
                        </a:spcBef>
                        <a:spcAft>
                          <a:spcPts val="0"/>
                        </a:spcAft>
                        <a:buFont typeface="Symbol"/>
                        <a:buChar char=""/>
                      </a:pPr>
                      <a:r>
                        <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Task Management</a:t>
                      </a:r>
                      <a:endParaRPr lang="en-US" sz="1000" dirty="0">
                        <a:effectLst/>
                        <a:latin typeface="Segoe UI" panose="020B0502040204020203" pitchFamily="34" charset="0"/>
                        <a:ea typeface="Segoe UI" panose="020B0502040204020203" pitchFamily="34" charset="0"/>
                        <a:cs typeface="Segoe UI" panose="020B0502040204020203" pitchFamily="34" charset="0"/>
                      </a:endParaRPr>
                    </a:p>
                    <a:p>
                      <a:pPr marL="1200150" marR="0" lvl="2" indent="-285750" algn="just">
                        <a:spcBef>
                          <a:spcPts val="0"/>
                        </a:spcBef>
                        <a:spcAft>
                          <a:spcPts val="0"/>
                        </a:spcAft>
                        <a:buFont typeface="Courier New"/>
                        <a:buChar char="o"/>
                      </a:pP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Communication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with Customer contacts and clarifications of all issues</a:t>
                      </a:r>
                    </a:p>
                    <a:p>
                      <a:pPr marL="1200150" marR="0" lvl="2" indent="-285750" algn="just">
                        <a:spcBef>
                          <a:spcPts val="0"/>
                        </a:spcBef>
                        <a:spcAft>
                          <a:spcPts val="0"/>
                        </a:spcAft>
                        <a:buFont typeface="Courier New"/>
                        <a:buChar char="o"/>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Status tracking of all HCL Support related activities</a:t>
                      </a:r>
                    </a:p>
                    <a:p>
                      <a:pPr marL="1200150" marR="0" lvl="2" indent="-285750" algn="just">
                        <a:spcBef>
                          <a:spcPts val="0"/>
                        </a:spcBef>
                        <a:spcAft>
                          <a:spcPts val="0"/>
                        </a:spcAft>
                        <a:buFont typeface="Courier New"/>
                        <a:buChar char="o"/>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Implement and monitor processes compliance across the tasks</a:t>
                      </a:r>
                    </a:p>
                    <a:p>
                      <a:pPr marL="800100" marR="0" lvl="1" indent="-342900" algn="just">
                        <a:spcBef>
                          <a:spcPts val="0"/>
                        </a:spcBef>
                        <a:spcAft>
                          <a:spcPts val="0"/>
                        </a:spcAft>
                        <a:buFont typeface="Symbol"/>
                        <a:buChar char=""/>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Prepare / Review / Update KEDB, Technical, Functional Documents</a:t>
                      </a:r>
                    </a:p>
                    <a:p>
                      <a:pPr marL="800100" marR="0" lvl="1" indent="-342900" algn="just">
                        <a:spcBef>
                          <a:spcPts val="0"/>
                        </a:spcBef>
                        <a:spcAft>
                          <a:spcPts val="0"/>
                        </a:spcAft>
                        <a:buFont typeface="Symbol"/>
                        <a:buChar char=""/>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Co-ordinate with Customer/Product</a:t>
                      </a:r>
                      <a:r>
                        <a:rPr lang="en-US" sz="1000" baseline="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Vendor(s)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where required.</a:t>
                      </a:r>
                    </a:p>
                    <a:p>
                      <a:pPr marL="800100" marR="0" lvl="1" indent="-342900" algn="just">
                        <a:spcBef>
                          <a:spcPts val="0"/>
                        </a:spcBef>
                        <a:spcAft>
                          <a:spcPts val="0"/>
                        </a:spcAft>
                        <a:buFont typeface="Symbol"/>
                        <a:buChar char=""/>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Support and monitor </a:t>
                      </a: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Incident,</a:t>
                      </a:r>
                      <a:r>
                        <a:rPr lang="en-US" sz="1000" baseline="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 Service and </a:t>
                      </a: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Change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Management activities</a:t>
                      </a:r>
                    </a:p>
                    <a:p>
                      <a:pPr marL="800100" marR="0" lvl="1" indent="-342900" algn="just">
                        <a:spcBef>
                          <a:spcPts val="0"/>
                        </a:spcBef>
                        <a:spcAft>
                          <a:spcPts val="0"/>
                        </a:spcAft>
                        <a:buFont typeface="Symbol"/>
                        <a:buChar char=""/>
                      </a:pP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Keep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track of changes in Microsoft roadmap</a:t>
                      </a: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p>
                      <a:pPr marL="457200" marR="0" lvl="1" indent="0" algn="just">
                        <a:spcBef>
                          <a:spcPts val="0"/>
                        </a:spcBef>
                        <a:spcAft>
                          <a:spcPts val="0"/>
                        </a:spcAft>
                        <a:buFont typeface="Symbol"/>
                        <a:buNone/>
                      </a:pPr>
                      <a:endPar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9E9"/>
                    </a:solidFill>
                  </a:tcPr>
                </a:tc>
                <a:extLst>
                  <a:ext uri="{0D108BD9-81ED-4DB2-BD59-A6C34878D82A}">
                    <a16:rowId xmlns:a16="http://schemas.microsoft.com/office/drawing/2014/main" val="10001"/>
                  </a:ext>
                </a:extLst>
              </a:tr>
              <a:tr h="1828800">
                <a:tc>
                  <a:txBody>
                    <a:bodyPr/>
                    <a:lstStyle/>
                    <a:p>
                      <a:pPr marL="0" marR="0" algn="just">
                        <a:spcBef>
                          <a:spcPts val="600"/>
                        </a:spcBef>
                        <a:spcAft>
                          <a:spcPts val="600"/>
                        </a:spcAft>
                      </a:pPr>
                      <a:endPar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algn="just">
                        <a:spcBef>
                          <a:spcPts val="600"/>
                        </a:spcBef>
                        <a:spcAft>
                          <a:spcPts val="600"/>
                        </a:spcAft>
                      </a:pPr>
                      <a:endPar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algn="ctr">
                        <a:spcBef>
                          <a:spcPts val="600"/>
                        </a:spcBef>
                        <a:spcAft>
                          <a:spcPts val="600"/>
                        </a:spcAft>
                      </a:pPr>
                      <a:endParaRPr lang="en-GB" sz="10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algn="ctr">
                        <a:spcBef>
                          <a:spcPts val="600"/>
                        </a:spcBef>
                        <a:spcAft>
                          <a:spcPts val="600"/>
                        </a:spcAft>
                      </a:pPr>
                      <a:endParaRPr lang="en-GB" sz="1000" b="1"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algn="ctr">
                        <a:spcBef>
                          <a:spcPts val="600"/>
                        </a:spcBef>
                        <a:spcAft>
                          <a:spcPts val="600"/>
                        </a:spcAft>
                      </a:pPr>
                      <a:r>
                        <a:rPr lang="en-GB" sz="1000" b="1"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Offic</a:t>
                      </a:r>
                      <a:r>
                        <a:rPr lang="en-GB" sz="1000" b="1" baseline="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e 365 Administrator</a:t>
                      </a:r>
                      <a:endParaRPr lang="en-US" sz="1000" b="1" dirty="0">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9E9"/>
                    </a:solidFill>
                  </a:tcPr>
                </a:tc>
                <a:tc>
                  <a:txBody>
                    <a:bodyPr/>
                    <a:lstStyle/>
                    <a:p>
                      <a:pPr marL="685800" marR="0" lvl="1" algn="just">
                        <a:spcBef>
                          <a:spcPts val="0"/>
                        </a:spcBef>
                        <a:spcAft>
                          <a:spcPts val="0"/>
                        </a:spcAft>
                      </a:pPr>
                      <a:endParaRPr lang="en-US" sz="1000" dirty="0">
                        <a:effectLst/>
                        <a:latin typeface="Segoe UI" panose="020B0502040204020203" pitchFamily="34" charset="0"/>
                        <a:ea typeface="Segoe UI" panose="020B0502040204020203" pitchFamily="34" charset="0"/>
                        <a:cs typeface="Segoe UI" panose="020B0502040204020203" pitchFamily="34" charset="0"/>
                      </a:endParaRP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Setup, configuring, maintaining and managing Office 365 tenant.</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configuring Office services and components, enable or disable O365 features</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Assign user license for O365 services.</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Creation and management of sites, mailboxes, user accounts.</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Assignment of required permissions for all users to Office 365 resources.</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Planning, co-ordination and communication for maintenance activities.</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Responsible for monitoring and reporting activities.</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Issue resolution through the incident management process. </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Service request fulfilment through the Service requests management process. </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Providing resolution with in the agreed SLA ,dispatching Incidents to appropriate teams </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Attend support related calls / meetings</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Co-ordinate with Help Desk and concerned Customer IT teams</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Participate in L2 Support Activities &amp; or L3 coordination activities as appropriate</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Prepare / Review / Update KEDB, Technical, Functional Documents</a:t>
                      </a:r>
                    </a:p>
                    <a:p>
                      <a:pPr marL="800100" marR="0" lvl="1" indent="-342900" algn="just">
                        <a:spcBef>
                          <a:spcPts val="0"/>
                        </a:spcBef>
                        <a:spcAft>
                          <a:spcPts val="0"/>
                        </a:spcAft>
                        <a:buFont typeface="Symbol"/>
                        <a:buChar char=""/>
                      </a:pPr>
                      <a:r>
                        <a:rPr lang="en-IN"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Participate in Change Management activities where applicable</a:t>
                      </a:r>
                    </a:p>
                    <a:p>
                      <a:pPr marL="457200" marR="0" lvl="1" indent="0" algn="just">
                        <a:spcBef>
                          <a:spcPts val="0"/>
                        </a:spcBef>
                        <a:spcAft>
                          <a:spcPts val="0"/>
                        </a:spcAft>
                        <a:buFont typeface="Symbol"/>
                        <a:buNone/>
                      </a:pPr>
                      <a:endPar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9E9"/>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4986" y="1260742"/>
            <a:ext cx="745465" cy="745465"/>
          </a:xfrm>
          <a:prstGeom prst="rect">
            <a:avLst/>
          </a:prstGeom>
        </p:spPr>
      </p:pic>
      <p:grpSp>
        <p:nvGrpSpPr>
          <p:cNvPr id="6" name="Group 5"/>
          <p:cNvGrpSpPr/>
          <p:nvPr/>
        </p:nvGrpSpPr>
        <p:grpSpPr>
          <a:xfrm>
            <a:off x="1917700" y="4380476"/>
            <a:ext cx="1109539" cy="718845"/>
            <a:chOff x="737280" y="4989394"/>
            <a:chExt cx="1109539" cy="71884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807" y="4989394"/>
              <a:ext cx="647131" cy="6471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280" y="5153470"/>
              <a:ext cx="537647" cy="53764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4927" y="5136347"/>
              <a:ext cx="571892" cy="571892"/>
            </a:xfrm>
            <a:prstGeom prst="rect">
              <a:avLst/>
            </a:prstGeom>
          </p:spPr>
        </p:pic>
      </p:grpSp>
    </p:spTree>
    <p:extLst>
      <p:ext uri="{BB962C8B-B14F-4D97-AF65-F5344CB8AC3E}">
        <p14:creationId xmlns:p14="http://schemas.microsoft.com/office/powerpoint/2010/main" val="6260951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US" dirty="0" smtClean="0"/>
              <a:t>	Key </a:t>
            </a:r>
            <a:r>
              <a:rPr lang="en-US" dirty="0"/>
              <a:t>Support Roles for </a:t>
            </a:r>
            <a:r>
              <a:rPr lang="en-US" dirty="0" smtClean="0"/>
              <a:t>O365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312631921"/>
              </p:ext>
            </p:extLst>
          </p:nvPr>
        </p:nvGraphicFramePr>
        <p:xfrm>
          <a:off x="1747859" y="1260742"/>
          <a:ext cx="8270545" cy="2971800"/>
        </p:xfrm>
        <a:graphic>
          <a:graphicData uri="http://schemas.openxmlformats.org/drawingml/2006/table">
            <a:tbl>
              <a:tblPr firstRow="1" firstCol="1" bandRow="1"/>
              <a:tblGrid>
                <a:gridCol w="1431892">
                  <a:extLst>
                    <a:ext uri="{9D8B030D-6E8A-4147-A177-3AD203B41FA5}">
                      <a16:colId xmlns:a16="http://schemas.microsoft.com/office/drawing/2014/main" val="20000"/>
                    </a:ext>
                  </a:extLst>
                </a:gridCol>
                <a:gridCol w="6838653">
                  <a:extLst>
                    <a:ext uri="{9D8B030D-6E8A-4147-A177-3AD203B41FA5}">
                      <a16:colId xmlns:a16="http://schemas.microsoft.com/office/drawing/2014/main" val="20001"/>
                    </a:ext>
                  </a:extLst>
                </a:gridCol>
              </a:tblGrid>
              <a:tr h="245653">
                <a:tc>
                  <a:txBody>
                    <a:bodyPr/>
                    <a:lstStyle/>
                    <a:p>
                      <a:pPr marL="0" marR="0" algn="just">
                        <a:lnSpc>
                          <a:spcPct val="130000"/>
                        </a:lnSpc>
                        <a:spcBef>
                          <a:spcPts val="600"/>
                        </a:spcBef>
                        <a:spcAft>
                          <a:spcPts val="600"/>
                        </a:spcAft>
                      </a:pPr>
                      <a:r>
                        <a:rPr lang="en-GB" sz="12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Roles</a:t>
                      </a:r>
                      <a:endParaRPr lang="en-US" sz="1200" dirty="0">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lnSpc>
                          <a:spcPct val="130000"/>
                        </a:lnSpc>
                        <a:spcBef>
                          <a:spcPts val="0"/>
                        </a:spcBef>
                        <a:spcAft>
                          <a:spcPts val="0"/>
                        </a:spcAft>
                      </a:pPr>
                      <a:r>
                        <a:rPr lang="en-GB" sz="12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Responsibilities</a:t>
                      </a:r>
                      <a:endParaRPr lang="en-US" sz="1200" dirty="0">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2726147">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endPar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indent="0" algn="just" defTabSz="914400" rtl="0" eaLnBrk="1" fontAlgn="auto" latinLnBrk="0" hangingPunct="1">
                        <a:lnSpc>
                          <a:spcPct val="100000"/>
                        </a:lnSpc>
                        <a:spcBef>
                          <a:spcPts val="600"/>
                        </a:spcBef>
                        <a:spcAft>
                          <a:spcPts val="600"/>
                        </a:spcAft>
                        <a:buClrTx/>
                        <a:buSzTx/>
                        <a:buFontTx/>
                        <a:buNone/>
                        <a:tabLst/>
                        <a:defRPr/>
                      </a:pPr>
                      <a:endPar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indent="0" algn="just" defTabSz="914400" rtl="0" eaLnBrk="1" fontAlgn="auto" latinLnBrk="0" hangingPunct="1">
                        <a:lnSpc>
                          <a:spcPct val="100000"/>
                        </a:lnSpc>
                        <a:spcBef>
                          <a:spcPts val="600"/>
                        </a:spcBef>
                        <a:spcAft>
                          <a:spcPts val="600"/>
                        </a:spcAft>
                        <a:buClrTx/>
                        <a:buSzTx/>
                        <a:buFontTx/>
                        <a:buNone/>
                        <a:tabLst/>
                        <a:defRPr/>
                      </a:pPr>
                      <a:endParaRPr lang="en-GB"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en-GB" sz="10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en-GB" sz="1000" b="1" baseline="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en-GB" sz="1000" b="1"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O365 </a:t>
                      </a:r>
                      <a:r>
                        <a:rPr lang="en-GB" sz="10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Consultant </a:t>
                      </a:r>
                    </a:p>
                    <a:p>
                      <a:pPr marL="0" marR="0" algn="just">
                        <a:spcBef>
                          <a:spcPts val="600"/>
                        </a:spcBef>
                        <a:spcAft>
                          <a:spcPts val="600"/>
                        </a:spcAft>
                      </a:pPr>
                      <a:endParaRPr lang="en-US" sz="1000" dirty="0">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9E9"/>
                    </a:solidFill>
                  </a:tcPr>
                </a:tc>
                <a:tc>
                  <a:txBody>
                    <a:bodyPr/>
                    <a:lstStyle/>
                    <a:p>
                      <a:pPr marL="800100" marR="0" lvl="1" indent="-342900" algn="just">
                        <a:spcBef>
                          <a:spcPts val="0"/>
                        </a:spcBef>
                        <a:spcAft>
                          <a:spcPts val="0"/>
                        </a:spcAft>
                        <a:buFont typeface="Symbol"/>
                        <a:buChar char=""/>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 techno functional consultant with rich experience on </a:t>
                      </a: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Office 365 solutions.</a:t>
                      </a:r>
                      <a:endPar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800100" marR="0" lvl="1" indent="-342900" algn="just">
                        <a:spcBef>
                          <a:spcPts val="0"/>
                        </a:spcBef>
                        <a:spcAft>
                          <a:spcPts val="0"/>
                        </a:spcAft>
                        <a:buFont typeface="Symbol"/>
                        <a:buChar char=""/>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Understanding Customer’s business processes for in-scope </a:t>
                      </a: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applications.</a:t>
                      </a:r>
                      <a:endPar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800100" marR="0" lvl="1" indent="-342900" algn="just">
                        <a:spcBef>
                          <a:spcPts val="0"/>
                        </a:spcBef>
                        <a:spcAft>
                          <a:spcPts val="0"/>
                        </a:spcAft>
                        <a:buFont typeface="Symbol"/>
                        <a:buChar char=""/>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Understand Customer’s existing </a:t>
                      </a: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O365 environment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and applications and use it in the support processes</a:t>
                      </a:r>
                    </a:p>
                    <a:p>
                      <a:pPr marL="1085850" marR="0" lvl="2" indent="-171450" algn="just">
                        <a:spcBef>
                          <a:spcPts val="0"/>
                        </a:spcBef>
                        <a:spcAft>
                          <a:spcPts val="0"/>
                        </a:spcAft>
                        <a:buFont typeface="Courier New" panose="02070309020205020404" pitchFamily="49" charset="0"/>
                        <a:buChar char="o"/>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Understand Customer’s existing support functions and continually analyze to improve/optimize further</a:t>
                      </a:r>
                    </a:p>
                    <a:p>
                      <a:pPr marL="1085850" marR="0" lvl="2" indent="-171450" algn="just">
                        <a:spcBef>
                          <a:spcPts val="0"/>
                        </a:spcBef>
                        <a:spcAft>
                          <a:spcPts val="0"/>
                        </a:spcAft>
                        <a:buFont typeface="Courier New" panose="02070309020205020404" pitchFamily="49" charset="0"/>
                        <a:buChar char="o"/>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Understand </a:t>
                      </a: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Incident and change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Management process &amp; Global Administration tasks </a:t>
                      </a:r>
                    </a:p>
                    <a:p>
                      <a:pPr marL="800100" marR="0" lvl="1" indent="-342900" algn="just">
                        <a:spcBef>
                          <a:spcPts val="0"/>
                        </a:spcBef>
                        <a:spcAft>
                          <a:spcPts val="0"/>
                        </a:spcAft>
                        <a:buFont typeface="Symbol"/>
                        <a:buChar char=""/>
                      </a:pP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Understand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the Responsibilities of all the deliverables associated with incidents, errors &amp; service request </a:t>
                      </a:r>
                      <a:endPar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800100" marR="0" lvl="1" indent="-342900" algn="just">
                        <a:spcBef>
                          <a:spcPts val="0"/>
                        </a:spcBef>
                        <a:spcAft>
                          <a:spcPts val="0"/>
                        </a:spcAft>
                        <a:buFont typeface="Symbol"/>
                        <a:buChar char=""/>
                      </a:pP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Participate in the O365 planning and setup activities.</a:t>
                      </a:r>
                    </a:p>
                    <a:p>
                      <a:pPr marL="800100" marR="0" lvl="1" indent="-342900" algn="just">
                        <a:spcBef>
                          <a:spcPts val="0"/>
                        </a:spcBef>
                        <a:spcAft>
                          <a:spcPts val="0"/>
                        </a:spcAft>
                        <a:buFont typeface="Symbol"/>
                        <a:buChar char=""/>
                      </a:pP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Review license usage reports and advise on license optimization.</a:t>
                      </a:r>
                      <a:endPar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800100" marR="0" lvl="1" indent="-342900" algn="just">
                        <a:spcBef>
                          <a:spcPts val="0"/>
                        </a:spcBef>
                        <a:spcAft>
                          <a:spcPts val="0"/>
                        </a:spcAft>
                        <a:buFont typeface="Symbol"/>
                        <a:buChar char=""/>
                      </a:pP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Prepare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Review / Enhance KT, KEDB, Technical, Functional Documents</a:t>
                      </a:r>
                    </a:p>
                    <a:p>
                      <a:pPr marL="800100" marR="0" lvl="1" indent="-342900" algn="just">
                        <a:spcBef>
                          <a:spcPts val="0"/>
                        </a:spcBef>
                        <a:spcAft>
                          <a:spcPts val="0"/>
                        </a:spcAft>
                        <a:buFont typeface="Symbol"/>
                        <a:buChar char=""/>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Co-ordinate with Customer/Product Vendor(s) where required.</a:t>
                      </a:r>
                    </a:p>
                    <a:p>
                      <a:pPr marL="800100" marR="0" lvl="1" indent="-342900" algn="just">
                        <a:spcBef>
                          <a:spcPts val="0"/>
                        </a:spcBef>
                        <a:spcAft>
                          <a:spcPts val="0"/>
                        </a:spcAft>
                        <a:buFont typeface="Symbol"/>
                        <a:buChar char=""/>
                      </a:pP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Participate in</a:t>
                      </a:r>
                      <a:r>
                        <a:rPr lang="en-US" sz="1000" baseline="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 Change</a:t>
                      </a: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Management activities where applicable.</a:t>
                      </a:r>
                    </a:p>
                    <a:p>
                      <a:pPr marL="800100" marR="0" lvl="1" indent="-342900" algn="just">
                        <a:spcBef>
                          <a:spcPts val="0"/>
                        </a:spcBef>
                        <a:spcAft>
                          <a:spcPts val="0"/>
                        </a:spcAft>
                        <a:buFont typeface="Symbol"/>
                        <a:buChar char=""/>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Understand the existing process to Keep track of changes in Microsoft roadmap.</a:t>
                      </a:r>
                    </a:p>
                    <a:p>
                      <a:pPr marL="800100" marR="0" lvl="1" indent="-342900" algn="just">
                        <a:spcBef>
                          <a:spcPts val="0"/>
                        </a:spcBef>
                        <a:spcAft>
                          <a:spcPts val="0"/>
                        </a:spcAft>
                        <a:buFont typeface="Symbol"/>
                        <a:buChar char=""/>
                      </a:pPr>
                      <a:r>
                        <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Participate in the impact analysis of the change for the Customer implementation and business and inform Customer</a:t>
                      </a: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p>
                      <a:pPr marL="800100" marR="0" lvl="1" indent="-342900" algn="just">
                        <a:spcBef>
                          <a:spcPts val="0"/>
                        </a:spcBef>
                        <a:spcAft>
                          <a:spcPts val="0"/>
                        </a:spcAft>
                        <a:buFont typeface="Symbol"/>
                        <a:buChar char=""/>
                      </a:pPr>
                      <a:r>
                        <a:rPr lang="en-US" sz="1000"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Participate in the Root Cause Analysis of critical incidents and outages.</a:t>
                      </a:r>
                      <a:endParaRPr lang="en-US"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5659" marR="3565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9E9"/>
                    </a:solidFill>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4986" y="1633474"/>
            <a:ext cx="745465" cy="745465"/>
          </a:xfrm>
          <a:prstGeom prst="rect">
            <a:avLst/>
          </a:prstGeom>
        </p:spPr>
      </p:pic>
    </p:spTree>
    <p:extLst>
      <p:ext uri="{BB962C8B-B14F-4D97-AF65-F5344CB8AC3E}">
        <p14:creationId xmlns:p14="http://schemas.microsoft.com/office/powerpoint/2010/main" val="4240983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15875"/>
            <a:ext cx="10485954" cy="749300"/>
          </a:xfrm>
          <a:prstGeom prst="rect">
            <a:avLst/>
          </a:prstGeom>
        </p:spPr>
        <p:txBody>
          <a:bodyPr/>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US" kern="0" dirty="0" smtClean="0"/>
              <a:t>	Contents</a:t>
            </a:r>
            <a:endParaRPr lang="en-US" kern="0" dirty="0"/>
          </a:p>
        </p:txBody>
      </p:sp>
      <p:sp>
        <p:nvSpPr>
          <p:cNvPr id="4" name="Rectangle 3"/>
          <p:cNvSpPr/>
          <p:nvPr/>
        </p:nvSpPr>
        <p:spPr>
          <a:xfrm>
            <a:off x="1066800" y="1066800"/>
            <a:ext cx="6096000" cy="5786199"/>
          </a:xfrm>
          <a:prstGeom prst="rect">
            <a:avLst/>
          </a:prstGeom>
        </p:spPr>
        <p:txBody>
          <a:bodyPr>
            <a:spAutoFit/>
          </a:bodyPr>
          <a:lstStyle/>
          <a:p>
            <a:pPr marL="285750" indent="-285750">
              <a:spcAft>
                <a:spcPts val="600"/>
              </a:spcAft>
              <a:buFont typeface="Wingdings" panose="05000000000000000000" pitchFamily="2" charset="2"/>
              <a:buChar char="§"/>
            </a:pPr>
            <a:r>
              <a:rPr lang="en-IN" sz="2000" dirty="0">
                <a:solidFill>
                  <a:schemeClr val="bg2">
                    <a:lumMod val="75000"/>
                  </a:schemeClr>
                </a:solidFill>
                <a:latin typeface="Times New Roman" panose="02020603050405020304" pitchFamily="18" charset="0"/>
                <a:cs typeface="Times New Roman" panose="02020603050405020304" pitchFamily="18" charset="0"/>
              </a:rPr>
              <a:t>Introduction </a:t>
            </a:r>
          </a:p>
          <a:p>
            <a:pPr marL="285750" indent="-285750">
              <a:spcAft>
                <a:spcPts val="600"/>
              </a:spcAft>
              <a:buFont typeface="Wingdings" panose="05000000000000000000" pitchFamily="2" charset="2"/>
              <a:buChar char="§"/>
            </a:pPr>
            <a:r>
              <a:rPr lang="en-IN" sz="2000" dirty="0">
                <a:solidFill>
                  <a:schemeClr val="bg2">
                    <a:lumMod val="75000"/>
                  </a:schemeClr>
                </a:solidFill>
                <a:latin typeface="Times New Roman" panose="02020603050405020304" pitchFamily="18" charset="0"/>
                <a:cs typeface="Times New Roman" panose="02020603050405020304" pitchFamily="18" charset="0"/>
              </a:rPr>
              <a:t>Office 365 – </a:t>
            </a:r>
            <a:r>
              <a:rPr lang="en-IN" sz="2000" dirty="0" smtClean="0">
                <a:solidFill>
                  <a:schemeClr val="bg2">
                    <a:lumMod val="75000"/>
                  </a:schemeClr>
                </a:solidFill>
                <a:latin typeface="Times New Roman" panose="02020603050405020304" pitchFamily="18" charset="0"/>
                <a:cs typeface="Times New Roman" panose="02020603050405020304" pitchFamily="18" charset="0"/>
              </a:rPr>
              <a:t>Overview </a:t>
            </a:r>
          </a:p>
          <a:p>
            <a:pPr marL="285750" indent="-285750">
              <a:spcAft>
                <a:spcPts val="600"/>
              </a:spcAft>
              <a:buFont typeface="Wingdings" panose="05000000000000000000" pitchFamily="2" charset="2"/>
              <a:buChar char="§"/>
            </a:pPr>
            <a:r>
              <a:rPr lang="en-IN" sz="2000" dirty="0" smtClean="0">
                <a:solidFill>
                  <a:schemeClr val="bg2">
                    <a:lumMod val="75000"/>
                  </a:schemeClr>
                </a:solidFill>
                <a:latin typeface="Times New Roman" panose="02020603050405020304" pitchFamily="18" charset="0"/>
                <a:cs typeface="Times New Roman" panose="02020603050405020304" pitchFamily="18" charset="0"/>
              </a:rPr>
              <a:t>Pain &amp; Challenges </a:t>
            </a:r>
          </a:p>
          <a:p>
            <a:pPr marL="285750" indent="-285750">
              <a:spcAft>
                <a:spcPts val="600"/>
              </a:spcAft>
              <a:buFont typeface="Wingdings" panose="05000000000000000000" pitchFamily="2" charset="2"/>
              <a:buChar char="§"/>
            </a:pPr>
            <a:r>
              <a:rPr lang="en-IN" sz="2000" dirty="0" smtClean="0">
                <a:solidFill>
                  <a:schemeClr val="bg2">
                    <a:lumMod val="75000"/>
                  </a:schemeClr>
                </a:solidFill>
                <a:latin typeface="Times New Roman" panose="02020603050405020304" pitchFamily="18" charset="0"/>
                <a:cs typeface="Times New Roman" panose="02020603050405020304" pitchFamily="18" charset="0"/>
              </a:rPr>
              <a:t>How </a:t>
            </a:r>
            <a:r>
              <a:rPr lang="en-IN" sz="2000" dirty="0">
                <a:solidFill>
                  <a:schemeClr val="bg2">
                    <a:lumMod val="75000"/>
                  </a:schemeClr>
                </a:solidFill>
                <a:latin typeface="Times New Roman" panose="02020603050405020304" pitchFamily="18" charset="0"/>
                <a:cs typeface="Times New Roman" panose="02020603050405020304" pitchFamily="18" charset="0"/>
              </a:rPr>
              <a:t>we can </a:t>
            </a:r>
            <a:r>
              <a:rPr lang="en-IN" sz="2000" dirty="0" smtClean="0">
                <a:solidFill>
                  <a:schemeClr val="bg2">
                    <a:lumMod val="75000"/>
                  </a:schemeClr>
                </a:solidFill>
                <a:latin typeface="Times New Roman" panose="02020603050405020304" pitchFamily="18" charset="0"/>
                <a:cs typeface="Times New Roman" panose="02020603050405020304" pitchFamily="18" charset="0"/>
              </a:rPr>
              <a:t>help</a:t>
            </a:r>
          </a:p>
          <a:p>
            <a:pPr marL="285750" indent="-285750">
              <a:spcAft>
                <a:spcPts val="600"/>
              </a:spcAft>
              <a:buFont typeface="Wingdings" panose="05000000000000000000" pitchFamily="2" charset="2"/>
              <a:buChar char="§"/>
            </a:pPr>
            <a:r>
              <a:rPr lang="en-IN" sz="2000" dirty="0">
                <a:solidFill>
                  <a:schemeClr val="bg2">
                    <a:lumMod val="75000"/>
                  </a:schemeClr>
                </a:solidFill>
                <a:latin typeface="Times New Roman" panose="02020603050405020304" pitchFamily="18" charset="0"/>
                <a:cs typeface="Times New Roman" panose="02020603050405020304" pitchFamily="18" charset="0"/>
              </a:rPr>
              <a:t>Typical Challenges and our approach</a:t>
            </a:r>
          </a:p>
          <a:p>
            <a:pPr marL="285750" indent="-285750">
              <a:spcAft>
                <a:spcPts val="600"/>
              </a:spcAft>
              <a:buFont typeface="Wingdings" panose="05000000000000000000" pitchFamily="2" charset="2"/>
              <a:buChar char="§"/>
            </a:pPr>
            <a:r>
              <a:rPr lang="en-IN" sz="2000" dirty="0" smtClean="0">
                <a:solidFill>
                  <a:schemeClr val="bg2">
                    <a:lumMod val="75000"/>
                  </a:schemeClr>
                </a:solidFill>
                <a:latin typeface="Times New Roman" panose="02020603050405020304" pitchFamily="18" charset="0"/>
                <a:cs typeface="Times New Roman" panose="02020603050405020304" pitchFamily="18" charset="0"/>
              </a:rPr>
              <a:t>Solutions and assets</a:t>
            </a:r>
            <a:endParaRPr lang="en-IN" sz="2000" dirty="0">
              <a:solidFill>
                <a:schemeClr val="bg2">
                  <a:lumMod val="75000"/>
                </a:schemeClr>
              </a:solidFill>
              <a:latin typeface="Times New Roman" panose="02020603050405020304" pitchFamily="18" charset="0"/>
              <a:cs typeface="Times New Roman" panose="02020603050405020304" pitchFamily="18" charset="0"/>
            </a:endParaRPr>
          </a:p>
          <a:p>
            <a:pPr marL="285750" indent="-285750">
              <a:spcAft>
                <a:spcPts val="600"/>
              </a:spcAft>
              <a:buFont typeface="Wingdings" panose="05000000000000000000" pitchFamily="2" charset="2"/>
              <a:buChar char="§"/>
            </a:pPr>
            <a:r>
              <a:rPr lang="en-IN" sz="2000" dirty="0" smtClean="0">
                <a:solidFill>
                  <a:schemeClr val="bg2">
                    <a:lumMod val="75000"/>
                  </a:schemeClr>
                </a:solidFill>
                <a:latin typeface="Times New Roman" panose="02020603050405020304" pitchFamily="18" charset="0"/>
                <a:cs typeface="Times New Roman" panose="02020603050405020304" pitchFamily="18" charset="0"/>
              </a:rPr>
              <a:t>Support </a:t>
            </a:r>
            <a:r>
              <a:rPr lang="en-IN" sz="2000" dirty="0">
                <a:solidFill>
                  <a:schemeClr val="bg2">
                    <a:lumMod val="75000"/>
                  </a:schemeClr>
                </a:solidFill>
                <a:latin typeface="Times New Roman" panose="02020603050405020304" pitchFamily="18" charset="0"/>
                <a:cs typeface="Times New Roman" panose="02020603050405020304" pitchFamily="18" charset="0"/>
              </a:rPr>
              <a:t>Model </a:t>
            </a:r>
          </a:p>
          <a:p>
            <a:pPr marL="285750" indent="-285750">
              <a:spcAft>
                <a:spcPts val="600"/>
              </a:spcAft>
              <a:buFont typeface="Wingdings" panose="05000000000000000000" pitchFamily="2" charset="2"/>
              <a:buChar char="§"/>
            </a:pPr>
            <a:r>
              <a:rPr lang="en-IN" sz="2000" dirty="0" smtClean="0">
                <a:solidFill>
                  <a:schemeClr val="bg2">
                    <a:lumMod val="75000"/>
                  </a:schemeClr>
                </a:solidFill>
                <a:latin typeface="Times New Roman" panose="02020603050405020304" pitchFamily="18" charset="0"/>
                <a:cs typeface="Times New Roman" panose="02020603050405020304" pitchFamily="18" charset="0"/>
              </a:rPr>
              <a:t>Automated </a:t>
            </a:r>
            <a:r>
              <a:rPr lang="en-IN" sz="2000" dirty="0">
                <a:solidFill>
                  <a:schemeClr val="bg2">
                    <a:lumMod val="75000"/>
                  </a:schemeClr>
                </a:solidFill>
                <a:latin typeface="Times New Roman" panose="02020603050405020304" pitchFamily="18" charset="0"/>
                <a:cs typeface="Times New Roman" panose="02020603050405020304" pitchFamily="18" charset="0"/>
              </a:rPr>
              <a:t>assistant for O365 </a:t>
            </a:r>
          </a:p>
          <a:p>
            <a:pPr marL="285750" indent="-285750">
              <a:spcAft>
                <a:spcPts val="600"/>
              </a:spcAft>
              <a:buFont typeface="Wingdings" panose="05000000000000000000" pitchFamily="2" charset="2"/>
              <a:buChar char="§"/>
            </a:pPr>
            <a:r>
              <a:rPr lang="en-IN" sz="2000" dirty="0">
                <a:solidFill>
                  <a:schemeClr val="bg2">
                    <a:lumMod val="75000"/>
                  </a:schemeClr>
                </a:solidFill>
                <a:latin typeface="Times New Roman" panose="02020603050405020304" pitchFamily="18" charset="0"/>
                <a:cs typeface="Times New Roman" panose="02020603050405020304" pitchFamily="18" charset="0"/>
              </a:rPr>
              <a:t>What to expect</a:t>
            </a:r>
          </a:p>
          <a:p>
            <a:pPr marL="285750" indent="-285750">
              <a:spcAft>
                <a:spcPts val="600"/>
              </a:spcAft>
              <a:buFont typeface="Wingdings" panose="05000000000000000000" pitchFamily="2" charset="2"/>
              <a:buChar char="§"/>
            </a:pPr>
            <a:r>
              <a:rPr lang="en-IN" sz="2000" dirty="0">
                <a:solidFill>
                  <a:schemeClr val="bg2">
                    <a:lumMod val="75000"/>
                  </a:schemeClr>
                </a:solidFill>
                <a:latin typeface="Times New Roman" panose="02020603050405020304" pitchFamily="18" charset="0"/>
                <a:cs typeface="Times New Roman" panose="02020603050405020304" pitchFamily="18" charset="0"/>
              </a:rPr>
              <a:t>Key benefits to the client </a:t>
            </a:r>
          </a:p>
          <a:p>
            <a:pPr marL="285750" indent="-285750">
              <a:spcAft>
                <a:spcPts val="600"/>
              </a:spcAft>
              <a:buFont typeface="Wingdings" panose="05000000000000000000" pitchFamily="2" charset="2"/>
              <a:buChar char="§"/>
            </a:pPr>
            <a:r>
              <a:rPr lang="en-IN" sz="2000" dirty="0">
                <a:solidFill>
                  <a:schemeClr val="bg2">
                    <a:lumMod val="75000"/>
                  </a:schemeClr>
                </a:solidFill>
                <a:latin typeface="Times New Roman" panose="02020603050405020304" pitchFamily="18" charset="0"/>
                <a:cs typeface="Times New Roman" panose="02020603050405020304" pitchFamily="18" charset="0"/>
              </a:rPr>
              <a:t>Value </a:t>
            </a:r>
            <a:r>
              <a:rPr lang="en-IN" sz="2000" dirty="0" smtClean="0">
                <a:solidFill>
                  <a:schemeClr val="bg2">
                    <a:lumMod val="75000"/>
                  </a:schemeClr>
                </a:solidFill>
                <a:latin typeface="Times New Roman" panose="02020603050405020304" pitchFamily="18" charset="0"/>
                <a:cs typeface="Times New Roman" panose="02020603050405020304" pitchFamily="18" charset="0"/>
              </a:rPr>
              <a:t>adds and differentiators</a:t>
            </a:r>
            <a:endParaRPr lang="en-IN" sz="2000" dirty="0">
              <a:solidFill>
                <a:schemeClr val="bg2">
                  <a:lumMod val="75000"/>
                </a:schemeClr>
              </a:solidFill>
              <a:latin typeface="Times New Roman" panose="02020603050405020304" pitchFamily="18" charset="0"/>
              <a:cs typeface="Times New Roman" panose="02020603050405020304" pitchFamily="18" charset="0"/>
            </a:endParaRPr>
          </a:p>
          <a:p>
            <a:pPr marL="285750" indent="-285750">
              <a:spcAft>
                <a:spcPts val="600"/>
              </a:spcAft>
              <a:buFont typeface="Wingdings" panose="05000000000000000000" pitchFamily="2" charset="2"/>
              <a:buChar char="§"/>
            </a:pPr>
            <a:r>
              <a:rPr lang="en-IN" sz="2000" dirty="0" smtClean="0">
                <a:solidFill>
                  <a:schemeClr val="bg2">
                    <a:lumMod val="75000"/>
                  </a:schemeClr>
                </a:solidFill>
                <a:latin typeface="Times New Roman" panose="02020603050405020304" pitchFamily="18" charset="0"/>
                <a:cs typeface="Times New Roman" panose="02020603050405020304" pitchFamily="18" charset="0"/>
              </a:rPr>
              <a:t>Practice Overview</a:t>
            </a:r>
          </a:p>
          <a:p>
            <a:pPr marL="285750" indent="-285750">
              <a:spcAft>
                <a:spcPts val="600"/>
              </a:spcAft>
              <a:buFont typeface="Wingdings" panose="05000000000000000000" pitchFamily="2" charset="2"/>
              <a:buChar char="§"/>
            </a:pPr>
            <a:r>
              <a:rPr lang="en-IN" sz="2000" dirty="0">
                <a:solidFill>
                  <a:schemeClr val="bg2">
                    <a:lumMod val="75000"/>
                  </a:schemeClr>
                </a:solidFill>
                <a:latin typeface="Times New Roman" panose="02020603050405020304" pitchFamily="18" charset="0"/>
                <a:cs typeface="Times New Roman" panose="02020603050405020304" pitchFamily="18" charset="0"/>
              </a:rPr>
              <a:t>Relationship with </a:t>
            </a:r>
            <a:r>
              <a:rPr lang="en-IN" sz="2000" dirty="0" smtClean="0">
                <a:solidFill>
                  <a:schemeClr val="bg2">
                    <a:lumMod val="75000"/>
                  </a:schemeClr>
                </a:solidFill>
                <a:latin typeface="Times New Roman" panose="02020603050405020304" pitchFamily="18" charset="0"/>
                <a:cs typeface="Times New Roman" panose="02020603050405020304" pitchFamily="18" charset="0"/>
              </a:rPr>
              <a:t>Microsoft</a:t>
            </a:r>
          </a:p>
          <a:p>
            <a:pPr marL="285750" indent="-285750">
              <a:spcAft>
                <a:spcPts val="600"/>
              </a:spcAft>
              <a:buFont typeface="Wingdings" panose="05000000000000000000" pitchFamily="2" charset="2"/>
              <a:buChar char="§"/>
            </a:pPr>
            <a:r>
              <a:rPr lang="en-IN" sz="2000" dirty="0" smtClean="0">
                <a:solidFill>
                  <a:schemeClr val="bg2">
                    <a:lumMod val="75000"/>
                  </a:schemeClr>
                </a:solidFill>
                <a:latin typeface="Times New Roman" panose="02020603050405020304" pitchFamily="18" charset="0"/>
                <a:cs typeface="Times New Roman" panose="02020603050405020304" pitchFamily="18" charset="0"/>
              </a:rPr>
              <a:t>Case Studies</a:t>
            </a:r>
            <a:endParaRPr lang="en-IN" sz="2000" dirty="0">
              <a:solidFill>
                <a:schemeClr val="bg2">
                  <a:lumMod val="75000"/>
                </a:schemeClr>
              </a:solidFill>
              <a:latin typeface="Times New Roman" panose="02020603050405020304" pitchFamily="18" charset="0"/>
              <a:cs typeface="Times New Roman" panose="02020603050405020304" pitchFamily="18" charset="0"/>
            </a:endParaRPr>
          </a:p>
          <a:p>
            <a:pPr marL="285750" indent="-285750">
              <a:spcAft>
                <a:spcPts val="600"/>
              </a:spcAft>
              <a:buFont typeface="Wingdings" panose="05000000000000000000" pitchFamily="2" charset="2"/>
              <a:buChar char="§"/>
            </a:pPr>
            <a:r>
              <a:rPr lang="en-IN" sz="2000" dirty="0">
                <a:solidFill>
                  <a:schemeClr val="bg2">
                    <a:lumMod val="75000"/>
                  </a:schemeClr>
                </a:solidFill>
                <a:latin typeface="Times New Roman" panose="02020603050405020304" pitchFamily="18" charset="0"/>
                <a:cs typeface="Times New Roman" panose="02020603050405020304" pitchFamily="18" charset="0"/>
              </a:rPr>
              <a:t>Appendix</a:t>
            </a:r>
          </a:p>
        </p:txBody>
      </p:sp>
    </p:spTree>
    <p:extLst>
      <p:ext uri="{BB962C8B-B14F-4D97-AF65-F5344CB8AC3E}">
        <p14:creationId xmlns:p14="http://schemas.microsoft.com/office/powerpoint/2010/main" val="41095364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7855857" y="1190171"/>
            <a:ext cx="3976914" cy="5057358"/>
          </a:xfrm>
          <a:prstGeom prst="roundRect">
            <a:avLst/>
          </a:prstGeom>
          <a:solidFill>
            <a:schemeClr val="accent5">
              <a:lumMod val="25000"/>
            </a:schemeClr>
          </a:soli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US" dirty="0" smtClean="0"/>
              <a:t>	</a:t>
            </a:r>
            <a:r>
              <a:rPr lang="en-US" dirty="0"/>
              <a:t>Automated assistant for </a:t>
            </a:r>
            <a:r>
              <a:rPr lang="en-US" dirty="0" smtClean="0"/>
              <a:t>O365 – what it does</a:t>
            </a:r>
            <a:endParaRPr lang="en-IN" dirty="0"/>
          </a:p>
        </p:txBody>
      </p:sp>
      <p:sp>
        <p:nvSpPr>
          <p:cNvPr id="4" name="Rectangle 3"/>
          <p:cNvSpPr/>
          <p:nvPr/>
        </p:nvSpPr>
        <p:spPr>
          <a:xfrm>
            <a:off x="8086271" y="1359130"/>
            <a:ext cx="3581400" cy="4801314"/>
          </a:xfrm>
          <a:prstGeom prst="rect">
            <a:avLst/>
          </a:prstGeom>
          <a:noFill/>
        </p:spPr>
        <p:txBody>
          <a:bodyPr wrap="square">
            <a:spAutoFit/>
          </a:bodyPr>
          <a:lstStyle/>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Execute tasks</a:t>
            </a: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Fetch reports</a:t>
            </a: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Get help</a:t>
            </a: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G</a:t>
            </a:r>
            <a:r>
              <a:rPr lang="en-IN" sz="1700" b="1" dirty="0" smtClean="0">
                <a:solidFill>
                  <a:schemeClr val="bg1"/>
                </a:solidFill>
                <a:latin typeface="Calibri" panose="020F0502020204030204" pitchFamily="34" charset="0"/>
                <a:cs typeface="Calibri" panose="020F0502020204030204" pitchFamily="34" charset="0"/>
              </a:rPr>
              <a:t>et </a:t>
            </a:r>
            <a:r>
              <a:rPr lang="en-IN" sz="1700" b="1" dirty="0">
                <a:solidFill>
                  <a:schemeClr val="bg1"/>
                </a:solidFill>
                <a:latin typeface="Calibri" panose="020F0502020204030204" pitchFamily="34" charset="0"/>
                <a:cs typeface="Calibri" panose="020F0502020204030204" pitchFamily="34" charset="0"/>
              </a:rPr>
              <a:t>access to common Solutions</a:t>
            </a:r>
          </a:p>
          <a:p>
            <a:pPr marL="342900" indent="-342900">
              <a:buFont typeface="Arial" panose="020B0604020202020204" pitchFamily="34" charset="0"/>
              <a:buChar char="•"/>
            </a:pPr>
            <a:r>
              <a:rPr lang="en-IN" sz="1700" b="1" dirty="0" smtClean="0">
                <a:solidFill>
                  <a:schemeClr val="bg1"/>
                </a:solidFill>
                <a:latin typeface="Calibri" panose="020F0502020204030204" pitchFamily="34" charset="0"/>
                <a:cs typeface="Calibri" panose="020F0502020204030204" pitchFamily="34" charset="0"/>
              </a:rPr>
              <a:t>Get process information</a:t>
            </a:r>
            <a:endParaRPr lang="en-IN" sz="17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Investigate issues </a:t>
            </a:r>
            <a:endParaRPr lang="en-IN" sz="1700" b="1" dirty="0" smtClean="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IN" sz="1700" b="1" dirty="0" smtClean="0">
                <a:solidFill>
                  <a:schemeClr val="bg1"/>
                </a:solidFill>
                <a:latin typeface="Calibri" panose="020F0502020204030204" pitchFamily="34" charset="0"/>
                <a:cs typeface="Calibri" panose="020F0502020204030204" pitchFamily="34" charset="0"/>
              </a:rPr>
              <a:t>Seek Approvals</a:t>
            </a:r>
          </a:p>
          <a:p>
            <a:pPr marL="342900" indent="-342900">
              <a:buFont typeface="Arial" panose="020B0604020202020204" pitchFamily="34" charset="0"/>
              <a:buChar char="•"/>
            </a:pPr>
            <a:r>
              <a:rPr lang="en-IN" sz="1700" b="1" dirty="0" smtClean="0">
                <a:solidFill>
                  <a:schemeClr val="bg1"/>
                </a:solidFill>
                <a:latin typeface="Calibri" panose="020F0502020204030204" pitchFamily="34" charset="0"/>
                <a:cs typeface="Calibri" panose="020F0502020204030204" pitchFamily="34" charset="0"/>
              </a:rPr>
              <a:t>Get </a:t>
            </a:r>
            <a:r>
              <a:rPr lang="en-IN" sz="1700" b="1" dirty="0">
                <a:solidFill>
                  <a:schemeClr val="bg1"/>
                </a:solidFill>
                <a:latin typeface="Calibri" panose="020F0502020204030204" pitchFamily="34" charset="0"/>
                <a:cs typeface="Calibri" panose="020F0502020204030204" pitchFamily="34" charset="0"/>
              </a:rPr>
              <a:t>Monitoring reports</a:t>
            </a: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Schedule tasks</a:t>
            </a: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Provide </a:t>
            </a:r>
            <a:r>
              <a:rPr lang="en-IN" sz="1700" b="1" dirty="0" smtClean="0">
                <a:solidFill>
                  <a:schemeClr val="bg1"/>
                </a:solidFill>
                <a:latin typeface="Calibri" panose="020F0502020204030204" pitchFamily="34" charset="0"/>
                <a:cs typeface="Calibri" panose="020F0502020204030204" pitchFamily="34" charset="0"/>
              </a:rPr>
              <a:t>real-time </a:t>
            </a:r>
            <a:r>
              <a:rPr lang="en-IN" sz="1700" b="1" dirty="0">
                <a:solidFill>
                  <a:schemeClr val="bg1"/>
                </a:solidFill>
                <a:latin typeface="Calibri" panose="020F0502020204030204" pitchFamily="34" charset="0"/>
                <a:cs typeface="Calibri" panose="020F0502020204030204" pitchFamily="34" charset="0"/>
              </a:rPr>
              <a:t>information</a:t>
            </a: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Get Intranet updates</a:t>
            </a: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Get latest announcements and news</a:t>
            </a: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Apply for </a:t>
            </a:r>
            <a:r>
              <a:rPr lang="en-IN" sz="1700" b="1" dirty="0" smtClean="0">
                <a:solidFill>
                  <a:schemeClr val="bg1"/>
                </a:solidFill>
                <a:latin typeface="Calibri" panose="020F0502020204030204" pitchFamily="34" charset="0"/>
                <a:cs typeface="Calibri" panose="020F0502020204030204" pitchFamily="34" charset="0"/>
              </a:rPr>
              <a:t>leave &amp; reimbursements</a:t>
            </a:r>
            <a:endParaRPr lang="en-IN" sz="17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Create a ticket </a:t>
            </a:r>
          </a:p>
          <a:p>
            <a:pPr marL="342900" indent="-342900">
              <a:buFont typeface="Arial" panose="020B0604020202020204" pitchFamily="34" charset="0"/>
              <a:buChar char="•"/>
            </a:pPr>
            <a:r>
              <a:rPr lang="en-IN" sz="1700" b="1" dirty="0">
                <a:solidFill>
                  <a:schemeClr val="bg1"/>
                </a:solidFill>
                <a:latin typeface="Calibri" panose="020F0502020204030204" pitchFamily="34" charset="0"/>
                <a:cs typeface="Calibri" panose="020F0502020204030204" pitchFamily="34" charset="0"/>
              </a:rPr>
              <a:t>Access and update critical </a:t>
            </a:r>
            <a:r>
              <a:rPr lang="en-IN" sz="1700" b="1" dirty="0" smtClean="0">
                <a:solidFill>
                  <a:schemeClr val="bg1"/>
                </a:solidFill>
                <a:latin typeface="Calibri" panose="020F0502020204030204" pitchFamily="34" charset="0"/>
                <a:cs typeface="Calibri" panose="020F0502020204030204" pitchFamily="34" charset="0"/>
              </a:rPr>
              <a:t>tasks</a:t>
            </a:r>
          </a:p>
          <a:p>
            <a:pPr marL="342900" indent="-342900">
              <a:buFont typeface="Arial" panose="020B0604020202020204" pitchFamily="34" charset="0"/>
              <a:buChar char="•"/>
            </a:pPr>
            <a:r>
              <a:rPr lang="en-IN" sz="1700" b="1" dirty="0" smtClean="0">
                <a:solidFill>
                  <a:schemeClr val="bg1"/>
                </a:solidFill>
                <a:latin typeface="Calibri" panose="020F0502020204030204" pitchFamily="34" charset="0"/>
                <a:cs typeface="Calibri" panose="020F0502020204030204" pitchFamily="34" charset="0"/>
              </a:rPr>
              <a:t>Set Out of Office</a:t>
            </a:r>
            <a:endParaRPr lang="en-IN" sz="1700" b="1" dirty="0">
              <a:solidFill>
                <a:schemeClr val="bg1"/>
              </a:solidFill>
              <a:latin typeface="Calibri" panose="020F0502020204030204" pitchFamily="34" charset="0"/>
              <a:cs typeface="Calibri" panose="020F0502020204030204" pitchFamily="34" charset="0"/>
            </a:endParaRPr>
          </a:p>
        </p:txBody>
      </p:sp>
      <p:sp>
        <p:nvSpPr>
          <p:cNvPr id="6" name="Oval 5"/>
          <p:cNvSpPr/>
          <p:nvPr/>
        </p:nvSpPr>
        <p:spPr bwMode="auto">
          <a:xfrm>
            <a:off x="3962400" y="2845387"/>
            <a:ext cx="1905000" cy="1828800"/>
          </a:xfrm>
          <a:prstGeom prst="ellipse">
            <a:avLst/>
          </a:prstGeom>
          <a:solidFill>
            <a:srgbClr val="8C5A46"/>
          </a:soli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7" name="Rectangle 6"/>
          <p:cNvSpPr/>
          <p:nvPr/>
        </p:nvSpPr>
        <p:spPr>
          <a:xfrm>
            <a:off x="3978366" y="3344288"/>
            <a:ext cx="1905000" cy="830997"/>
          </a:xfrm>
          <a:prstGeom prst="rect">
            <a:avLst/>
          </a:prstGeom>
        </p:spPr>
        <p:txBody>
          <a:bodyPr wrap="square">
            <a:spAutoFit/>
          </a:bodyPr>
          <a:lstStyle/>
          <a:p>
            <a:pPr algn="ctr"/>
            <a:r>
              <a:rPr lang="en-IN" sz="2400" b="1" dirty="0" smtClean="0">
                <a:solidFill>
                  <a:schemeClr val="bg1"/>
                </a:solidFill>
              </a:rPr>
              <a:t>Automated Assistant</a:t>
            </a:r>
            <a:endParaRPr lang="en-IN" sz="2400" b="1" dirty="0">
              <a:solidFill>
                <a:schemeClr val="bg1"/>
              </a:solidFill>
            </a:endParaRPr>
          </a:p>
        </p:txBody>
      </p:sp>
      <p:pic>
        <p:nvPicPr>
          <p:cNvPr id="8" name="Picture 7"/>
          <p:cNvPicPr>
            <a:picLocks noChangeAspect="1"/>
          </p:cNvPicPr>
          <p:nvPr/>
        </p:nvPicPr>
        <p:blipFill>
          <a:blip r:embed="rId2"/>
          <a:stretch>
            <a:fillRect/>
          </a:stretch>
        </p:blipFill>
        <p:spPr>
          <a:xfrm>
            <a:off x="1019187" y="3293425"/>
            <a:ext cx="842554" cy="771889"/>
          </a:xfrm>
          <a:prstGeom prst="rect">
            <a:avLst/>
          </a:prstGeom>
        </p:spPr>
      </p:pic>
      <p:sp>
        <p:nvSpPr>
          <p:cNvPr id="9" name="Rectangle 8"/>
          <p:cNvSpPr/>
          <p:nvPr/>
        </p:nvSpPr>
        <p:spPr>
          <a:xfrm>
            <a:off x="1070548" y="4154031"/>
            <a:ext cx="739831" cy="369332"/>
          </a:xfrm>
          <a:prstGeom prst="rect">
            <a:avLst/>
          </a:prstGeom>
          <a:noFill/>
        </p:spPr>
        <p:txBody>
          <a:bodyPr wrap="square">
            <a:spAutoFit/>
          </a:bodyPr>
          <a:lstStyle/>
          <a:p>
            <a:pPr algn="ctr"/>
            <a:r>
              <a:rPr lang="en-IN" sz="1800" b="1" dirty="0" smtClean="0">
                <a:solidFill>
                  <a:schemeClr val="tx1">
                    <a:lumMod val="85000"/>
                    <a:lumOff val="15000"/>
                  </a:schemeClr>
                </a:solidFill>
                <a:latin typeface="Calibri" panose="020F0502020204030204" pitchFamily="34" charset="0"/>
                <a:cs typeface="Calibri" panose="020F0502020204030204" pitchFamily="34" charset="0"/>
              </a:rPr>
              <a:t>Users</a:t>
            </a:r>
            <a:endParaRPr lang="en-IN" sz="18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Rectangle 9"/>
          <p:cNvSpPr/>
          <p:nvPr/>
        </p:nvSpPr>
        <p:spPr bwMode="auto">
          <a:xfrm>
            <a:off x="953299" y="2917371"/>
            <a:ext cx="1020644" cy="1605992"/>
          </a:xfrm>
          <a:prstGeom prst="rect">
            <a:avLst/>
          </a:prstGeom>
          <a:noFill/>
          <a:ln w="34925" cap="flat" cmpd="sng" algn="ctr">
            <a:solidFill>
              <a:schemeClr val="tx1">
                <a:lumMod val="95000"/>
                <a:lumOff val="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cxnSp>
        <p:nvCxnSpPr>
          <p:cNvPr id="11" name="Straight Arrow Connector 10"/>
          <p:cNvCxnSpPr/>
          <p:nvPr/>
        </p:nvCxnSpPr>
        <p:spPr bwMode="auto">
          <a:xfrm>
            <a:off x="2133600" y="3694596"/>
            <a:ext cx="1600200" cy="0"/>
          </a:xfrm>
          <a:prstGeom prst="straightConnector1">
            <a:avLst/>
          </a:prstGeom>
          <a:solidFill>
            <a:schemeClr val="accent1"/>
          </a:solidFill>
          <a:ln w="47625" cap="flat" cmpd="sng" algn="ctr">
            <a:solidFill>
              <a:schemeClr val="tx1"/>
            </a:solidFill>
            <a:prstDash val="solid"/>
            <a:miter lim="800000"/>
            <a:headEnd type="triangle"/>
            <a:tailEnd type="triangle"/>
          </a:ln>
          <a:effectLst/>
        </p:spPr>
      </p:cxnSp>
      <p:cxnSp>
        <p:nvCxnSpPr>
          <p:cNvPr id="14" name="Straight Arrow Connector 13"/>
          <p:cNvCxnSpPr/>
          <p:nvPr/>
        </p:nvCxnSpPr>
        <p:spPr bwMode="auto">
          <a:xfrm>
            <a:off x="6019800" y="3709821"/>
            <a:ext cx="1600200" cy="0"/>
          </a:xfrm>
          <a:prstGeom prst="straightConnector1">
            <a:avLst/>
          </a:prstGeom>
          <a:solidFill>
            <a:schemeClr val="accent1"/>
          </a:solidFill>
          <a:ln w="47625" cap="flat" cmpd="sng" algn="ctr">
            <a:solidFill>
              <a:schemeClr val="tx1"/>
            </a:solidFill>
            <a:prstDash val="solid"/>
            <a:miter lim="800000"/>
            <a:headEnd type="triangle"/>
            <a:tailEnd type="triangle"/>
          </a:ln>
          <a:effectLst/>
        </p:spPr>
      </p:cxnSp>
    </p:spTree>
    <p:extLst>
      <p:ext uri="{BB962C8B-B14F-4D97-AF65-F5344CB8AC3E}">
        <p14:creationId xmlns:p14="http://schemas.microsoft.com/office/powerpoint/2010/main" val="6147232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8534400" y="1066800"/>
            <a:ext cx="3276599" cy="5181600"/>
          </a:xfrm>
          <a:prstGeom prst="rect">
            <a:avLst/>
          </a:prstGeom>
          <a:noFill/>
          <a:ln w="34925" cap="flat" cmpd="sng" algn="ctr">
            <a:solidFill>
              <a:schemeClr val="tx1">
                <a:lumMod val="95000"/>
                <a:lumOff val="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8802460" y="3892911"/>
            <a:ext cx="2806353" cy="1450614"/>
          </a:xfrm>
          <a:prstGeom prst="rect">
            <a:avLst/>
          </a:prstGeom>
          <a:solidFill>
            <a:schemeClr val="accent1"/>
          </a:soli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9722734" y="1143000"/>
            <a:ext cx="1886079" cy="2677172"/>
          </a:xfrm>
          <a:prstGeom prst="rect">
            <a:avLst/>
          </a:prstGeom>
          <a:solidFill>
            <a:schemeClr val="accent1"/>
          </a:soli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US" dirty="0" smtClean="0"/>
              <a:t>	Automated assistant for O365 – how it works</a:t>
            </a:r>
            <a:endParaRPr lang="en-US" dirty="0"/>
          </a:p>
        </p:txBody>
      </p:sp>
      <p:pic>
        <p:nvPicPr>
          <p:cNvPr id="3" name="Picture 2"/>
          <p:cNvPicPr>
            <a:picLocks noChangeAspect="1"/>
          </p:cNvPicPr>
          <p:nvPr/>
        </p:nvPicPr>
        <p:blipFill>
          <a:blip r:embed="rId2"/>
          <a:stretch>
            <a:fillRect/>
          </a:stretch>
        </p:blipFill>
        <p:spPr>
          <a:xfrm>
            <a:off x="2091647" y="1971674"/>
            <a:ext cx="657225" cy="3371850"/>
          </a:xfrm>
          <a:prstGeom prst="rect">
            <a:avLst/>
          </a:prstGeom>
        </p:spPr>
      </p:pic>
      <p:pic>
        <p:nvPicPr>
          <p:cNvPr id="4" name="Picture 3"/>
          <p:cNvPicPr>
            <a:picLocks noChangeAspect="1"/>
          </p:cNvPicPr>
          <p:nvPr/>
        </p:nvPicPr>
        <p:blipFill>
          <a:blip r:embed="rId3"/>
          <a:stretch>
            <a:fillRect/>
          </a:stretch>
        </p:blipFill>
        <p:spPr>
          <a:xfrm>
            <a:off x="406401" y="3271654"/>
            <a:ext cx="842554" cy="771889"/>
          </a:xfrm>
          <a:prstGeom prst="rect">
            <a:avLst/>
          </a:prstGeom>
        </p:spPr>
      </p:pic>
      <p:pic>
        <p:nvPicPr>
          <p:cNvPr id="5" name="Picture 4"/>
          <p:cNvPicPr>
            <a:picLocks noChangeAspect="1"/>
          </p:cNvPicPr>
          <p:nvPr/>
        </p:nvPicPr>
        <p:blipFill>
          <a:blip r:embed="rId4"/>
          <a:stretch>
            <a:fillRect/>
          </a:stretch>
        </p:blipFill>
        <p:spPr>
          <a:xfrm>
            <a:off x="3779803" y="3182938"/>
            <a:ext cx="1026818" cy="949322"/>
          </a:xfrm>
          <a:prstGeom prst="rect">
            <a:avLst/>
          </a:prstGeom>
        </p:spPr>
      </p:pic>
      <p:pic>
        <p:nvPicPr>
          <p:cNvPr id="7" name="Picture 6"/>
          <p:cNvPicPr>
            <a:picLocks noChangeAspect="1"/>
          </p:cNvPicPr>
          <p:nvPr/>
        </p:nvPicPr>
        <p:blipFill>
          <a:blip r:embed="rId5"/>
          <a:stretch>
            <a:fillRect/>
          </a:stretch>
        </p:blipFill>
        <p:spPr>
          <a:xfrm>
            <a:off x="8900389" y="3952011"/>
            <a:ext cx="685800" cy="725879"/>
          </a:xfrm>
          <a:prstGeom prst="rect">
            <a:avLst/>
          </a:prstGeom>
        </p:spPr>
      </p:pic>
      <p:sp>
        <p:nvSpPr>
          <p:cNvPr id="8" name="Rectangle 7"/>
          <p:cNvSpPr/>
          <p:nvPr/>
        </p:nvSpPr>
        <p:spPr>
          <a:xfrm>
            <a:off x="8846354" y="4686552"/>
            <a:ext cx="876380" cy="523220"/>
          </a:xfrm>
          <a:prstGeom prst="rect">
            <a:avLst/>
          </a:prstGeom>
          <a:solidFill>
            <a:schemeClr val="accent5">
              <a:lumMod val="90000"/>
            </a:schemeClr>
          </a:solidFill>
        </p:spPr>
        <p:txBody>
          <a:bodyPr wrap="square">
            <a:spAutoFit/>
          </a:bodyPr>
          <a:lstStyle/>
          <a:p>
            <a:pPr algn="ctr"/>
            <a:r>
              <a:rPr lang="en-IN" sz="1400" b="1" dirty="0" smtClean="0">
                <a:solidFill>
                  <a:srgbClr val="800000"/>
                </a:solidFill>
                <a:latin typeface="Calibri" panose="020F0502020204030204" pitchFamily="34" charset="0"/>
                <a:cs typeface="Calibri" panose="020F0502020204030204" pitchFamily="34" charset="0"/>
              </a:rPr>
              <a:t>Business Apps</a:t>
            </a:r>
            <a:endParaRPr lang="en-IN" sz="1400" b="1" dirty="0">
              <a:solidFill>
                <a:srgbClr val="800000"/>
              </a:solidFill>
              <a:latin typeface="Calibri" panose="020F0502020204030204" pitchFamily="34" charset="0"/>
              <a:cs typeface="Calibri" panose="020F0502020204030204" pitchFamily="34" charset="0"/>
            </a:endParaRPr>
          </a:p>
        </p:txBody>
      </p:sp>
      <p:sp>
        <p:nvSpPr>
          <p:cNvPr id="9" name="Rectangle 8"/>
          <p:cNvSpPr/>
          <p:nvPr/>
        </p:nvSpPr>
        <p:spPr>
          <a:xfrm>
            <a:off x="10004000" y="3963276"/>
            <a:ext cx="1491541" cy="1323439"/>
          </a:xfrm>
          <a:prstGeom prst="rect">
            <a:avLst/>
          </a:prstGeom>
          <a:solidFill>
            <a:schemeClr val="accent5">
              <a:lumMod val="90000"/>
            </a:schemeClr>
          </a:solidFill>
        </p:spPr>
        <p:txBody>
          <a:bodyPr wrap="square">
            <a:spAutoFit/>
          </a:bodyPr>
          <a:lstStyle/>
          <a:p>
            <a:pPr marL="285750" indent="-285750">
              <a:buFont typeface="Arial" panose="020B0604020202020204" pitchFamily="34" charset="0"/>
              <a:buChar char="•"/>
            </a:pPr>
            <a:r>
              <a:rPr lang="en-IN" sz="1600" b="1" dirty="0" smtClean="0">
                <a:solidFill>
                  <a:srgbClr val="800000"/>
                </a:solidFill>
                <a:latin typeface="Calibri" panose="020F0502020204030204" pitchFamily="34" charset="0"/>
                <a:cs typeface="Calibri" panose="020F0502020204030204" pitchFamily="34" charset="0"/>
              </a:rPr>
              <a:t>Travel</a:t>
            </a:r>
          </a:p>
          <a:p>
            <a:pPr marL="285750" indent="-285750">
              <a:buFont typeface="Arial" panose="020B0604020202020204" pitchFamily="34" charset="0"/>
              <a:buChar char="•"/>
            </a:pPr>
            <a:r>
              <a:rPr lang="en-IN" sz="1600" b="1" dirty="0" smtClean="0">
                <a:solidFill>
                  <a:srgbClr val="800000"/>
                </a:solidFill>
                <a:latin typeface="Calibri" panose="020F0502020204030204" pitchFamily="34" charset="0"/>
                <a:cs typeface="Calibri" panose="020F0502020204030204" pitchFamily="34" charset="0"/>
              </a:rPr>
              <a:t>Leave</a:t>
            </a:r>
          </a:p>
          <a:p>
            <a:pPr marL="285750" indent="-285750">
              <a:buFont typeface="Arial" panose="020B0604020202020204" pitchFamily="34" charset="0"/>
              <a:buChar char="•"/>
            </a:pPr>
            <a:r>
              <a:rPr lang="en-IN" sz="1600" b="1" dirty="0" smtClean="0">
                <a:solidFill>
                  <a:srgbClr val="800000"/>
                </a:solidFill>
                <a:latin typeface="Calibri" panose="020F0502020204030204" pitchFamily="34" charset="0"/>
                <a:cs typeface="Calibri" panose="020F0502020204030204" pitchFamily="34" charset="0"/>
              </a:rPr>
              <a:t>Help desk</a:t>
            </a:r>
          </a:p>
          <a:p>
            <a:pPr marL="285750" indent="-285750">
              <a:buFont typeface="Arial" panose="020B0604020202020204" pitchFamily="34" charset="0"/>
              <a:buChar char="•"/>
            </a:pPr>
            <a:r>
              <a:rPr lang="en-IN" sz="1600" b="1" dirty="0" smtClean="0">
                <a:solidFill>
                  <a:srgbClr val="800000"/>
                </a:solidFill>
                <a:latin typeface="Calibri" panose="020F0502020204030204" pitchFamily="34" charset="0"/>
                <a:cs typeface="Calibri" panose="020F0502020204030204" pitchFamily="34" charset="0"/>
              </a:rPr>
              <a:t>Policies hub</a:t>
            </a:r>
          </a:p>
          <a:p>
            <a:pPr marL="285750" indent="-285750">
              <a:buFont typeface="Arial" panose="020B0604020202020204" pitchFamily="34" charset="0"/>
              <a:buChar char="•"/>
            </a:pPr>
            <a:r>
              <a:rPr lang="en-IN" sz="1600" b="1" dirty="0" smtClean="0">
                <a:solidFill>
                  <a:srgbClr val="800000"/>
                </a:solidFill>
                <a:latin typeface="Calibri" panose="020F0502020204030204" pitchFamily="34" charset="0"/>
                <a:cs typeface="Calibri" panose="020F0502020204030204" pitchFamily="34" charset="0"/>
              </a:rPr>
              <a:t>More…</a:t>
            </a:r>
            <a:endParaRPr lang="en-IN" sz="1600" b="1" dirty="0">
              <a:solidFill>
                <a:srgbClr val="800000"/>
              </a:solidFill>
              <a:latin typeface="Calibri" panose="020F0502020204030204" pitchFamily="34" charset="0"/>
              <a:cs typeface="Calibri" panose="020F0502020204030204" pitchFamily="34" charset="0"/>
            </a:endParaRPr>
          </a:p>
        </p:txBody>
      </p:sp>
      <p:sp>
        <p:nvSpPr>
          <p:cNvPr id="10" name="Rectangle 9"/>
          <p:cNvSpPr/>
          <p:nvPr/>
        </p:nvSpPr>
        <p:spPr bwMode="auto">
          <a:xfrm>
            <a:off x="8785455" y="1329633"/>
            <a:ext cx="685800" cy="2512246"/>
          </a:xfrm>
          <a:prstGeom prst="rect">
            <a:avLst/>
          </a:prstGeom>
          <a:noFill/>
          <a:ln w="3175" cap="flat" cmpd="sng" algn="ctr">
            <a:noFill/>
            <a:prstDash val="solid"/>
            <a:miter lim="800000"/>
            <a:headEnd type="none" w="sm" len="sm"/>
            <a:tailEnd type="triangle" w="med" len="med"/>
          </a:ln>
          <a:effectLst/>
        </p:spPr>
        <p:txBody>
          <a:bodyPr vert="vert270" wrap="none" lIns="91440" tIns="45720" rIns="91440" bIns="45720" numCol="1" rtlCol="0" anchor="b" anchorCtr="1" compatLnSpc="1">
            <a:prstTxWarp prst="textNoShape">
              <a:avLst/>
            </a:prstTxWarp>
            <a:scene3d>
              <a:camera prst="orthographicFront">
                <a:rot lat="0" lon="0" rev="0"/>
              </a:camera>
              <a:lightRig rig="threePt" dir="t"/>
            </a:scene3d>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IN" sz="3200" b="1" i="0" u="none" strike="noStrike" cap="none" normalizeH="0" baseline="0" dirty="0" smtClean="0">
                <a:ln>
                  <a:noFill/>
                </a:ln>
                <a:solidFill>
                  <a:schemeClr val="tx1"/>
                </a:solidFill>
                <a:effectLst/>
                <a:latin typeface="Arial" charset="0"/>
              </a:rPr>
              <a:t>Office 365</a:t>
            </a:r>
          </a:p>
        </p:txBody>
      </p:sp>
      <p:sp>
        <p:nvSpPr>
          <p:cNvPr id="11" name="Rectangle 10"/>
          <p:cNvSpPr/>
          <p:nvPr/>
        </p:nvSpPr>
        <p:spPr>
          <a:xfrm>
            <a:off x="1758754" y="5335613"/>
            <a:ext cx="1272209" cy="646331"/>
          </a:xfrm>
          <a:prstGeom prst="rect">
            <a:avLst/>
          </a:prstGeom>
          <a:noFill/>
        </p:spPr>
        <p:txBody>
          <a:bodyPr wrap="square">
            <a:spAutoFit/>
          </a:bodyPr>
          <a:lstStyle/>
          <a:p>
            <a:pPr algn="ctr"/>
            <a:r>
              <a:rPr lang="en-IN" sz="1800" b="1" dirty="0" smtClean="0">
                <a:solidFill>
                  <a:schemeClr val="tx1">
                    <a:lumMod val="85000"/>
                    <a:lumOff val="15000"/>
                  </a:schemeClr>
                </a:solidFill>
                <a:latin typeface="Calibri" panose="020F0502020204030204" pitchFamily="34" charset="0"/>
                <a:cs typeface="Calibri" panose="020F0502020204030204" pitchFamily="34" charset="0"/>
              </a:rPr>
              <a:t>Messaging Channels</a:t>
            </a:r>
            <a:endParaRPr lang="en-IN" sz="1800" b="1"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6"/>
          <a:stretch>
            <a:fillRect/>
          </a:stretch>
        </p:blipFill>
        <p:spPr>
          <a:xfrm>
            <a:off x="9769690" y="1219200"/>
            <a:ext cx="1736510" cy="2512246"/>
          </a:xfrm>
          <a:prstGeom prst="rect">
            <a:avLst/>
          </a:prstGeom>
        </p:spPr>
      </p:pic>
      <p:sp>
        <p:nvSpPr>
          <p:cNvPr id="13" name="Rectangle 12"/>
          <p:cNvSpPr/>
          <p:nvPr/>
        </p:nvSpPr>
        <p:spPr>
          <a:xfrm>
            <a:off x="457762" y="4132260"/>
            <a:ext cx="739831" cy="369332"/>
          </a:xfrm>
          <a:prstGeom prst="rect">
            <a:avLst/>
          </a:prstGeom>
          <a:noFill/>
        </p:spPr>
        <p:txBody>
          <a:bodyPr wrap="square">
            <a:spAutoFit/>
          </a:bodyPr>
          <a:lstStyle/>
          <a:p>
            <a:pPr algn="ctr"/>
            <a:r>
              <a:rPr lang="en-IN" sz="1800" b="1" dirty="0" smtClean="0">
                <a:solidFill>
                  <a:schemeClr val="tx1">
                    <a:lumMod val="85000"/>
                    <a:lumOff val="15000"/>
                  </a:schemeClr>
                </a:solidFill>
                <a:latin typeface="Calibri" panose="020F0502020204030204" pitchFamily="34" charset="0"/>
                <a:cs typeface="Calibri" panose="020F0502020204030204" pitchFamily="34" charset="0"/>
              </a:rPr>
              <a:t>Users</a:t>
            </a:r>
            <a:endParaRPr lang="en-IN" sz="18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4" name="Rectangle 13"/>
          <p:cNvSpPr/>
          <p:nvPr/>
        </p:nvSpPr>
        <p:spPr>
          <a:xfrm>
            <a:off x="3657107" y="4301831"/>
            <a:ext cx="1272209" cy="646331"/>
          </a:xfrm>
          <a:prstGeom prst="rect">
            <a:avLst/>
          </a:prstGeom>
          <a:noFill/>
        </p:spPr>
        <p:txBody>
          <a:bodyPr wrap="square">
            <a:spAutoFit/>
          </a:bodyPr>
          <a:lstStyle/>
          <a:p>
            <a:pPr algn="ctr"/>
            <a:r>
              <a:rPr lang="en-IN" sz="1800" b="1" dirty="0" smtClean="0">
                <a:solidFill>
                  <a:schemeClr val="tx1">
                    <a:lumMod val="85000"/>
                    <a:lumOff val="15000"/>
                  </a:schemeClr>
                </a:solidFill>
                <a:latin typeface="Calibri" panose="020F0502020204030204" pitchFamily="34" charset="0"/>
                <a:cs typeface="Calibri" panose="020F0502020204030204" pitchFamily="34" charset="0"/>
              </a:rPr>
              <a:t>BOT Connectors</a:t>
            </a:r>
            <a:endParaRPr lang="en-IN" sz="18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5" name="Rectangle 14"/>
          <p:cNvSpPr/>
          <p:nvPr/>
        </p:nvSpPr>
        <p:spPr>
          <a:xfrm>
            <a:off x="5775310" y="4301832"/>
            <a:ext cx="1272209" cy="646331"/>
          </a:xfrm>
          <a:prstGeom prst="rect">
            <a:avLst/>
          </a:prstGeom>
          <a:noFill/>
        </p:spPr>
        <p:txBody>
          <a:bodyPr wrap="square">
            <a:spAutoFit/>
          </a:bodyPr>
          <a:lstStyle/>
          <a:p>
            <a:pPr algn="ctr"/>
            <a:r>
              <a:rPr lang="en-IN" sz="1800" b="1" dirty="0" smtClean="0">
                <a:solidFill>
                  <a:schemeClr val="tx1">
                    <a:lumMod val="85000"/>
                    <a:lumOff val="15000"/>
                  </a:schemeClr>
                </a:solidFill>
                <a:latin typeface="Calibri" panose="020F0502020204030204" pitchFamily="34" charset="0"/>
                <a:cs typeface="Calibri" panose="020F0502020204030204" pitchFamily="34" charset="0"/>
              </a:rPr>
              <a:t>BOT Service</a:t>
            </a:r>
            <a:endParaRPr lang="en-IN" sz="18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Rectangle 19"/>
          <p:cNvSpPr/>
          <p:nvPr/>
        </p:nvSpPr>
        <p:spPr bwMode="auto">
          <a:xfrm>
            <a:off x="3579540" y="2352735"/>
            <a:ext cx="4044298" cy="2683722"/>
          </a:xfrm>
          <a:prstGeom prst="rect">
            <a:avLst/>
          </a:prstGeom>
          <a:noFill/>
          <a:ln w="34925" cap="flat" cmpd="sng" algn="ctr">
            <a:solidFill>
              <a:schemeClr val="tx1">
                <a:lumMod val="95000"/>
                <a:lumOff val="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1784154" y="1929792"/>
            <a:ext cx="1192938" cy="4052151"/>
          </a:xfrm>
          <a:prstGeom prst="rect">
            <a:avLst/>
          </a:prstGeom>
          <a:noFill/>
          <a:ln w="34925" cap="flat" cmpd="sng" algn="ctr">
            <a:solidFill>
              <a:schemeClr val="tx1">
                <a:lumMod val="95000"/>
                <a:lumOff val="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340513" y="2895600"/>
            <a:ext cx="1020644" cy="1605992"/>
          </a:xfrm>
          <a:prstGeom prst="rect">
            <a:avLst/>
          </a:prstGeom>
          <a:noFill/>
          <a:ln w="34925" cap="flat" cmpd="sng" algn="ctr">
            <a:solidFill>
              <a:schemeClr val="tx1">
                <a:lumMod val="95000"/>
                <a:lumOff val="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cxnSp>
        <p:nvCxnSpPr>
          <p:cNvPr id="24" name="Straight Arrow Connector 23"/>
          <p:cNvCxnSpPr>
            <a:stCxn id="22" idx="3"/>
          </p:cNvCxnSpPr>
          <p:nvPr/>
        </p:nvCxnSpPr>
        <p:spPr bwMode="auto">
          <a:xfrm flipV="1">
            <a:off x="1361157" y="3694596"/>
            <a:ext cx="397597" cy="4000"/>
          </a:xfrm>
          <a:prstGeom prst="straightConnector1">
            <a:avLst/>
          </a:prstGeom>
          <a:solidFill>
            <a:schemeClr val="accent1"/>
          </a:solidFill>
          <a:ln w="47625" cap="flat" cmpd="sng" algn="ctr">
            <a:solidFill>
              <a:srgbClr val="850909"/>
            </a:solidFill>
            <a:prstDash val="solid"/>
            <a:miter lim="800000"/>
            <a:headEnd type="triangle"/>
            <a:tailEnd type="triangle"/>
          </a:ln>
          <a:effectLst/>
        </p:spPr>
      </p:cxnSp>
      <p:cxnSp>
        <p:nvCxnSpPr>
          <p:cNvPr id="25" name="Straight Arrow Connector 24"/>
          <p:cNvCxnSpPr/>
          <p:nvPr/>
        </p:nvCxnSpPr>
        <p:spPr bwMode="auto">
          <a:xfrm>
            <a:off x="3030963" y="3694596"/>
            <a:ext cx="498427" cy="0"/>
          </a:xfrm>
          <a:prstGeom prst="straightConnector1">
            <a:avLst/>
          </a:prstGeom>
          <a:solidFill>
            <a:schemeClr val="accent1"/>
          </a:solidFill>
          <a:ln w="47625" cap="flat" cmpd="sng" algn="ctr">
            <a:solidFill>
              <a:srgbClr val="850909"/>
            </a:solidFill>
            <a:prstDash val="solid"/>
            <a:miter lim="800000"/>
            <a:headEnd type="triangle"/>
            <a:tailEnd type="triangle"/>
          </a:ln>
          <a:effectLst/>
        </p:spPr>
      </p:cxnSp>
      <p:cxnSp>
        <p:nvCxnSpPr>
          <p:cNvPr id="27" name="Straight Arrow Connector 26"/>
          <p:cNvCxnSpPr/>
          <p:nvPr/>
        </p:nvCxnSpPr>
        <p:spPr bwMode="auto">
          <a:xfrm>
            <a:off x="7608427" y="3699306"/>
            <a:ext cx="834362" cy="11035"/>
          </a:xfrm>
          <a:prstGeom prst="straightConnector1">
            <a:avLst/>
          </a:prstGeom>
          <a:solidFill>
            <a:schemeClr val="accent1"/>
          </a:solidFill>
          <a:ln w="47625" cap="flat" cmpd="sng" algn="ctr">
            <a:solidFill>
              <a:srgbClr val="850909"/>
            </a:solidFill>
            <a:prstDash val="solid"/>
            <a:miter lim="800000"/>
            <a:headEnd type="triangle"/>
            <a:tailEnd type="triangle"/>
          </a:ln>
          <a:effectLst/>
        </p:spPr>
      </p:cxnSp>
      <p:pic>
        <p:nvPicPr>
          <p:cNvPr id="31" name="Picture 30"/>
          <p:cNvPicPr>
            <a:picLocks noChangeAspect="1"/>
          </p:cNvPicPr>
          <p:nvPr/>
        </p:nvPicPr>
        <p:blipFill>
          <a:blip r:embed="rId7"/>
          <a:stretch>
            <a:fillRect/>
          </a:stretch>
        </p:blipFill>
        <p:spPr>
          <a:xfrm>
            <a:off x="5790430" y="3068429"/>
            <a:ext cx="1296170" cy="1229398"/>
          </a:xfrm>
          <a:prstGeom prst="rect">
            <a:avLst/>
          </a:prstGeom>
        </p:spPr>
      </p:pic>
      <p:cxnSp>
        <p:nvCxnSpPr>
          <p:cNvPr id="32" name="Straight Arrow Connector 31"/>
          <p:cNvCxnSpPr/>
          <p:nvPr/>
        </p:nvCxnSpPr>
        <p:spPr bwMode="auto">
          <a:xfrm>
            <a:off x="4844721" y="3687561"/>
            <a:ext cx="834362" cy="11035"/>
          </a:xfrm>
          <a:prstGeom prst="straightConnector1">
            <a:avLst/>
          </a:prstGeom>
          <a:solidFill>
            <a:schemeClr val="accent1"/>
          </a:solidFill>
          <a:ln w="47625" cap="flat" cmpd="sng" algn="ctr">
            <a:solidFill>
              <a:schemeClr val="bg2"/>
            </a:solidFill>
            <a:prstDash val="solid"/>
            <a:miter lim="800000"/>
            <a:headEnd type="triangle"/>
            <a:tailEnd type="triangle"/>
          </a:ln>
          <a:effectLst/>
        </p:spPr>
      </p:cxnSp>
      <p:sp>
        <p:nvSpPr>
          <p:cNvPr id="33" name="Rectangle 32"/>
          <p:cNvSpPr/>
          <p:nvPr/>
        </p:nvSpPr>
        <p:spPr>
          <a:xfrm>
            <a:off x="8568921" y="5379899"/>
            <a:ext cx="3200399" cy="877163"/>
          </a:xfrm>
          <a:prstGeom prst="rect">
            <a:avLst/>
          </a:prstGeom>
          <a:solidFill>
            <a:schemeClr val="bg1"/>
          </a:solidFill>
        </p:spPr>
        <p:txBody>
          <a:bodyPr wrap="square">
            <a:spAutoFit/>
          </a:bodyPr>
          <a:lstStyle/>
          <a:p>
            <a:pPr algn="ctr"/>
            <a:r>
              <a:rPr lang="en-IN" sz="1700" b="1" dirty="0" smtClean="0">
                <a:solidFill>
                  <a:srgbClr val="FF0000"/>
                </a:solidFill>
                <a:latin typeface="Calibri" panose="020F0502020204030204" pitchFamily="34" charset="0"/>
                <a:cs typeface="Calibri" panose="020F0502020204030204" pitchFamily="34" charset="0"/>
              </a:rPr>
              <a:t>Exchange</a:t>
            </a:r>
            <a:r>
              <a:rPr lang="en-IN" sz="1700" b="1" dirty="0" smtClean="0">
                <a:latin typeface="Calibri" panose="020F0502020204030204" pitchFamily="34" charset="0"/>
                <a:cs typeface="Calibri" panose="020F0502020204030204" pitchFamily="34" charset="0"/>
              </a:rPr>
              <a:t>, </a:t>
            </a:r>
            <a:r>
              <a:rPr lang="en-IN" sz="1700" b="1" dirty="0" smtClean="0">
                <a:solidFill>
                  <a:srgbClr val="002060"/>
                </a:solidFill>
                <a:latin typeface="Calibri" panose="020F0502020204030204" pitchFamily="34" charset="0"/>
                <a:cs typeface="Calibri" panose="020F0502020204030204" pitchFamily="34" charset="0"/>
              </a:rPr>
              <a:t>Skype for Business</a:t>
            </a:r>
            <a:r>
              <a:rPr lang="en-IN" sz="1700" b="1" dirty="0" smtClean="0">
                <a:latin typeface="Calibri" panose="020F0502020204030204" pitchFamily="34" charset="0"/>
                <a:cs typeface="Calibri" panose="020F0502020204030204" pitchFamily="34" charset="0"/>
              </a:rPr>
              <a:t>, </a:t>
            </a:r>
            <a:r>
              <a:rPr lang="en-IN" sz="1700" b="1" dirty="0" smtClean="0">
                <a:solidFill>
                  <a:srgbClr val="379556"/>
                </a:solidFill>
                <a:latin typeface="Calibri" panose="020F0502020204030204" pitchFamily="34" charset="0"/>
                <a:cs typeface="Calibri" panose="020F0502020204030204" pitchFamily="34" charset="0"/>
              </a:rPr>
              <a:t>SharePoint</a:t>
            </a:r>
            <a:r>
              <a:rPr lang="en-IN" sz="1700" b="1" dirty="0" smtClean="0">
                <a:latin typeface="Calibri" panose="020F0502020204030204" pitchFamily="34" charset="0"/>
                <a:cs typeface="Calibri" panose="020F0502020204030204" pitchFamily="34" charset="0"/>
              </a:rPr>
              <a:t> </a:t>
            </a:r>
            <a:r>
              <a:rPr lang="en-IN" sz="1700" b="1" dirty="0" smtClean="0">
                <a:solidFill>
                  <a:srgbClr val="C00000"/>
                </a:solidFill>
                <a:latin typeface="Calibri" panose="020F0502020204030204" pitchFamily="34" charset="0"/>
                <a:cs typeface="Calibri" panose="020F0502020204030204" pitchFamily="34" charset="0"/>
              </a:rPr>
              <a:t>OneDrive for Business</a:t>
            </a:r>
            <a:r>
              <a:rPr lang="en-IN" sz="1700" b="1" dirty="0" smtClean="0">
                <a:latin typeface="Calibri" panose="020F0502020204030204" pitchFamily="34" charset="0"/>
                <a:cs typeface="Calibri" panose="020F0502020204030204" pitchFamily="34" charset="0"/>
              </a:rPr>
              <a:t>, </a:t>
            </a:r>
            <a:r>
              <a:rPr lang="en-IN" sz="1700" b="1" dirty="0" smtClean="0">
                <a:solidFill>
                  <a:schemeClr val="accent3">
                    <a:lumMod val="50000"/>
                  </a:schemeClr>
                </a:solidFill>
                <a:latin typeface="Calibri" panose="020F0502020204030204" pitchFamily="34" charset="0"/>
                <a:cs typeface="Calibri" panose="020F0502020204030204" pitchFamily="34" charset="0"/>
              </a:rPr>
              <a:t>Yammer</a:t>
            </a:r>
            <a:r>
              <a:rPr lang="en-IN" sz="1700" b="1" dirty="0" smtClean="0">
                <a:latin typeface="Calibri" panose="020F0502020204030204" pitchFamily="34" charset="0"/>
                <a:cs typeface="Calibri" panose="020F0502020204030204" pitchFamily="34" charset="0"/>
              </a:rPr>
              <a:t>, </a:t>
            </a:r>
            <a:r>
              <a:rPr lang="en-IN" sz="1700" b="1" dirty="0" smtClean="0">
                <a:solidFill>
                  <a:srgbClr val="B78A1B"/>
                </a:solidFill>
                <a:latin typeface="Calibri" panose="020F0502020204030204" pitchFamily="34" charset="0"/>
                <a:cs typeface="Calibri" panose="020F0502020204030204" pitchFamily="34" charset="0"/>
              </a:rPr>
              <a:t>Delve</a:t>
            </a:r>
            <a:endParaRPr lang="en-IN" sz="1700" b="1" dirty="0">
              <a:solidFill>
                <a:srgbClr val="B78A1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65568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 y="15874"/>
            <a:ext cx="10485954" cy="822325"/>
          </a:xfrm>
          <a:prstGeom prst="rect">
            <a:avLst/>
          </a:prstGeom>
        </p:spPr>
        <p:txBody>
          <a:bodyPr/>
          <a:lstStyle/>
          <a:p>
            <a:pPr>
              <a:lnSpc>
                <a:spcPct val="200000"/>
              </a:lnSpc>
            </a:pPr>
            <a:r>
              <a:rPr lang="en-IN" dirty="0" smtClean="0"/>
              <a:t>	HCL’s </a:t>
            </a:r>
            <a:r>
              <a:rPr lang="en-IN" dirty="0"/>
              <a:t>O365 support </a:t>
            </a:r>
            <a:r>
              <a:rPr lang="en-IN" dirty="0" smtClean="0"/>
              <a:t>- What to expect</a:t>
            </a:r>
            <a:endParaRPr lang="en-US" dirty="0"/>
          </a:p>
        </p:txBody>
      </p:sp>
      <p:sp>
        <p:nvSpPr>
          <p:cNvPr id="5" name="Oval 4"/>
          <p:cNvSpPr/>
          <p:nvPr/>
        </p:nvSpPr>
        <p:spPr>
          <a:xfrm>
            <a:off x="2079839" y="1240773"/>
            <a:ext cx="2654147" cy="2510641"/>
          </a:xfrm>
          <a:prstGeom prst="ellipse">
            <a:avLst/>
          </a:prstGeom>
          <a:solidFill>
            <a:schemeClr val="accent1">
              <a:lumMod val="2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Direct </a:t>
            </a:r>
            <a:r>
              <a:rPr lang="en-IN" sz="18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contact with the support team through phone, email and </a:t>
            </a:r>
            <a:r>
              <a:rPr lang="en-IN" sz="1800" b="1"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chat</a:t>
            </a:r>
            <a:endParaRPr lang="en-IN" sz="18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Oval 7"/>
          <p:cNvSpPr/>
          <p:nvPr/>
        </p:nvSpPr>
        <p:spPr>
          <a:xfrm>
            <a:off x="4867917" y="1288126"/>
            <a:ext cx="2654147" cy="2510641"/>
          </a:xfrm>
          <a:prstGeom prst="ellipse">
            <a:avLst/>
          </a:prstGeom>
          <a:solidFill>
            <a:schemeClr val="accent1">
              <a:lumMod val="2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Admin support and management of your O365 environment</a:t>
            </a:r>
          </a:p>
        </p:txBody>
      </p:sp>
      <p:sp>
        <p:nvSpPr>
          <p:cNvPr id="9" name="Oval 8"/>
          <p:cNvSpPr/>
          <p:nvPr/>
        </p:nvSpPr>
        <p:spPr>
          <a:xfrm>
            <a:off x="7655995" y="1240772"/>
            <a:ext cx="2654147" cy="2510641"/>
          </a:xfrm>
          <a:prstGeom prst="ellipse">
            <a:avLst/>
          </a:prstGeom>
          <a:solidFill>
            <a:schemeClr val="accent1">
              <a:lumMod val="2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Expert help with setup, configuration and issue fixing</a:t>
            </a:r>
          </a:p>
        </p:txBody>
      </p:sp>
      <p:sp>
        <p:nvSpPr>
          <p:cNvPr id="10" name="Oval 9"/>
          <p:cNvSpPr/>
          <p:nvPr/>
        </p:nvSpPr>
        <p:spPr>
          <a:xfrm>
            <a:off x="9024909" y="3573977"/>
            <a:ext cx="2654147" cy="2510641"/>
          </a:xfrm>
          <a:prstGeom prst="ellipse">
            <a:avLst/>
          </a:prstGeom>
          <a:solidFill>
            <a:schemeClr val="accent1">
              <a:lumMod val="2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End to end support for all </a:t>
            </a:r>
            <a:r>
              <a:rPr lang="en-IN" sz="18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components of O365 </a:t>
            </a:r>
            <a:r>
              <a:rPr lang="en-IN" sz="16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a:t>
            </a:r>
            <a:r>
              <a:rPr lang="en-IN" sz="11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Exchange, SharePoint, Yammer, Skype for business etc.)</a:t>
            </a:r>
          </a:p>
        </p:txBody>
      </p:sp>
      <p:sp>
        <p:nvSpPr>
          <p:cNvPr id="12" name="Oval 11"/>
          <p:cNvSpPr/>
          <p:nvPr/>
        </p:nvSpPr>
        <p:spPr>
          <a:xfrm>
            <a:off x="667957" y="3581400"/>
            <a:ext cx="2654147" cy="2510641"/>
          </a:xfrm>
          <a:prstGeom prst="ellipse">
            <a:avLst/>
          </a:prstGeom>
          <a:solidFill>
            <a:schemeClr val="accent1">
              <a:lumMod val="2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Access to our knowledge base and help portal</a:t>
            </a:r>
          </a:p>
        </p:txBody>
      </p:sp>
      <p:sp>
        <p:nvSpPr>
          <p:cNvPr id="13" name="Oval 12"/>
          <p:cNvSpPr/>
          <p:nvPr/>
        </p:nvSpPr>
        <p:spPr>
          <a:xfrm>
            <a:off x="3456035" y="3581400"/>
            <a:ext cx="2654147" cy="2510641"/>
          </a:xfrm>
          <a:prstGeom prst="ellipse">
            <a:avLst/>
          </a:prstGeom>
          <a:solidFill>
            <a:schemeClr val="accent1">
              <a:lumMod val="2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24/7 support with SLA</a:t>
            </a:r>
          </a:p>
        </p:txBody>
      </p:sp>
      <p:sp>
        <p:nvSpPr>
          <p:cNvPr id="14" name="Oval 13"/>
          <p:cNvSpPr/>
          <p:nvPr/>
        </p:nvSpPr>
        <p:spPr>
          <a:xfrm>
            <a:off x="6240472" y="3581400"/>
            <a:ext cx="2654147" cy="2510641"/>
          </a:xfrm>
          <a:prstGeom prst="ellipse">
            <a:avLst/>
          </a:prstGeom>
          <a:solidFill>
            <a:schemeClr val="accent1">
              <a:lumMod val="25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Root cause investigation for outage and performance issues</a:t>
            </a:r>
          </a:p>
        </p:txBody>
      </p:sp>
    </p:spTree>
    <p:extLst>
      <p:ext uri="{BB962C8B-B14F-4D97-AF65-F5344CB8AC3E}">
        <p14:creationId xmlns:p14="http://schemas.microsoft.com/office/powerpoint/2010/main" val="3498093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IN" dirty="0" smtClean="0"/>
              <a:t>	Key </a:t>
            </a:r>
            <a:r>
              <a:rPr lang="en-IN" dirty="0"/>
              <a:t>benefits to the client </a:t>
            </a:r>
            <a:endParaRPr lang="en-US" dirty="0"/>
          </a:p>
        </p:txBody>
      </p:sp>
      <p:sp>
        <p:nvSpPr>
          <p:cNvPr id="3" name="Rounded Rectangle 2"/>
          <p:cNvSpPr/>
          <p:nvPr/>
        </p:nvSpPr>
        <p:spPr bwMode="auto">
          <a:xfrm>
            <a:off x="772757" y="1410278"/>
            <a:ext cx="2351443"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algn="ctr"/>
            <a:endParaRPr lang="en-IN" sz="2000" dirty="0" smtClean="0"/>
          </a:p>
        </p:txBody>
      </p:sp>
      <p:sp>
        <p:nvSpPr>
          <p:cNvPr id="4" name="Rounded Rectangle 3"/>
          <p:cNvSpPr/>
          <p:nvPr/>
        </p:nvSpPr>
        <p:spPr bwMode="auto">
          <a:xfrm>
            <a:off x="3631321" y="1410278"/>
            <a:ext cx="2348281"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b="0" i="0" u="none" strike="noStrike" cap="none" normalizeH="0" baseline="0" dirty="0" smtClean="0">
              <a:ln>
                <a:noFill/>
              </a:ln>
              <a:effectLst/>
            </a:endParaRPr>
          </a:p>
        </p:txBody>
      </p:sp>
      <p:sp>
        <p:nvSpPr>
          <p:cNvPr id="5" name="Rounded Rectangle 4"/>
          <p:cNvSpPr/>
          <p:nvPr/>
        </p:nvSpPr>
        <p:spPr bwMode="auto">
          <a:xfrm>
            <a:off x="6425403" y="1410279"/>
            <a:ext cx="2331698"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b="0" i="0" u="none" strike="noStrike" cap="none" normalizeH="0" baseline="0" dirty="0" smtClean="0">
              <a:ln>
                <a:noFill/>
              </a:ln>
              <a:solidFill>
                <a:schemeClr val="tx1"/>
              </a:solidFill>
              <a:effectLst/>
            </a:endParaRPr>
          </a:p>
        </p:txBody>
      </p:sp>
      <p:sp>
        <p:nvSpPr>
          <p:cNvPr id="6" name="Rounded Rectangle 5"/>
          <p:cNvSpPr/>
          <p:nvPr/>
        </p:nvSpPr>
        <p:spPr bwMode="auto">
          <a:xfrm>
            <a:off x="773781" y="3159595"/>
            <a:ext cx="2350419"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i="0" u="none" strike="noStrike" cap="none" normalizeH="0" baseline="0" dirty="0" smtClean="0">
              <a:ln>
                <a:noFill/>
              </a:ln>
              <a:solidFill>
                <a:schemeClr val="tx1"/>
              </a:solidFill>
              <a:effectLst/>
            </a:endParaRPr>
          </a:p>
        </p:txBody>
      </p:sp>
      <p:sp>
        <p:nvSpPr>
          <p:cNvPr id="7" name="Rounded Rectangle 6"/>
          <p:cNvSpPr/>
          <p:nvPr/>
        </p:nvSpPr>
        <p:spPr bwMode="auto">
          <a:xfrm>
            <a:off x="3631322" y="3159595"/>
            <a:ext cx="2348280"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i="0" u="none" strike="noStrike" cap="none" normalizeH="0" baseline="0" dirty="0" smtClean="0">
              <a:ln>
                <a:noFill/>
              </a:ln>
              <a:solidFill>
                <a:schemeClr val="tx1"/>
              </a:solidFill>
              <a:effectLst/>
            </a:endParaRPr>
          </a:p>
        </p:txBody>
      </p:sp>
      <p:sp>
        <p:nvSpPr>
          <p:cNvPr id="8" name="Rounded Rectangle 7"/>
          <p:cNvSpPr/>
          <p:nvPr/>
        </p:nvSpPr>
        <p:spPr bwMode="auto">
          <a:xfrm>
            <a:off x="6425403" y="3157370"/>
            <a:ext cx="2331698"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b="0" i="0" u="none" strike="noStrike" cap="none" normalizeH="0" baseline="0" dirty="0" smtClean="0">
              <a:ln>
                <a:noFill/>
              </a:ln>
              <a:solidFill>
                <a:schemeClr val="tx1"/>
              </a:solidFill>
              <a:effectLst/>
            </a:endParaRPr>
          </a:p>
        </p:txBody>
      </p:sp>
      <p:sp>
        <p:nvSpPr>
          <p:cNvPr id="9" name="Rounded Rectangle 8"/>
          <p:cNvSpPr/>
          <p:nvPr/>
        </p:nvSpPr>
        <p:spPr bwMode="auto">
          <a:xfrm>
            <a:off x="9202529" y="3157352"/>
            <a:ext cx="2302370"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i="0" u="none" strike="noStrike" cap="none" normalizeH="0" baseline="0" dirty="0" smtClean="0">
              <a:ln>
                <a:noFill/>
              </a:ln>
              <a:solidFill>
                <a:schemeClr val="tx1"/>
              </a:solidFill>
              <a:effectLst/>
            </a:endParaRPr>
          </a:p>
        </p:txBody>
      </p:sp>
      <p:sp>
        <p:nvSpPr>
          <p:cNvPr id="10" name="Rounded Rectangle 9"/>
          <p:cNvSpPr/>
          <p:nvPr/>
        </p:nvSpPr>
        <p:spPr bwMode="auto">
          <a:xfrm>
            <a:off x="759939" y="4966189"/>
            <a:ext cx="2361019"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i="0" u="none" strike="noStrike" cap="none" normalizeH="0" baseline="0" dirty="0" smtClean="0">
              <a:ln>
                <a:noFill/>
              </a:ln>
              <a:solidFill>
                <a:schemeClr val="tx1"/>
              </a:solidFill>
              <a:effectLst/>
            </a:endParaRPr>
          </a:p>
        </p:txBody>
      </p:sp>
      <p:sp>
        <p:nvSpPr>
          <p:cNvPr id="11" name="Rounded Rectangle 10"/>
          <p:cNvSpPr/>
          <p:nvPr/>
        </p:nvSpPr>
        <p:spPr bwMode="auto">
          <a:xfrm>
            <a:off x="3565797" y="4966189"/>
            <a:ext cx="2413805"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i="0" u="none" strike="noStrike" cap="none" normalizeH="0" baseline="0" dirty="0" smtClean="0">
              <a:ln>
                <a:noFill/>
              </a:ln>
              <a:solidFill>
                <a:schemeClr val="tx1"/>
              </a:solidFill>
              <a:effectLst/>
            </a:endParaRPr>
          </a:p>
        </p:txBody>
      </p:sp>
      <p:sp>
        <p:nvSpPr>
          <p:cNvPr id="12" name="Rounded Rectangle 11"/>
          <p:cNvSpPr/>
          <p:nvPr/>
        </p:nvSpPr>
        <p:spPr bwMode="auto">
          <a:xfrm>
            <a:off x="6425403" y="4966188"/>
            <a:ext cx="2331698"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b="0" i="0" u="none" strike="noStrike" cap="none" normalizeH="0" baseline="0" dirty="0" smtClean="0">
              <a:ln>
                <a:noFill/>
              </a:ln>
              <a:solidFill>
                <a:schemeClr val="tx1"/>
              </a:solidFill>
              <a:effectLst/>
            </a:endParaRPr>
          </a:p>
        </p:txBody>
      </p:sp>
      <p:sp>
        <p:nvSpPr>
          <p:cNvPr id="13" name="Rounded Rectangle 12"/>
          <p:cNvSpPr/>
          <p:nvPr/>
        </p:nvSpPr>
        <p:spPr bwMode="auto">
          <a:xfrm>
            <a:off x="9202527" y="4966189"/>
            <a:ext cx="2302371"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i="0" u="none" strike="noStrike" cap="none" normalizeH="0" baseline="0" dirty="0" smtClean="0">
              <a:ln>
                <a:noFill/>
              </a:ln>
              <a:solidFill>
                <a:schemeClr val="tx1"/>
              </a:solidFill>
              <a:effectLst/>
            </a:endParaRPr>
          </a:p>
        </p:txBody>
      </p:sp>
      <p:sp>
        <p:nvSpPr>
          <p:cNvPr id="14" name="Rounded Rectangle 13"/>
          <p:cNvSpPr/>
          <p:nvPr/>
        </p:nvSpPr>
        <p:spPr bwMode="auto">
          <a:xfrm>
            <a:off x="9202528" y="1416248"/>
            <a:ext cx="2302370" cy="1219200"/>
          </a:xfrm>
          <a:prstGeom prst="round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endParaRPr kumimoji="0" lang="en-IN" sz="2000" i="0" u="none" strike="noStrike" cap="none" normalizeH="0" baseline="0" dirty="0" smtClean="0">
              <a:ln>
                <a:noFill/>
              </a:ln>
              <a:solidFill>
                <a:schemeClr val="tx1"/>
              </a:solidFill>
              <a:effectLst/>
            </a:endParaRPr>
          </a:p>
        </p:txBody>
      </p:sp>
      <p:sp>
        <p:nvSpPr>
          <p:cNvPr id="20" name="Rectangle 19"/>
          <p:cNvSpPr/>
          <p:nvPr/>
        </p:nvSpPr>
        <p:spPr>
          <a:xfrm>
            <a:off x="793375" y="1835212"/>
            <a:ext cx="2306662" cy="369332"/>
          </a:xfrm>
          <a:prstGeom prst="rect">
            <a:avLst/>
          </a:prstGeom>
        </p:spPr>
        <p:txBody>
          <a:bodyPr wrap="square">
            <a:spAutoFit/>
          </a:bodyPr>
          <a:lstStyle/>
          <a:p>
            <a:pPr algn="ctr"/>
            <a:r>
              <a:rPr lang="en-IN" sz="1800" dirty="0"/>
              <a:t>Risk </a:t>
            </a:r>
            <a:r>
              <a:rPr lang="en-IN" sz="1800" dirty="0" smtClean="0"/>
              <a:t>Mitigation</a:t>
            </a:r>
            <a:endParaRPr lang="en-IN" sz="1800" dirty="0"/>
          </a:p>
        </p:txBody>
      </p:sp>
      <p:sp>
        <p:nvSpPr>
          <p:cNvPr id="21" name="Rectangle 20"/>
          <p:cNvSpPr/>
          <p:nvPr/>
        </p:nvSpPr>
        <p:spPr>
          <a:xfrm>
            <a:off x="3631321" y="1692574"/>
            <a:ext cx="2304017" cy="646331"/>
          </a:xfrm>
          <a:prstGeom prst="rect">
            <a:avLst/>
          </a:prstGeom>
        </p:spPr>
        <p:txBody>
          <a:bodyPr wrap="square">
            <a:spAutoFit/>
          </a:bodyPr>
          <a:lstStyle/>
          <a:p>
            <a:pPr algn="ctr"/>
            <a:r>
              <a:rPr lang="en-IN" sz="1800" dirty="0"/>
              <a:t>Reduction in license </a:t>
            </a:r>
            <a:r>
              <a:rPr lang="en-IN" sz="1800" dirty="0" smtClean="0"/>
              <a:t>cost</a:t>
            </a:r>
            <a:endParaRPr lang="en-IN" sz="1800" b="1" dirty="0">
              <a:latin typeface="Calibri" panose="020F0502020204030204" pitchFamily="34" charset="0"/>
              <a:cs typeface="Calibri" panose="020F0502020204030204" pitchFamily="34" charset="0"/>
            </a:endParaRPr>
          </a:p>
        </p:txBody>
      </p:sp>
      <p:sp>
        <p:nvSpPr>
          <p:cNvPr id="22" name="Rectangle 21"/>
          <p:cNvSpPr/>
          <p:nvPr/>
        </p:nvSpPr>
        <p:spPr>
          <a:xfrm>
            <a:off x="6401099" y="1564183"/>
            <a:ext cx="2356002" cy="923330"/>
          </a:xfrm>
          <a:prstGeom prst="rect">
            <a:avLst/>
          </a:prstGeom>
        </p:spPr>
        <p:txBody>
          <a:bodyPr wrap="square">
            <a:spAutoFit/>
          </a:bodyPr>
          <a:lstStyle/>
          <a:p>
            <a:pPr algn="ctr"/>
            <a:r>
              <a:rPr lang="en-IN" sz="1800" dirty="0" smtClean="0"/>
              <a:t>Avoidance </a:t>
            </a:r>
            <a:r>
              <a:rPr lang="en-IN" sz="1800" dirty="0"/>
              <a:t>of compliance &amp;</a:t>
            </a:r>
            <a:r>
              <a:rPr lang="en-IN" sz="1800" dirty="0" smtClean="0"/>
              <a:t> </a:t>
            </a:r>
            <a:r>
              <a:rPr lang="en-IN" sz="1800" dirty="0"/>
              <a:t>regulatory </a:t>
            </a:r>
            <a:r>
              <a:rPr lang="en-IN" sz="1800" dirty="0" smtClean="0"/>
              <a:t>issues</a:t>
            </a:r>
            <a:endParaRPr lang="en-IN" sz="1800" dirty="0">
              <a:latin typeface="Calibri" panose="020F0502020204030204" pitchFamily="34" charset="0"/>
              <a:cs typeface="Calibri" panose="020F0502020204030204" pitchFamily="34" charset="0"/>
            </a:endParaRPr>
          </a:p>
        </p:txBody>
      </p:sp>
      <p:sp>
        <p:nvSpPr>
          <p:cNvPr id="23" name="Rectangle 22"/>
          <p:cNvSpPr/>
          <p:nvPr/>
        </p:nvSpPr>
        <p:spPr>
          <a:xfrm>
            <a:off x="9178598" y="1702682"/>
            <a:ext cx="2326300" cy="646331"/>
          </a:xfrm>
          <a:prstGeom prst="rect">
            <a:avLst/>
          </a:prstGeom>
        </p:spPr>
        <p:txBody>
          <a:bodyPr wrap="square">
            <a:spAutoFit/>
          </a:bodyPr>
          <a:lstStyle/>
          <a:p>
            <a:pPr algn="ctr"/>
            <a:r>
              <a:rPr lang="en-IN" sz="1800" dirty="0"/>
              <a:t>Optimized usage of Office 365 </a:t>
            </a:r>
            <a:r>
              <a:rPr lang="en-IN" sz="1800" dirty="0" smtClean="0"/>
              <a:t>features</a:t>
            </a:r>
            <a:endParaRPr lang="en-IN" sz="1800" dirty="0">
              <a:latin typeface="Calibri" panose="020F0502020204030204" pitchFamily="34" charset="0"/>
              <a:cs typeface="Calibri" panose="020F0502020204030204" pitchFamily="34" charset="0"/>
            </a:endParaRPr>
          </a:p>
        </p:txBody>
      </p:sp>
      <p:sp>
        <p:nvSpPr>
          <p:cNvPr id="24" name="Rectangle 23"/>
          <p:cNvSpPr/>
          <p:nvPr/>
        </p:nvSpPr>
        <p:spPr>
          <a:xfrm>
            <a:off x="786844" y="3300388"/>
            <a:ext cx="2364261" cy="923330"/>
          </a:xfrm>
          <a:prstGeom prst="rect">
            <a:avLst/>
          </a:prstGeom>
        </p:spPr>
        <p:txBody>
          <a:bodyPr wrap="square">
            <a:spAutoFit/>
          </a:bodyPr>
          <a:lstStyle/>
          <a:p>
            <a:pPr algn="ctr"/>
            <a:r>
              <a:rPr lang="en-IN" sz="1800" dirty="0" smtClean="0"/>
              <a:t>Application </a:t>
            </a:r>
            <a:r>
              <a:rPr lang="en-IN" sz="1800" dirty="0"/>
              <a:t>integration and orchestration</a:t>
            </a:r>
            <a:endParaRPr lang="en-IN" sz="1800" dirty="0">
              <a:latin typeface="Calibri" panose="020F0502020204030204" pitchFamily="34" charset="0"/>
              <a:cs typeface="Calibri" panose="020F0502020204030204" pitchFamily="34" charset="0"/>
            </a:endParaRPr>
          </a:p>
        </p:txBody>
      </p:sp>
      <p:sp>
        <p:nvSpPr>
          <p:cNvPr id="25" name="Rectangle 24"/>
          <p:cNvSpPr/>
          <p:nvPr/>
        </p:nvSpPr>
        <p:spPr>
          <a:xfrm>
            <a:off x="3620690" y="3447774"/>
            <a:ext cx="2304017" cy="646331"/>
          </a:xfrm>
          <a:prstGeom prst="rect">
            <a:avLst/>
          </a:prstGeom>
        </p:spPr>
        <p:txBody>
          <a:bodyPr wrap="square">
            <a:spAutoFit/>
          </a:bodyPr>
          <a:lstStyle/>
          <a:p>
            <a:pPr algn="ctr"/>
            <a:r>
              <a:rPr lang="en-IN" sz="1800" dirty="0" smtClean="0"/>
              <a:t>Support Cost </a:t>
            </a:r>
            <a:r>
              <a:rPr lang="en-IN" sz="1800" dirty="0"/>
              <a:t>O</a:t>
            </a:r>
            <a:r>
              <a:rPr lang="en-IN" sz="1800" dirty="0" smtClean="0"/>
              <a:t>ptimization</a:t>
            </a:r>
            <a:endParaRPr lang="en-IN" sz="1800" dirty="0"/>
          </a:p>
        </p:txBody>
      </p:sp>
      <p:sp>
        <p:nvSpPr>
          <p:cNvPr id="26" name="Rectangle 25"/>
          <p:cNvSpPr/>
          <p:nvPr/>
        </p:nvSpPr>
        <p:spPr>
          <a:xfrm>
            <a:off x="6417102" y="3438888"/>
            <a:ext cx="2314466" cy="646331"/>
          </a:xfrm>
          <a:prstGeom prst="rect">
            <a:avLst/>
          </a:prstGeom>
        </p:spPr>
        <p:txBody>
          <a:bodyPr wrap="square">
            <a:spAutoFit/>
          </a:bodyPr>
          <a:lstStyle/>
          <a:p>
            <a:pPr algn="ctr"/>
            <a:r>
              <a:rPr lang="en-IN" sz="1800" dirty="0"/>
              <a:t>Enhanced End User </a:t>
            </a:r>
            <a:r>
              <a:rPr lang="en-IN" sz="1800" dirty="0" smtClean="0"/>
              <a:t>Productivity</a:t>
            </a:r>
            <a:endParaRPr lang="en-IN" sz="1800" dirty="0"/>
          </a:p>
        </p:txBody>
      </p:sp>
      <p:sp>
        <p:nvSpPr>
          <p:cNvPr id="27" name="Rectangle 26"/>
          <p:cNvSpPr/>
          <p:nvPr/>
        </p:nvSpPr>
        <p:spPr>
          <a:xfrm>
            <a:off x="9185799" y="3300388"/>
            <a:ext cx="2319100" cy="923330"/>
          </a:xfrm>
          <a:prstGeom prst="rect">
            <a:avLst/>
          </a:prstGeom>
        </p:spPr>
        <p:txBody>
          <a:bodyPr wrap="square">
            <a:spAutoFit/>
          </a:bodyPr>
          <a:lstStyle/>
          <a:p>
            <a:pPr algn="ctr"/>
            <a:r>
              <a:rPr lang="en-IN" sz="1800" dirty="0"/>
              <a:t>Process simplification and automation</a:t>
            </a:r>
          </a:p>
        </p:txBody>
      </p:sp>
      <p:sp>
        <p:nvSpPr>
          <p:cNvPr id="28" name="Rectangle 27"/>
          <p:cNvSpPr/>
          <p:nvPr/>
        </p:nvSpPr>
        <p:spPr>
          <a:xfrm>
            <a:off x="805805" y="5250396"/>
            <a:ext cx="2314191" cy="646331"/>
          </a:xfrm>
          <a:prstGeom prst="rect">
            <a:avLst/>
          </a:prstGeom>
        </p:spPr>
        <p:txBody>
          <a:bodyPr wrap="square">
            <a:spAutoFit/>
          </a:bodyPr>
          <a:lstStyle/>
          <a:p>
            <a:pPr algn="ctr"/>
            <a:r>
              <a:rPr lang="en-IN" sz="1800" dirty="0"/>
              <a:t>Support for the distributed workforce</a:t>
            </a:r>
          </a:p>
        </p:txBody>
      </p:sp>
      <p:sp>
        <p:nvSpPr>
          <p:cNvPr id="29" name="Rectangle 28"/>
          <p:cNvSpPr/>
          <p:nvPr/>
        </p:nvSpPr>
        <p:spPr>
          <a:xfrm>
            <a:off x="3588410" y="5250397"/>
            <a:ext cx="2369541" cy="646331"/>
          </a:xfrm>
          <a:prstGeom prst="rect">
            <a:avLst/>
          </a:prstGeom>
        </p:spPr>
        <p:txBody>
          <a:bodyPr wrap="square">
            <a:spAutoFit/>
          </a:bodyPr>
          <a:lstStyle/>
          <a:p>
            <a:pPr algn="ctr"/>
            <a:r>
              <a:rPr lang="en-IN" sz="1800" dirty="0"/>
              <a:t>Better user </a:t>
            </a:r>
            <a:r>
              <a:rPr lang="en-IN" sz="1800" dirty="0" smtClean="0"/>
              <a:t>experience</a:t>
            </a:r>
            <a:endParaRPr lang="en-IN" sz="1800" dirty="0"/>
          </a:p>
        </p:txBody>
      </p:sp>
      <p:sp>
        <p:nvSpPr>
          <p:cNvPr id="31" name="Rectangle 30"/>
          <p:cNvSpPr/>
          <p:nvPr/>
        </p:nvSpPr>
        <p:spPr>
          <a:xfrm>
            <a:off x="6476832" y="5250397"/>
            <a:ext cx="2254736" cy="646331"/>
          </a:xfrm>
          <a:prstGeom prst="rect">
            <a:avLst/>
          </a:prstGeom>
        </p:spPr>
        <p:txBody>
          <a:bodyPr wrap="square">
            <a:spAutoFit/>
          </a:bodyPr>
          <a:lstStyle/>
          <a:p>
            <a:pPr algn="ctr"/>
            <a:r>
              <a:rPr lang="en-IN" sz="1800" dirty="0" smtClean="0"/>
              <a:t>Increased </a:t>
            </a:r>
            <a:r>
              <a:rPr lang="en-IN" sz="1800" dirty="0"/>
              <a:t>process </a:t>
            </a:r>
            <a:r>
              <a:rPr lang="en-IN" sz="1800" dirty="0" smtClean="0"/>
              <a:t>compliance</a:t>
            </a:r>
            <a:endParaRPr lang="en-IN" sz="1800" dirty="0"/>
          </a:p>
        </p:txBody>
      </p:sp>
      <p:sp>
        <p:nvSpPr>
          <p:cNvPr id="32" name="Rectangle 31"/>
          <p:cNvSpPr/>
          <p:nvPr/>
        </p:nvSpPr>
        <p:spPr>
          <a:xfrm>
            <a:off x="9212467" y="5111896"/>
            <a:ext cx="2292431" cy="923330"/>
          </a:xfrm>
          <a:prstGeom prst="rect">
            <a:avLst/>
          </a:prstGeom>
        </p:spPr>
        <p:txBody>
          <a:bodyPr wrap="square">
            <a:spAutoFit/>
          </a:bodyPr>
          <a:lstStyle/>
          <a:p>
            <a:pPr algn="ctr"/>
            <a:r>
              <a:rPr lang="en-IN" sz="1800" dirty="0"/>
              <a:t>Professional support for emergency </a:t>
            </a:r>
            <a:r>
              <a:rPr lang="en-IN" sz="1800" dirty="0" smtClean="0"/>
              <a:t>situations</a:t>
            </a:r>
            <a:endParaRPr lang="en-IN"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09771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US" dirty="0" smtClean="0"/>
              <a:t>	Our </a:t>
            </a:r>
            <a:r>
              <a:rPr lang="en-US" dirty="0"/>
              <a:t>differentiators</a:t>
            </a:r>
            <a:endParaRPr lang="en-IN" dirty="0"/>
          </a:p>
        </p:txBody>
      </p:sp>
      <p:grpSp>
        <p:nvGrpSpPr>
          <p:cNvPr id="3" name="Group 2"/>
          <p:cNvGrpSpPr/>
          <p:nvPr/>
        </p:nvGrpSpPr>
        <p:grpSpPr>
          <a:xfrm>
            <a:off x="1137421" y="3033948"/>
            <a:ext cx="2823092" cy="1472270"/>
            <a:chOff x="1098538" y="50993"/>
            <a:chExt cx="1960148" cy="985027"/>
          </a:xfrm>
        </p:grpSpPr>
        <p:sp>
          <p:nvSpPr>
            <p:cNvPr id="4" name="Rounded Rectangle 3"/>
            <p:cNvSpPr/>
            <p:nvPr/>
          </p:nvSpPr>
          <p:spPr>
            <a:xfrm>
              <a:off x="1098538" y="55946"/>
              <a:ext cx="1960148" cy="980074"/>
            </a:xfrm>
            <a:prstGeom prst="roundRect">
              <a:avLst/>
            </a:pr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ounded Rectangle 4"/>
            <p:cNvSpPr txBox="1"/>
            <p:nvPr/>
          </p:nvSpPr>
          <p:spPr>
            <a:xfrm>
              <a:off x="1098538" y="50993"/>
              <a:ext cx="1960148" cy="980074"/>
            </a:xfrm>
            <a:prstGeom prst="rect">
              <a:avLst/>
            </a:prstGeom>
            <a:solidFill>
              <a:srgbClr val="FA9623"/>
            </a:solidFill>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algn="ctr"/>
              <a:r>
                <a:rPr lang="fr-FR" sz="1600" b="1" dirty="0">
                  <a:latin typeface="Segoe UI" panose="020B0502040204020203" pitchFamily="34" charset="0"/>
                  <a:cs typeface="Segoe UI" panose="020B0502040204020203" pitchFamily="34" charset="0"/>
                </a:rPr>
                <a:t>Support  </a:t>
              </a:r>
              <a:r>
                <a:rPr lang="fr-FR" sz="1600" b="1" dirty="0" err="1">
                  <a:latin typeface="Segoe UI" panose="020B0502040204020203" pitchFamily="34" charset="0"/>
                  <a:cs typeface="Segoe UI" panose="020B0502040204020203" pitchFamily="34" charset="0"/>
                </a:rPr>
                <a:t>latest</a:t>
              </a:r>
              <a:r>
                <a:rPr lang="fr-FR" sz="1600" b="1" dirty="0">
                  <a:latin typeface="Segoe UI" panose="020B0502040204020203" pitchFamily="34" charset="0"/>
                  <a:cs typeface="Segoe UI" panose="020B0502040204020203" pitchFamily="34" charset="0"/>
                </a:rPr>
                <a:t> communication </a:t>
              </a:r>
              <a:r>
                <a:rPr lang="fr-FR" sz="1600" b="1" dirty="0" err="1" smtClean="0">
                  <a:latin typeface="Segoe UI" panose="020B0502040204020203" pitchFamily="34" charset="0"/>
                  <a:cs typeface="Segoe UI" panose="020B0502040204020203" pitchFamily="34" charset="0"/>
                </a:rPr>
                <a:t>channels</a:t>
              </a:r>
              <a:endParaRPr lang="en-US" sz="1600" b="1" dirty="0">
                <a:latin typeface="Segoe UI" panose="020B0502040204020203" pitchFamily="34" charset="0"/>
                <a:cs typeface="Segoe UI" panose="020B0502040204020203" pitchFamily="34" charset="0"/>
              </a:endParaRPr>
            </a:p>
          </p:txBody>
        </p:sp>
      </p:grpSp>
      <p:sp>
        <p:nvSpPr>
          <p:cNvPr id="8" name="Rounded Rectangle 4"/>
          <p:cNvSpPr txBox="1"/>
          <p:nvPr/>
        </p:nvSpPr>
        <p:spPr>
          <a:xfrm>
            <a:off x="1137421" y="4955216"/>
            <a:ext cx="2823091" cy="1461495"/>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lvl="0" algn="ctr"/>
            <a:r>
              <a:rPr lang="en-IN" sz="1600" b="1" dirty="0">
                <a:latin typeface="Segoe UI" panose="020B0502040204020203" pitchFamily="34" charset="0"/>
                <a:cs typeface="Segoe UI" panose="020B0502040204020203" pitchFamily="34" charset="0"/>
              </a:rPr>
              <a:t>In-house knowledge repository of FAQ &amp; </a:t>
            </a:r>
            <a:r>
              <a:rPr lang="en-IN" sz="1600" b="1" dirty="0" smtClean="0">
                <a:latin typeface="Segoe UI" panose="020B0502040204020203" pitchFamily="34" charset="0"/>
                <a:cs typeface="Segoe UI" panose="020B0502040204020203" pitchFamily="34" charset="0"/>
              </a:rPr>
              <a:t>knowledge </a:t>
            </a:r>
            <a:r>
              <a:rPr lang="en-IN" sz="1600" b="1" dirty="0">
                <a:latin typeface="Segoe UI" panose="020B0502040204020203" pitchFamily="34" charset="0"/>
                <a:cs typeface="Segoe UI" panose="020B0502040204020203" pitchFamily="34" charset="0"/>
              </a:rPr>
              <a:t>base </a:t>
            </a:r>
            <a:endParaRPr lang="en-US" sz="1600" b="1" dirty="0">
              <a:latin typeface="Segoe UI" panose="020B0502040204020203" pitchFamily="34" charset="0"/>
              <a:cs typeface="Segoe UI" panose="020B0502040204020203" pitchFamily="34" charset="0"/>
            </a:endParaRPr>
          </a:p>
        </p:txBody>
      </p:sp>
      <p:sp>
        <p:nvSpPr>
          <p:cNvPr id="9" name="Rounded Rectangle 4"/>
          <p:cNvSpPr txBox="1"/>
          <p:nvPr/>
        </p:nvSpPr>
        <p:spPr>
          <a:xfrm>
            <a:off x="1123569" y="1288068"/>
            <a:ext cx="2823093" cy="1413325"/>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lvl="0" algn="ctr"/>
            <a:r>
              <a:rPr lang="en-IN" sz="1600" b="1" dirty="0">
                <a:solidFill>
                  <a:schemeClr val="bg1"/>
                </a:solidFill>
                <a:latin typeface="Segoe UI" panose="020B0502040204020203" pitchFamily="34" charset="0"/>
                <a:cs typeface="Segoe UI" panose="020B0502040204020203" pitchFamily="34" charset="0"/>
              </a:rPr>
              <a:t>15+ year old practice with over 300 global projects successfully executed</a:t>
            </a:r>
          </a:p>
        </p:txBody>
      </p:sp>
      <p:grpSp>
        <p:nvGrpSpPr>
          <p:cNvPr id="10" name="Group 9"/>
          <p:cNvGrpSpPr/>
          <p:nvPr/>
        </p:nvGrpSpPr>
        <p:grpSpPr>
          <a:xfrm>
            <a:off x="4306317" y="1298917"/>
            <a:ext cx="2841016" cy="5113205"/>
            <a:chOff x="4780137" y="1303618"/>
            <a:chExt cx="2841674" cy="5127111"/>
          </a:xfrm>
        </p:grpSpPr>
        <p:grpSp>
          <p:nvGrpSpPr>
            <p:cNvPr id="11" name="Group 10"/>
            <p:cNvGrpSpPr/>
            <p:nvPr/>
          </p:nvGrpSpPr>
          <p:grpSpPr>
            <a:xfrm>
              <a:off x="4780138" y="3132399"/>
              <a:ext cx="2841673" cy="1465206"/>
              <a:chOff x="1098538" y="55946"/>
              <a:chExt cx="1972592" cy="980074"/>
            </a:xfrm>
          </p:grpSpPr>
          <p:sp>
            <p:nvSpPr>
              <p:cNvPr id="16" name="Rounded Rectangle 15"/>
              <p:cNvSpPr/>
              <p:nvPr/>
            </p:nvSpPr>
            <p:spPr>
              <a:xfrm>
                <a:off x="1098538" y="55946"/>
                <a:ext cx="1960148" cy="980074"/>
              </a:xfrm>
              <a:prstGeom prst="roundRect">
                <a:avLst/>
              </a:prstGeom>
              <a:solidFill>
                <a:schemeClr val="accent1">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4"/>
              <p:cNvSpPr txBox="1"/>
              <p:nvPr/>
            </p:nvSpPr>
            <p:spPr>
              <a:xfrm>
                <a:off x="1098538" y="59814"/>
                <a:ext cx="1972592" cy="975120"/>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lvl="0" algn="ctr"/>
                <a:r>
                  <a:rPr lang="en-US" sz="1600" b="1" dirty="0">
                    <a:latin typeface="Segoe UI" panose="020B0502040204020203" pitchFamily="34" charset="0"/>
                    <a:ea typeface="Segoe UI" panose="020B0502040204020203" pitchFamily="34" charset="0"/>
                    <a:cs typeface="Segoe UI" panose="020B0502040204020203" pitchFamily="34" charset="0"/>
                  </a:rPr>
                  <a:t>Comprehensive repository of tested frameworks, a</a:t>
                </a:r>
                <a:r>
                  <a:rPr lang="en-US" sz="1600" b="1" dirty="0" smtClean="0">
                    <a:latin typeface="Segoe UI" panose="020B0502040204020203" pitchFamily="34" charset="0"/>
                    <a:ea typeface="Segoe UI" panose="020B0502040204020203" pitchFamily="34" charset="0"/>
                    <a:cs typeface="Segoe UI" panose="020B0502040204020203" pitchFamily="34" charset="0"/>
                  </a:rPr>
                  <a:t>rtifacts </a:t>
                </a:r>
                <a:r>
                  <a:rPr lang="en-US" sz="1600" b="1" dirty="0">
                    <a:latin typeface="Segoe UI" panose="020B0502040204020203" pitchFamily="34" charset="0"/>
                    <a:ea typeface="Segoe UI" panose="020B0502040204020203" pitchFamily="34" charset="0"/>
                    <a:cs typeface="Segoe UI" panose="020B0502040204020203" pitchFamily="34" charset="0"/>
                  </a:rPr>
                  <a:t>&amp; </a:t>
                </a:r>
                <a:r>
                  <a:rPr lang="en-US" sz="1600" b="1" dirty="0" smtClean="0">
                    <a:latin typeface="Segoe UI" panose="020B0502040204020203" pitchFamily="34" charset="0"/>
                    <a:ea typeface="Segoe UI" panose="020B0502040204020203" pitchFamily="34" charset="0"/>
                    <a:cs typeface="Segoe UI" panose="020B0502040204020203" pitchFamily="34" charset="0"/>
                  </a:rPr>
                  <a:t>reusable </a:t>
                </a:r>
                <a:r>
                  <a:rPr lang="en-US" sz="1600" b="1" dirty="0">
                    <a:latin typeface="Segoe UI" panose="020B0502040204020203" pitchFamily="34" charset="0"/>
                    <a:ea typeface="Segoe UI" panose="020B0502040204020203" pitchFamily="34" charset="0"/>
                    <a:cs typeface="Segoe UI" panose="020B0502040204020203" pitchFamily="34" charset="0"/>
                  </a:rPr>
                  <a:t>a</a:t>
                </a:r>
                <a:r>
                  <a:rPr lang="en-US" sz="1600" b="1" dirty="0" smtClean="0">
                    <a:latin typeface="Segoe UI" panose="020B0502040204020203" pitchFamily="34" charset="0"/>
                    <a:ea typeface="Segoe UI" panose="020B0502040204020203" pitchFamily="34" charset="0"/>
                    <a:cs typeface="Segoe UI" panose="020B0502040204020203" pitchFamily="34" charset="0"/>
                  </a:rPr>
                  <a:t>ssets</a:t>
                </a:r>
                <a:endParaRPr lang="en-US" sz="1600" b="1" dirty="0">
                  <a:latin typeface="Segoe UI" panose="020B0502040204020203" pitchFamily="34" charset="0"/>
                  <a:ea typeface="Segoe UI" panose="020B0502040204020203" pitchFamily="34" charset="0"/>
                  <a:cs typeface="Segoe UI" panose="020B0502040204020203" pitchFamily="34" charset="0"/>
                </a:endParaRPr>
              </a:p>
            </p:txBody>
          </p:sp>
        </p:grpSp>
        <p:sp>
          <p:nvSpPr>
            <p:cNvPr id="12" name="Rounded Rectangle 4"/>
            <p:cNvSpPr txBox="1"/>
            <p:nvPr/>
          </p:nvSpPr>
          <p:spPr>
            <a:xfrm>
              <a:off x="4798065" y="1303618"/>
              <a:ext cx="2823746" cy="1340533"/>
            </a:xfrm>
            <a:prstGeom prst="rect">
              <a:avLst/>
            </a:prstGeom>
            <a:solidFill>
              <a:srgbClr val="FA9623"/>
            </a:solidFill>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lvl="0" algn="ctr"/>
              <a:r>
                <a:rPr lang="en-IN" sz="1600" b="1" dirty="0">
                  <a:solidFill>
                    <a:schemeClr val="bg1"/>
                  </a:solidFill>
                  <a:latin typeface="Segoe UI" panose="020B0502040204020203" pitchFamily="34" charset="0"/>
                  <a:cs typeface="Segoe UI" panose="020B0502040204020203" pitchFamily="34" charset="0"/>
                </a:rPr>
                <a:t>Expert team in all aspects of O365 administration and management </a:t>
              </a:r>
            </a:p>
          </p:txBody>
        </p:sp>
        <p:grpSp>
          <p:nvGrpSpPr>
            <p:cNvPr id="13" name="Group 12"/>
            <p:cNvGrpSpPr/>
            <p:nvPr/>
          </p:nvGrpSpPr>
          <p:grpSpPr>
            <a:xfrm>
              <a:off x="4780137" y="4965523"/>
              <a:ext cx="2823747" cy="1465206"/>
              <a:chOff x="1098537" y="55946"/>
              <a:chExt cx="1960149" cy="980074"/>
            </a:xfrm>
          </p:grpSpPr>
          <p:sp>
            <p:nvSpPr>
              <p:cNvPr id="14" name="Rounded Rectangle 13"/>
              <p:cNvSpPr/>
              <p:nvPr/>
            </p:nvSpPr>
            <p:spPr>
              <a:xfrm>
                <a:off x="1098538" y="55946"/>
                <a:ext cx="1960148" cy="980074"/>
              </a:xfrm>
              <a:prstGeom prst="roundRect">
                <a:avLst/>
              </a:prstGeom>
              <a:solidFill>
                <a:srgbClr val="EF8D4B"/>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ounded Rectangle 4"/>
              <p:cNvSpPr txBox="1"/>
              <p:nvPr/>
            </p:nvSpPr>
            <p:spPr>
              <a:xfrm>
                <a:off x="1098537" y="55947"/>
                <a:ext cx="1960149" cy="971600"/>
              </a:xfrm>
              <a:prstGeom prst="rect">
                <a:avLst/>
              </a:prstGeom>
              <a:solidFill>
                <a:srgbClr val="FA9623"/>
              </a:solidFill>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lvl="0" algn="ctr"/>
                <a:endParaRPr lang="en-IN"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lvl="0" algn="ctr"/>
                <a:r>
                  <a:rPr lang="en-IN"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Ti</a:t>
                </a:r>
                <a:r>
                  <a:rPr lang="en-IN" sz="1600" b="1" dirty="0" smtClean="0">
                    <a:solidFill>
                      <a:schemeClr val="bg1"/>
                    </a:solidFill>
                    <a:latin typeface="Segoe UI" panose="020B0502040204020203" pitchFamily="34" charset="0"/>
                    <a:cs typeface="Segoe UI" panose="020B0502040204020203" pitchFamily="34" charset="0"/>
                  </a:rPr>
                  <a:t>cket handling through automated </a:t>
                </a:r>
                <a:r>
                  <a:rPr lang="en-IN" sz="1600" b="1" dirty="0">
                    <a:solidFill>
                      <a:schemeClr val="bg1"/>
                    </a:solidFill>
                    <a:latin typeface="Segoe UI" panose="020B0502040204020203" pitchFamily="34" charset="0"/>
                    <a:cs typeface="Segoe UI" panose="020B0502040204020203" pitchFamily="34" charset="0"/>
                  </a:rPr>
                  <a:t>assistant</a:t>
                </a:r>
              </a:p>
              <a:p>
                <a:pPr algn="ctr"/>
                <a:endParaRPr lang="en-US" sz="1600" dirty="0">
                  <a:solidFill>
                    <a:schemeClr val="bg1"/>
                  </a:solidFill>
                  <a:latin typeface="Segoe UI" panose="020B0502040204020203" pitchFamily="34" charset="0"/>
                  <a:cs typeface="Segoe UI" panose="020B0502040204020203" pitchFamily="34" charset="0"/>
                </a:endParaRPr>
              </a:p>
            </p:txBody>
          </p:sp>
        </p:grpSp>
      </p:grpSp>
      <p:grpSp>
        <p:nvGrpSpPr>
          <p:cNvPr id="18" name="Group 17"/>
          <p:cNvGrpSpPr/>
          <p:nvPr/>
        </p:nvGrpSpPr>
        <p:grpSpPr>
          <a:xfrm>
            <a:off x="7643073" y="1322154"/>
            <a:ext cx="2838530" cy="5054242"/>
            <a:chOff x="7699153" y="1362651"/>
            <a:chExt cx="2839187" cy="5055412"/>
          </a:xfrm>
        </p:grpSpPr>
        <p:sp>
          <p:nvSpPr>
            <p:cNvPr id="19" name="Rounded Rectangle 4"/>
            <p:cNvSpPr txBox="1"/>
            <p:nvPr/>
          </p:nvSpPr>
          <p:spPr>
            <a:xfrm>
              <a:off x="7836995" y="3143951"/>
              <a:ext cx="2685903" cy="132215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lvl="0" algn="ctr"/>
              <a:endParaRPr lang="en-US" sz="1600" b="1" dirty="0">
                <a:latin typeface="+mj-lt"/>
                <a:ea typeface="Segoe UI" panose="020B0502040204020203" pitchFamily="34" charset="0"/>
                <a:cs typeface="Segoe UI" panose="020B0502040204020203" pitchFamily="34" charset="0"/>
              </a:endParaRPr>
            </a:p>
          </p:txBody>
        </p:sp>
        <p:sp>
          <p:nvSpPr>
            <p:cNvPr id="20" name="Rounded Rectangle 4"/>
            <p:cNvSpPr txBox="1"/>
            <p:nvPr/>
          </p:nvSpPr>
          <p:spPr>
            <a:xfrm>
              <a:off x="7714594" y="1362651"/>
              <a:ext cx="2823746" cy="1428117"/>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lvl="0" algn="ctr"/>
              <a:endParaRPr lang="en-IN" sz="1600" b="1" dirty="0">
                <a:latin typeface="+mj-lt"/>
              </a:endParaRPr>
            </a:p>
          </p:txBody>
        </p:sp>
        <p:sp>
          <p:nvSpPr>
            <p:cNvPr id="21" name="Rounded Rectangle 4"/>
            <p:cNvSpPr txBox="1"/>
            <p:nvPr/>
          </p:nvSpPr>
          <p:spPr>
            <a:xfrm>
              <a:off x="7699153" y="4814528"/>
              <a:ext cx="2685903" cy="132215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lvl="0" algn="ctr"/>
              <a:r>
                <a:rPr lang="en-US" sz="1600" b="1" dirty="0">
                  <a:latin typeface="+mj-lt"/>
                  <a:ea typeface="Segoe UI" panose="020B0502040204020203" pitchFamily="34" charset="0"/>
                  <a:cs typeface="Segoe UI" panose="020B0502040204020203" pitchFamily="34" charset="0"/>
                </a:rPr>
                <a:t>Minimal Business Disruption </a:t>
              </a:r>
            </a:p>
          </p:txBody>
        </p:sp>
        <p:sp>
          <p:nvSpPr>
            <p:cNvPr id="22" name="Rounded Rectangle 4"/>
            <p:cNvSpPr txBox="1"/>
            <p:nvPr/>
          </p:nvSpPr>
          <p:spPr>
            <a:xfrm>
              <a:off x="7714595" y="3143952"/>
              <a:ext cx="2808303" cy="1446248"/>
            </a:xfrm>
            <a:prstGeom prst="rect">
              <a:avLst/>
            </a:prstGeom>
            <a:solidFill>
              <a:srgbClr val="FA9623"/>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algn="ctr"/>
              <a:endParaRPr lang="en-US" sz="1600" b="1" dirty="0">
                <a:latin typeface="+mj-lt"/>
              </a:endParaRPr>
            </a:p>
            <a:p>
              <a:pPr algn="ctr"/>
              <a:r>
                <a:rPr lang="en-US" sz="1600" b="1" dirty="0">
                  <a:latin typeface="Segoe UI" panose="020B0502040204020203" pitchFamily="34" charset="0"/>
                  <a:cs typeface="Segoe UI" panose="020B0502040204020203" pitchFamily="34" charset="0"/>
                </a:rPr>
                <a:t>Documented challenges, known issues, solutions and workarounds </a:t>
              </a:r>
            </a:p>
            <a:p>
              <a:pPr lvl="0" algn="ctr"/>
              <a:endParaRPr lang="en-US" sz="1600" b="1" dirty="0">
                <a:latin typeface="+mj-lt"/>
              </a:endParaRPr>
            </a:p>
          </p:txBody>
        </p:sp>
        <p:sp>
          <p:nvSpPr>
            <p:cNvPr id="23" name="Rounded Rectangle 4"/>
            <p:cNvSpPr txBox="1"/>
            <p:nvPr/>
          </p:nvSpPr>
          <p:spPr>
            <a:xfrm>
              <a:off x="7714595" y="4955209"/>
              <a:ext cx="2808306" cy="1462854"/>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47" tIns="64747" rIns="64747" bIns="64747" numCol="1" spcCol="1270" anchor="ctr" anchorCtr="0">
              <a:noAutofit/>
            </a:bodyPr>
            <a:lstStyle/>
            <a:p>
              <a:pPr algn="ctr"/>
              <a:endParaRPr lang="en-US" sz="1600" b="1" dirty="0">
                <a:solidFill>
                  <a:schemeClr val="bg1"/>
                </a:solidFill>
                <a:latin typeface="Segoe UI" panose="020B0502040204020203" pitchFamily="34" charset="0"/>
                <a:cs typeface="Segoe UI" panose="020B0502040204020203" pitchFamily="34" charset="0"/>
              </a:endParaRPr>
            </a:p>
          </p:txBody>
        </p:sp>
      </p:grpSp>
      <p:sp>
        <p:nvSpPr>
          <p:cNvPr id="28" name="Rectangle 27"/>
          <p:cNvSpPr/>
          <p:nvPr/>
        </p:nvSpPr>
        <p:spPr>
          <a:xfrm>
            <a:off x="7658510" y="1702342"/>
            <a:ext cx="2807653" cy="830997"/>
          </a:xfrm>
          <a:prstGeom prst="rect">
            <a:avLst/>
          </a:prstGeom>
        </p:spPr>
        <p:txBody>
          <a:bodyPr wrap="square">
            <a:spAutoFit/>
          </a:bodyPr>
          <a:lstStyle/>
          <a:p>
            <a:pPr lvl="0" algn="ct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Faster resolution of tickets and proactive </a:t>
            </a: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Issue Identification </a:t>
            </a:r>
          </a:p>
        </p:txBody>
      </p:sp>
      <p:sp>
        <p:nvSpPr>
          <p:cNvPr id="26" name="Rectangle 25"/>
          <p:cNvSpPr/>
          <p:nvPr/>
        </p:nvSpPr>
        <p:spPr>
          <a:xfrm>
            <a:off x="7658511" y="5189299"/>
            <a:ext cx="2807652" cy="1077218"/>
          </a:xfrm>
          <a:prstGeom prst="rect">
            <a:avLst/>
          </a:prstGeom>
        </p:spPr>
        <p:txBody>
          <a:bodyPr wrap="square">
            <a:spAutoFit/>
          </a:bodyPr>
          <a:lstStyle/>
          <a:p>
            <a:pPr lvl="0" algn="ct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Gold </a:t>
            </a: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partnership with Microsoft for quick support on product issues</a:t>
            </a:r>
          </a:p>
          <a:p>
            <a:pPr algn="ctr"/>
            <a:endParaRPr lang="en-US" sz="16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083183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IN" dirty="0" smtClean="0"/>
              <a:t>	Practice </a:t>
            </a:r>
            <a:r>
              <a:rPr lang="en-IN" dirty="0"/>
              <a:t>Overview</a:t>
            </a:r>
            <a:endParaRPr lang="en-US" dirty="0"/>
          </a:p>
        </p:txBody>
      </p:sp>
      <p:pic>
        <p:nvPicPr>
          <p:cNvPr id="13" name="Picture 12"/>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48200" y="1143000"/>
            <a:ext cx="2552700" cy="1790700"/>
          </a:xfrm>
          <a:prstGeom prst="rect">
            <a:avLst/>
          </a:prstGeom>
        </p:spPr>
      </p:pic>
      <p:sp>
        <p:nvSpPr>
          <p:cNvPr id="14" name="TextBox 13"/>
          <p:cNvSpPr txBox="1"/>
          <p:nvPr/>
        </p:nvSpPr>
        <p:spPr>
          <a:xfrm>
            <a:off x="4789839" y="2924861"/>
            <a:ext cx="2673280" cy="338554"/>
          </a:xfrm>
          <a:prstGeom prst="rect">
            <a:avLst/>
          </a:prstGeom>
          <a:noFill/>
        </p:spPr>
        <p:txBody>
          <a:bodyPr wrap="square" rtlCol="0">
            <a:spAutoFit/>
          </a:bodyP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Overall Headcount – </a:t>
            </a:r>
            <a:r>
              <a:rPr lang="en-US" sz="1600" b="1" dirty="0">
                <a:solidFill>
                  <a:srgbClr val="0070C0"/>
                </a:solidFill>
                <a:latin typeface="Segoe UI" panose="020B0502040204020203" pitchFamily="34" charset="0"/>
                <a:ea typeface="Segoe UI" panose="020B0502040204020203" pitchFamily="34" charset="0"/>
                <a:cs typeface="Segoe UI" panose="020B0502040204020203" pitchFamily="34" charset="0"/>
              </a:rPr>
              <a:t>850+ </a:t>
            </a:r>
          </a:p>
        </p:txBody>
      </p:sp>
      <p:sp>
        <p:nvSpPr>
          <p:cNvPr id="2" name="Left Bracket 1"/>
          <p:cNvSpPr/>
          <p:nvPr/>
        </p:nvSpPr>
        <p:spPr bwMode="auto">
          <a:xfrm rot="5400000">
            <a:off x="6018436" y="-2287363"/>
            <a:ext cx="216087" cy="11521440"/>
          </a:xfrm>
          <a:prstGeom prst="leftBracket">
            <a:avLst>
              <a:gd name="adj" fmla="val 66820"/>
            </a:avLst>
          </a:prstGeom>
          <a:noFill/>
          <a:ln w="38100" cap="flat" cmpd="sng" algn="ctr">
            <a:solidFill>
              <a:schemeClr val="bg1">
                <a:lumMod val="6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charset="0"/>
            </a:endParaRPr>
          </a:p>
        </p:txBody>
      </p:sp>
      <p:pic>
        <p:nvPicPr>
          <p:cNvPr id="11" name="Picture 10"/>
          <p:cNvPicPr>
            <a:picLocks noChangeAspect="1"/>
          </p:cNvPicPr>
          <p:nvPr/>
        </p:nvPicPr>
        <p:blipFill>
          <a:blip r:embed="rId3"/>
          <a:stretch>
            <a:fillRect/>
          </a:stretch>
        </p:blipFill>
        <p:spPr>
          <a:xfrm>
            <a:off x="4657014" y="3581401"/>
            <a:ext cx="3267786" cy="2438399"/>
          </a:xfrm>
          <a:prstGeom prst="rect">
            <a:avLst/>
          </a:prstGeom>
        </p:spPr>
      </p:pic>
      <p:pic>
        <p:nvPicPr>
          <p:cNvPr id="18" name="Picture 17"/>
          <p:cNvPicPr>
            <a:picLocks noChangeAspect="1"/>
          </p:cNvPicPr>
          <p:nvPr/>
        </p:nvPicPr>
        <p:blipFill>
          <a:blip r:embed="rId4"/>
          <a:stretch>
            <a:fillRect/>
          </a:stretch>
        </p:blipFill>
        <p:spPr>
          <a:xfrm>
            <a:off x="444852" y="3591784"/>
            <a:ext cx="4176000" cy="2448448"/>
          </a:xfrm>
          <a:prstGeom prst="rect">
            <a:avLst/>
          </a:prstGeom>
        </p:spPr>
      </p:pic>
      <p:grpSp>
        <p:nvGrpSpPr>
          <p:cNvPr id="19" name="Group 18"/>
          <p:cNvGrpSpPr/>
          <p:nvPr/>
        </p:nvGrpSpPr>
        <p:grpSpPr>
          <a:xfrm>
            <a:off x="7915835" y="3592689"/>
            <a:ext cx="3865529" cy="2415823"/>
            <a:chOff x="7983571" y="3819624"/>
            <a:chExt cx="3865529" cy="2415823"/>
          </a:xfrm>
        </p:grpSpPr>
        <p:sp>
          <p:nvSpPr>
            <p:cNvPr id="20" name="Rectangle 19"/>
            <p:cNvSpPr/>
            <p:nvPr/>
          </p:nvSpPr>
          <p:spPr bwMode="auto">
            <a:xfrm>
              <a:off x="7983571" y="3819624"/>
              <a:ext cx="3865529" cy="2412000"/>
            </a:xfrm>
            <a:prstGeom prst="rect">
              <a:avLst/>
            </a:prstGeom>
            <a:solidFill>
              <a:schemeClr val="bg1"/>
            </a:solidFill>
            <a:ln>
              <a:solidFill>
                <a:schemeClr val="bg1">
                  <a:lumMod val="85000"/>
                </a:schemeClr>
              </a:solidFill>
            </a:ln>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dirty="0">
                <a:ln>
                  <a:noFill/>
                </a:ln>
                <a:solidFill>
                  <a:schemeClr val="tx1"/>
                </a:solidFill>
                <a:effectLst/>
                <a:latin typeface="Arial" charset="0"/>
              </a:endParaRPr>
            </a:p>
          </p:txBody>
        </p:sp>
        <p:cxnSp>
          <p:nvCxnSpPr>
            <p:cNvPr id="21" name="Straight Connector 20"/>
            <p:cNvCxnSpPr/>
            <p:nvPr/>
          </p:nvCxnSpPr>
          <p:spPr bwMode="auto">
            <a:xfrm>
              <a:off x="9938165" y="3823447"/>
              <a:ext cx="0" cy="2412000"/>
            </a:xfrm>
            <a:prstGeom prst="line">
              <a:avLst/>
            </a:prstGeom>
            <a:solidFill>
              <a:schemeClr val="bg1"/>
            </a:solidFill>
            <a:ln>
              <a:solidFill>
                <a:schemeClr val="bg1">
                  <a:lumMod val="85000"/>
                </a:schemeClr>
              </a:solidFill>
            </a:ln>
          </p:spPr>
        </p:cxnSp>
        <p:sp>
          <p:nvSpPr>
            <p:cNvPr id="22" name="TextBox 21"/>
            <p:cNvSpPr txBox="1"/>
            <p:nvPr/>
          </p:nvSpPr>
          <p:spPr>
            <a:xfrm>
              <a:off x="10100520" y="4137375"/>
              <a:ext cx="1590244" cy="492443"/>
            </a:xfrm>
            <a:prstGeom prst="rect">
              <a:avLst/>
            </a:prstGeom>
            <a:noFill/>
          </p:spPr>
          <p:txBody>
            <a:bodyPr wrap="none" rtlCol="0">
              <a:spAutoFit/>
            </a:bodyPr>
            <a:lstStyle/>
            <a:p>
              <a:pPr algn="ctr"/>
              <a:r>
                <a:rPr lang="en-US" sz="1300" b="1" dirty="0">
                  <a:latin typeface="Segoe UI" panose="020B0502040204020203" pitchFamily="34" charset="0"/>
                  <a:ea typeface="Segoe UI" panose="020B0502040204020203" pitchFamily="34" charset="0"/>
                  <a:cs typeface="Segoe UI" panose="020B0502040204020203" pitchFamily="34" charset="0"/>
                </a:rPr>
                <a:t>20+ Yrs. ECM Exp.</a:t>
              </a:r>
            </a:p>
            <a:p>
              <a:pPr algn="ctr"/>
              <a:r>
                <a:rPr lang="en-US" sz="1300" b="1" dirty="0">
                  <a:latin typeface="Segoe UI" panose="020B0502040204020203" pitchFamily="34" charset="0"/>
                  <a:ea typeface="Segoe UI" panose="020B0502040204020203" pitchFamily="34" charset="0"/>
                  <a:cs typeface="Segoe UI" panose="020B0502040204020203" pitchFamily="34" charset="0"/>
                </a:rPr>
                <a:t>10+ Yrs. SP Exp.</a:t>
              </a:r>
            </a:p>
          </p:txBody>
        </p:sp>
        <p:sp>
          <p:nvSpPr>
            <p:cNvPr id="23" name="TextBox 22"/>
            <p:cNvSpPr txBox="1"/>
            <p:nvPr/>
          </p:nvSpPr>
          <p:spPr>
            <a:xfrm>
              <a:off x="10039793" y="4709011"/>
              <a:ext cx="1748795" cy="1169551"/>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3500+ PY of Exp. In SharePoint alone</a:t>
              </a:r>
            </a:p>
            <a:p>
              <a:pPr marL="171450" indent="-171450">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Knowledge of product limitation better to design perfect solution</a:t>
              </a:r>
            </a:p>
            <a:p>
              <a:pPr marL="171450" indent="-171450">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Optimal sync between business &amp; technology</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8858" y="4265171"/>
              <a:ext cx="1444021" cy="1537657"/>
            </a:xfrm>
            <a:prstGeom prst="roundRect">
              <a:avLst>
                <a:gd name="adj" fmla="val 9734"/>
              </a:avLst>
            </a:prstGeom>
          </p:spPr>
        </p:pic>
      </p:grpSp>
      <p:grpSp>
        <p:nvGrpSpPr>
          <p:cNvPr id="15" name="Group 14"/>
          <p:cNvGrpSpPr/>
          <p:nvPr/>
        </p:nvGrpSpPr>
        <p:grpSpPr>
          <a:xfrm>
            <a:off x="7731073" y="1143000"/>
            <a:ext cx="4308527" cy="2094638"/>
            <a:chOff x="757273" y="1420613"/>
            <a:chExt cx="10599870" cy="4675387"/>
          </a:xfrm>
        </p:grpSpPr>
        <p:pic>
          <p:nvPicPr>
            <p:cNvPr id="16" name="Picture 15" descr="C:\Users\debraj.das\Pictures\DD3\mcd.jpg"/>
            <p:cNvPicPr>
              <a:picLocks noChangeAspect="1" noChangeArrowheads="1"/>
            </p:cNvPicPr>
            <p:nvPr/>
          </p:nvPicPr>
          <p:blipFill>
            <a:blip r:embed="rId6" cstate="print"/>
            <a:srcRect l="24000" t="32000" r="18000" b="22000"/>
            <a:stretch>
              <a:fillRect/>
            </a:stretch>
          </p:blipFill>
          <p:spPr bwMode="auto">
            <a:xfrm>
              <a:off x="1866191" y="2151581"/>
              <a:ext cx="733843" cy="430840"/>
            </a:xfrm>
            <a:prstGeom prst="rect">
              <a:avLst/>
            </a:prstGeom>
            <a:noFill/>
          </p:spPr>
        </p:pic>
        <p:pic>
          <p:nvPicPr>
            <p:cNvPr id="17" name="Picture 5" descr="http://tbn2.google.com/images?q=tbn:zKPC4aMg81pfOM:http://www.cmdae.com/img/MerckLogo.GIF"/>
            <p:cNvPicPr>
              <a:picLocks noChangeAspect="1" noChangeArrowheads="1"/>
            </p:cNvPicPr>
            <p:nvPr/>
          </p:nvPicPr>
          <p:blipFill>
            <a:blip r:embed="rId7" cstate="print"/>
            <a:srcRect/>
            <a:stretch>
              <a:fillRect/>
            </a:stretch>
          </p:blipFill>
          <p:spPr bwMode="auto">
            <a:xfrm>
              <a:off x="2498527" y="2902055"/>
              <a:ext cx="1049303" cy="347813"/>
            </a:xfrm>
            <a:prstGeom prst="rect">
              <a:avLst/>
            </a:prstGeom>
            <a:noFill/>
            <a:ln w="9525">
              <a:noFill/>
              <a:miter lim="800000"/>
              <a:headEnd/>
              <a:tailEnd/>
            </a:ln>
          </p:spPr>
        </p:pic>
        <p:pic>
          <p:nvPicPr>
            <p:cNvPr id="25" name="Picture 4"/>
            <p:cNvPicPr>
              <a:picLocks noChangeAspect="1" noChangeArrowheads="1"/>
            </p:cNvPicPr>
            <p:nvPr/>
          </p:nvPicPr>
          <p:blipFill>
            <a:blip r:embed="rId8" cstate="print"/>
            <a:srcRect/>
            <a:stretch>
              <a:fillRect/>
            </a:stretch>
          </p:blipFill>
          <p:spPr bwMode="auto">
            <a:xfrm>
              <a:off x="5689673" y="3769300"/>
              <a:ext cx="889630" cy="232062"/>
            </a:xfrm>
            <a:prstGeom prst="rect">
              <a:avLst/>
            </a:prstGeom>
            <a:noFill/>
            <a:ln w="9525">
              <a:noFill/>
              <a:miter lim="800000"/>
              <a:headEnd/>
              <a:tailEnd/>
            </a:ln>
            <a:effectLst/>
          </p:spPr>
        </p:pic>
        <p:pic>
          <p:nvPicPr>
            <p:cNvPr id="26" name="Picture 4" descr="C:\Users\debraj.das\Pictures\DD\Microsoft%20Logo.jpg"/>
            <p:cNvPicPr>
              <a:picLocks noChangeAspect="1" noChangeArrowheads="1"/>
            </p:cNvPicPr>
            <p:nvPr/>
          </p:nvPicPr>
          <p:blipFill>
            <a:blip r:embed="rId9" cstate="print"/>
            <a:srcRect/>
            <a:stretch>
              <a:fillRect/>
            </a:stretch>
          </p:blipFill>
          <p:spPr bwMode="auto">
            <a:xfrm>
              <a:off x="5959593" y="4665307"/>
              <a:ext cx="1453194" cy="255380"/>
            </a:xfrm>
            <a:prstGeom prst="rect">
              <a:avLst/>
            </a:prstGeom>
            <a:noFill/>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36262" y="1475516"/>
              <a:ext cx="539254" cy="676764"/>
            </a:xfrm>
            <a:prstGeom prst="rect">
              <a:avLst/>
            </a:prstGeom>
          </p:spPr>
        </p:pic>
        <p:pic>
          <p:nvPicPr>
            <p:cNvPr id="28" name="Picture 7" descr="C:\Users\debraj.das\Pictures\DD2\untitled.bmp"/>
            <p:cNvPicPr>
              <a:picLocks noChangeAspect="1" noChangeArrowheads="1"/>
            </p:cNvPicPr>
            <p:nvPr/>
          </p:nvPicPr>
          <p:blipFill>
            <a:blip r:embed="rId11" cstate="print"/>
            <a:srcRect/>
            <a:stretch>
              <a:fillRect/>
            </a:stretch>
          </p:blipFill>
          <p:spPr bwMode="auto">
            <a:xfrm>
              <a:off x="1449619" y="4823343"/>
              <a:ext cx="564321" cy="289809"/>
            </a:xfrm>
            <a:prstGeom prst="rect">
              <a:avLst/>
            </a:prstGeom>
            <a:noFill/>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5977" y="1559370"/>
              <a:ext cx="1117980" cy="351100"/>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95113" y="1598426"/>
              <a:ext cx="382701" cy="381000"/>
            </a:xfrm>
            <a:prstGeom prst="rect">
              <a:avLst/>
            </a:prstGeom>
          </p:spPr>
        </p:pic>
        <p:pic>
          <p:nvPicPr>
            <p:cNvPr id="31" name="Picture 4" descr="http://www.thomasnet.com/journals/fluid-gas-flow/wp-content/uploads/sites/7/2013/03/ABB-logo.jpg">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6123" t="24548" r="8667" b="24799"/>
            <a:stretch/>
          </p:blipFill>
          <p:spPr bwMode="auto">
            <a:xfrm>
              <a:off x="784312" y="1596545"/>
              <a:ext cx="761624" cy="29950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62517" y="3261456"/>
              <a:ext cx="971021" cy="372975"/>
            </a:xfrm>
            <a:prstGeom prst="rect">
              <a:avLst/>
            </a:prstGeom>
          </p:spPr>
        </p:pic>
        <p:pic>
          <p:nvPicPr>
            <p:cNvPr id="33" name="Picture 40" descr="logo.gif"/>
            <p:cNvPicPr>
              <a:picLocks noChangeAspect="1" noChangeArrowheads="1"/>
            </p:cNvPicPr>
            <p:nvPr/>
          </p:nvPicPr>
          <p:blipFill>
            <a:blip r:embed="rId17" cstate="print"/>
            <a:srcRect/>
            <a:stretch>
              <a:fillRect/>
            </a:stretch>
          </p:blipFill>
          <p:spPr bwMode="auto">
            <a:xfrm>
              <a:off x="9092090" y="2532265"/>
              <a:ext cx="862270" cy="291846"/>
            </a:xfrm>
            <a:prstGeom prst="flowChartConnector">
              <a:avLst/>
            </a:prstGeom>
            <a:solidFill>
              <a:schemeClr val="bg1"/>
            </a:solidFill>
            <a:ln w="9525">
              <a:noFill/>
              <a:miter lim="800000"/>
              <a:headEnd/>
              <a:tailEnd/>
            </a:ln>
          </p:spPr>
        </p:pic>
        <p:pic>
          <p:nvPicPr>
            <p:cNvPr id="34" name="Picture 5" descr="C:\Users\rahuldas\Desktop\Propositions\logos\500px-AstraZeneca.svg.png"/>
            <p:cNvPicPr>
              <a:picLocks noChangeAspect="1" noChangeArrowheads="1"/>
            </p:cNvPicPr>
            <p:nvPr/>
          </p:nvPicPr>
          <p:blipFill>
            <a:blip r:embed="rId18" cstate="print"/>
            <a:srcRect/>
            <a:stretch>
              <a:fillRect/>
            </a:stretch>
          </p:blipFill>
          <p:spPr bwMode="auto">
            <a:xfrm>
              <a:off x="765742" y="3445199"/>
              <a:ext cx="1155934" cy="236736"/>
            </a:xfrm>
            <a:prstGeom prst="rect">
              <a:avLst/>
            </a:prstGeom>
            <a:noFill/>
          </p:spPr>
        </p:pic>
        <p:pic>
          <p:nvPicPr>
            <p:cNvPr id="35" name="Picture 7"/>
            <p:cNvPicPr>
              <a:picLocks noChangeAspect="1" noChangeArrowheads="1"/>
            </p:cNvPicPr>
            <p:nvPr/>
          </p:nvPicPr>
          <p:blipFill>
            <a:blip r:embed="rId19" cstate="print">
              <a:extLst>
                <a:ext uri="{28A0092B-C50C-407E-A947-70E740481C1C}">
                  <a14:useLocalDpi xmlns:a14="http://schemas.microsoft.com/office/drawing/2010/main" val="0"/>
                </a:ext>
              </a:extLst>
            </a:blip>
            <a:srcRect l="25111" r="21556"/>
            <a:stretch>
              <a:fillRect/>
            </a:stretch>
          </p:blipFill>
          <p:spPr bwMode="auto">
            <a:xfrm>
              <a:off x="3665395" y="2678641"/>
              <a:ext cx="996969" cy="35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p:cNvPicPr>
              <a:picLocks noChangeAspect="1" noChangeArrowheads="1"/>
            </p:cNvPicPr>
            <p:nvPr/>
          </p:nvPicPr>
          <p:blipFill>
            <a:blip r:embed="rId20" cstate="print"/>
            <a:srcRect/>
            <a:stretch>
              <a:fillRect/>
            </a:stretch>
          </p:blipFill>
          <p:spPr bwMode="auto">
            <a:xfrm>
              <a:off x="7126886" y="1903109"/>
              <a:ext cx="751607" cy="209238"/>
            </a:xfrm>
            <a:prstGeom prst="rect">
              <a:avLst/>
            </a:prstGeom>
            <a:noFill/>
            <a:ln w="9525">
              <a:noFill/>
              <a:miter lim="800000"/>
              <a:headEnd/>
              <a:tailEnd/>
            </a:ln>
          </p:spPr>
        </p:pic>
        <p:grpSp>
          <p:nvGrpSpPr>
            <p:cNvPr id="37" name="Group 36"/>
            <p:cNvGrpSpPr/>
            <p:nvPr/>
          </p:nvGrpSpPr>
          <p:grpSpPr>
            <a:xfrm>
              <a:off x="757273" y="1420613"/>
              <a:ext cx="10599870" cy="4675387"/>
              <a:chOff x="757273" y="1420613"/>
              <a:chExt cx="10599870" cy="4675387"/>
            </a:xfrm>
          </p:grpSpPr>
          <p:grpSp>
            <p:nvGrpSpPr>
              <p:cNvPr id="38" name="Group 37"/>
              <p:cNvGrpSpPr/>
              <p:nvPr/>
            </p:nvGrpSpPr>
            <p:grpSpPr>
              <a:xfrm>
                <a:off x="757273" y="1420613"/>
                <a:ext cx="10599870" cy="4675387"/>
                <a:chOff x="757273" y="1420613"/>
                <a:chExt cx="10599870" cy="4675387"/>
              </a:xfrm>
            </p:grpSpPr>
            <p:pic>
              <p:nvPicPr>
                <p:cNvPr id="41" name="Picture 4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785423" y="2894079"/>
                  <a:ext cx="678945" cy="543298"/>
                </a:xfrm>
                <a:prstGeom prst="rect">
                  <a:avLst/>
                </a:prstGeom>
              </p:spPr>
            </p:pic>
            <p:pic>
              <p:nvPicPr>
                <p:cNvPr id="42" name="Picture 41" descr="C:\Users\debraj.das\Pictures\DD3\logo-rationale.gif"/>
                <p:cNvPicPr>
                  <a:picLocks noChangeAspect="1" noChangeArrowheads="1"/>
                </p:cNvPicPr>
                <p:nvPr/>
              </p:nvPicPr>
              <p:blipFill>
                <a:blip r:embed="rId22" cstate="print"/>
                <a:srcRect/>
                <a:stretch>
                  <a:fillRect/>
                </a:stretch>
              </p:blipFill>
              <p:spPr bwMode="auto">
                <a:xfrm>
                  <a:off x="7722975" y="4644869"/>
                  <a:ext cx="739280" cy="275818"/>
                </a:xfrm>
                <a:prstGeom prst="rect">
                  <a:avLst/>
                </a:prstGeom>
                <a:noFill/>
              </p:spPr>
            </p:pic>
            <p:pic>
              <p:nvPicPr>
                <p:cNvPr id="43" name="Picture 42" descr="C:\Users\debraj.das\Pictures\DD3\novartis-logo.jpg"/>
                <p:cNvPicPr>
                  <a:picLocks noChangeAspect="1" noChangeArrowheads="1"/>
                </p:cNvPicPr>
                <p:nvPr/>
              </p:nvPicPr>
              <p:blipFill>
                <a:blip r:embed="rId23" cstate="print"/>
                <a:srcRect/>
                <a:stretch>
                  <a:fillRect/>
                </a:stretch>
              </p:blipFill>
              <p:spPr bwMode="auto">
                <a:xfrm>
                  <a:off x="3902084" y="1590141"/>
                  <a:ext cx="1234498" cy="287680"/>
                </a:xfrm>
                <a:prstGeom prst="rect">
                  <a:avLst/>
                </a:prstGeom>
                <a:noFill/>
              </p:spPr>
            </p:pic>
            <p:pic>
              <p:nvPicPr>
                <p:cNvPr id="44" name="Picture 43" descr="C:\Users\debraj.das\Pictures\DD3\simcorp-logo_0.png"/>
                <p:cNvPicPr>
                  <a:picLocks noChangeAspect="1" noChangeArrowheads="1"/>
                </p:cNvPicPr>
                <p:nvPr/>
              </p:nvPicPr>
              <p:blipFill>
                <a:blip r:embed="rId24" cstate="print"/>
                <a:srcRect/>
                <a:stretch>
                  <a:fillRect/>
                </a:stretch>
              </p:blipFill>
              <p:spPr bwMode="auto">
                <a:xfrm>
                  <a:off x="4865761" y="5754622"/>
                  <a:ext cx="1330234" cy="186879"/>
                </a:xfrm>
                <a:prstGeom prst="rect">
                  <a:avLst/>
                </a:prstGeom>
                <a:noFill/>
              </p:spPr>
            </p:pic>
            <p:pic>
              <p:nvPicPr>
                <p:cNvPr id="45" name="Picture 44" descr="C:\Users\debraj.das\Pictures\DD3\commonweathbank.jpg"/>
                <p:cNvPicPr>
                  <a:picLocks noChangeAspect="1" noChangeArrowheads="1"/>
                </p:cNvPicPr>
                <p:nvPr/>
              </p:nvPicPr>
              <p:blipFill>
                <a:blip r:embed="rId25" cstate="print"/>
                <a:srcRect/>
                <a:stretch>
                  <a:fillRect/>
                </a:stretch>
              </p:blipFill>
              <p:spPr bwMode="auto">
                <a:xfrm>
                  <a:off x="6186791" y="2516456"/>
                  <a:ext cx="883088" cy="571551"/>
                </a:xfrm>
                <a:prstGeom prst="rect">
                  <a:avLst/>
                </a:prstGeom>
                <a:noFill/>
              </p:spPr>
            </p:pic>
            <p:pic>
              <p:nvPicPr>
                <p:cNvPr id="46" name="Picture 45" descr="C:\Users\debraj.das\Pictures\DD3\AIG_insurance_logo.jpg"/>
                <p:cNvPicPr>
                  <a:picLocks noChangeAspect="1" noChangeArrowheads="1"/>
                </p:cNvPicPr>
                <p:nvPr/>
              </p:nvPicPr>
              <p:blipFill>
                <a:blip r:embed="rId26" cstate="print"/>
                <a:srcRect/>
                <a:stretch>
                  <a:fillRect/>
                </a:stretch>
              </p:blipFill>
              <p:spPr bwMode="auto">
                <a:xfrm>
                  <a:off x="7806668" y="1623635"/>
                  <a:ext cx="591536" cy="216899"/>
                </a:xfrm>
                <a:prstGeom prst="rect">
                  <a:avLst/>
                </a:prstGeom>
                <a:noFill/>
              </p:spPr>
            </p:pic>
            <p:pic>
              <p:nvPicPr>
                <p:cNvPr id="47" name="Picture 46" descr="C:\Users\debraj.das\Pictures\DD3\Univision_logo.png"/>
                <p:cNvPicPr>
                  <a:picLocks noChangeAspect="1" noChangeArrowheads="1"/>
                </p:cNvPicPr>
                <p:nvPr/>
              </p:nvPicPr>
              <p:blipFill>
                <a:blip r:embed="rId27" cstate="print"/>
                <a:srcRect/>
                <a:stretch>
                  <a:fillRect/>
                </a:stretch>
              </p:blipFill>
              <p:spPr bwMode="auto">
                <a:xfrm>
                  <a:off x="2193032" y="3725411"/>
                  <a:ext cx="935910" cy="559876"/>
                </a:xfrm>
                <a:prstGeom prst="rect">
                  <a:avLst/>
                </a:prstGeom>
                <a:noFill/>
              </p:spPr>
            </p:pic>
            <p:pic>
              <p:nvPicPr>
                <p:cNvPr id="48" name="Picture 12" descr="Click here for Citigroup.net">
                  <a:hlinkClick r:id="rId28"/>
                </p:cNvPr>
                <p:cNvPicPr>
                  <a:picLocks noChangeAspect="1" noChangeArrowheads="1"/>
                </p:cNvPicPr>
                <p:nvPr/>
              </p:nvPicPr>
              <p:blipFill>
                <a:blip r:embed="rId29" cstate="print"/>
                <a:srcRect l="27383"/>
                <a:stretch>
                  <a:fillRect/>
                </a:stretch>
              </p:blipFill>
              <p:spPr bwMode="auto">
                <a:xfrm>
                  <a:off x="1665332" y="1506129"/>
                  <a:ext cx="697216" cy="451911"/>
                </a:xfrm>
                <a:prstGeom prst="rect">
                  <a:avLst/>
                </a:prstGeom>
                <a:noFill/>
                <a:ln w="9525">
                  <a:noFill/>
                  <a:miter lim="800000"/>
                  <a:headEnd/>
                  <a:tailEnd/>
                </a:ln>
              </p:spPr>
            </p:pic>
            <p:pic>
              <p:nvPicPr>
                <p:cNvPr id="49" name="Picture 6"/>
                <p:cNvPicPr>
                  <a:picLocks noChangeAspect="1" noChangeArrowheads="1"/>
                </p:cNvPicPr>
                <p:nvPr/>
              </p:nvPicPr>
              <p:blipFill>
                <a:blip r:embed="rId30" cstate="print"/>
                <a:srcRect/>
                <a:stretch>
                  <a:fillRect/>
                </a:stretch>
              </p:blipFill>
              <p:spPr bwMode="auto">
                <a:xfrm>
                  <a:off x="3483453" y="3493130"/>
                  <a:ext cx="752227" cy="595103"/>
                </a:xfrm>
                <a:prstGeom prst="rect">
                  <a:avLst/>
                </a:prstGeom>
                <a:noFill/>
                <a:ln w="9525">
                  <a:noFill/>
                  <a:miter lim="800000"/>
                  <a:headEnd/>
                  <a:tailEnd/>
                </a:ln>
                <a:effectLst/>
              </p:spPr>
            </p:pic>
            <p:pic>
              <p:nvPicPr>
                <p:cNvPr id="50" name="Picture 4"/>
                <p:cNvPicPr>
                  <a:picLocks noChangeAspect="1" noChangeArrowheads="1"/>
                </p:cNvPicPr>
                <p:nvPr/>
              </p:nvPicPr>
              <p:blipFill>
                <a:blip r:embed="rId31" cstate="print"/>
                <a:srcRect/>
                <a:stretch>
                  <a:fillRect/>
                </a:stretch>
              </p:blipFill>
              <p:spPr bwMode="auto">
                <a:xfrm>
                  <a:off x="2854088" y="2140937"/>
                  <a:ext cx="608910" cy="411553"/>
                </a:xfrm>
                <a:prstGeom prst="rect">
                  <a:avLst/>
                </a:prstGeom>
                <a:noFill/>
                <a:ln w="9525">
                  <a:noFill/>
                  <a:miter lim="800000"/>
                  <a:headEnd/>
                  <a:tailEnd/>
                </a:ln>
                <a:effectLst/>
              </p:spPr>
            </p:pic>
            <p:pic>
              <p:nvPicPr>
                <p:cNvPr id="51" name="Picture 2" descr="D:\DD_All\DD_Off\DD_Opportunity\Present\Allianz, USA\Resource Files\az_logo_weiss.gif"/>
                <p:cNvPicPr>
                  <a:picLocks noChangeAspect="1" noChangeArrowheads="1"/>
                </p:cNvPicPr>
                <p:nvPr/>
              </p:nvPicPr>
              <p:blipFill>
                <a:blip r:embed="rId32" cstate="print"/>
                <a:srcRect/>
                <a:stretch>
                  <a:fillRect/>
                </a:stretch>
              </p:blipFill>
              <p:spPr bwMode="auto">
                <a:xfrm>
                  <a:off x="2481943" y="1661054"/>
                  <a:ext cx="1188559" cy="224273"/>
                </a:xfrm>
                <a:prstGeom prst="rect">
                  <a:avLst/>
                </a:prstGeom>
                <a:noFill/>
              </p:spPr>
            </p:pic>
            <p:pic>
              <p:nvPicPr>
                <p:cNvPr id="52" name="Picture 3" descr="C:\Users\debraj.das\Pictures\DD2\franklin-templeton-logo.jpg"/>
                <p:cNvPicPr>
                  <a:picLocks noChangeAspect="1" noChangeArrowheads="1"/>
                </p:cNvPicPr>
                <p:nvPr/>
              </p:nvPicPr>
              <p:blipFill>
                <a:blip r:embed="rId33" cstate="print"/>
                <a:srcRect/>
                <a:stretch>
                  <a:fillRect/>
                </a:stretch>
              </p:blipFill>
              <p:spPr bwMode="auto">
                <a:xfrm>
                  <a:off x="8534400" y="1420613"/>
                  <a:ext cx="1147096" cy="549719"/>
                </a:xfrm>
                <a:prstGeom prst="rect">
                  <a:avLst/>
                </a:prstGeom>
                <a:noFill/>
              </p:spPr>
            </p:pic>
            <p:pic>
              <p:nvPicPr>
                <p:cNvPr id="53" name="Picture 8" descr="C:\Users\debraj.das\Pictures\DD2\OppenheimerFunds.png"/>
                <p:cNvPicPr>
                  <a:picLocks noChangeAspect="1" noChangeArrowheads="1"/>
                </p:cNvPicPr>
                <p:nvPr/>
              </p:nvPicPr>
              <p:blipFill>
                <a:blip r:embed="rId34" cstate="print"/>
                <a:srcRect l="25714" t="43333" r="4048" b="40000"/>
                <a:stretch>
                  <a:fillRect/>
                </a:stretch>
              </p:blipFill>
              <p:spPr bwMode="auto">
                <a:xfrm>
                  <a:off x="1495919" y="4338902"/>
                  <a:ext cx="1405669" cy="311247"/>
                </a:xfrm>
                <a:prstGeom prst="rect">
                  <a:avLst/>
                </a:prstGeom>
                <a:noFill/>
              </p:spPr>
            </p:pic>
            <p:pic>
              <p:nvPicPr>
                <p:cNvPr id="54" name="Picture 9"/>
                <p:cNvPicPr>
                  <a:picLocks noChangeAspect="1" noChangeArrowheads="1"/>
                </p:cNvPicPr>
                <p:nvPr/>
              </p:nvPicPr>
              <p:blipFill>
                <a:blip r:embed="rId35" cstate="print"/>
                <a:srcRect/>
                <a:stretch>
                  <a:fillRect/>
                </a:stretch>
              </p:blipFill>
              <p:spPr bwMode="auto">
                <a:xfrm>
                  <a:off x="3752902" y="3102575"/>
                  <a:ext cx="736002" cy="338859"/>
                </a:xfrm>
                <a:prstGeom prst="rect">
                  <a:avLst/>
                </a:prstGeom>
                <a:noFill/>
                <a:ln w="9525">
                  <a:noFill/>
                  <a:miter lim="800000"/>
                  <a:headEnd/>
                  <a:tailEnd/>
                </a:ln>
                <a:effectLst/>
              </p:spPr>
            </p:pic>
            <p:grpSp>
              <p:nvGrpSpPr>
                <p:cNvPr id="55" name="Group 8"/>
                <p:cNvGrpSpPr/>
                <p:nvPr/>
              </p:nvGrpSpPr>
              <p:grpSpPr>
                <a:xfrm>
                  <a:off x="3626341" y="2109777"/>
                  <a:ext cx="742047" cy="487275"/>
                  <a:chOff x="6235699" y="3249605"/>
                  <a:chExt cx="1227217" cy="1093795"/>
                </a:xfrm>
              </p:grpSpPr>
              <p:pic>
                <p:nvPicPr>
                  <p:cNvPr id="125" name="Picture 3" descr="C:\Documents and Settings\debraj.das\Desktop\images.jpg"/>
                  <p:cNvPicPr>
                    <a:picLocks noChangeAspect="1" noChangeArrowheads="1"/>
                  </p:cNvPicPr>
                  <p:nvPr/>
                </p:nvPicPr>
                <p:blipFill>
                  <a:blip r:embed="rId36" cstate="print"/>
                  <a:srcRect/>
                  <a:stretch>
                    <a:fillRect/>
                  </a:stretch>
                </p:blipFill>
                <p:spPr bwMode="auto">
                  <a:xfrm>
                    <a:off x="6454775" y="3249605"/>
                    <a:ext cx="781051" cy="790574"/>
                  </a:xfrm>
                  <a:prstGeom prst="rect">
                    <a:avLst/>
                  </a:prstGeom>
                  <a:noFill/>
                </p:spPr>
              </p:pic>
              <p:pic>
                <p:nvPicPr>
                  <p:cNvPr id="126" name="Picture 4" descr="C:\Documents and Settings\debraj.das\Desktop\images1.jpg"/>
                  <p:cNvPicPr>
                    <a:picLocks noChangeAspect="1" noChangeArrowheads="1"/>
                  </p:cNvPicPr>
                  <p:nvPr/>
                </p:nvPicPr>
                <p:blipFill>
                  <a:blip r:embed="rId37" cstate="print"/>
                  <a:srcRect t="45126" r="24112" b="-2888"/>
                  <a:stretch>
                    <a:fillRect/>
                  </a:stretch>
                </p:blipFill>
                <p:spPr bwMode="auto">
                  <a:xfrm>
                    <a:off x="6235699" y="4089401"/>
                    <a:ext cx="1227217" cy="253999"/>
                  </a:xfrm>
                  <a:prstGeom prst="rect">
                    <a:avLst/>
                  </a:prstGeom>
                  <a:noFill/>
                </p:spPr>
              </p:pic>
            </p:grpSp>
            <p:pic>
              <p:nvPicPr>
                <p:cNvPr id="56" name="Picture 3"/>
                <p:cNvPicPr>
                  <a:picLocks noChangeAspect="1" noChangeArrowheads="1"/>
                </p:cNvPicPr>
                <p:nvPr/>
              </p:nvPicPr>
              <p:blipFill>
                <a:blip r:embed="rId38" cstate="print"/>
                <a:srcRect/>
                <a:stretch>
                  <a:fillRect/>
                </a:stretch>
              </p:blipFill>
              <p:spPr bwMode="auto">
                <a:xfrm>
                  <a:off x="6652793" y="1609640"/>
                  <a:ext cx="820671" cy="244886"/>
                </a:xfrm>
                <a:prstGeom prst="rect">
                  <a:avLst/>
                </a:prstGeom>
                <a:noFill/>
                <a:ln w="9525">
                  <a:noFill/>
                  <a:miter lim="800000"/>
                  <a:headEnd/>
                  <a:tailEnd/>
                </a:ln>
                <a:effectLst/>
              </p:spPr>
            </p:pic>
            <p:pic>
              <p:nvPicPr>
                <p:cNvPr id="57" name="Picture 5"/>
                <p:cNvPicPr>
                  <a:picLocks noChangeAspect="1" noChangeArrowheads="1"/>
                </p:cNvPicPr>
                <p:nvPr/>
              </p:nvPicPr>
              <p:blipFill>
                <a:blip r:embed="rId39" cstate="print"/>
                <a:srcRect/>
                <a:stretch>
                  <a:fillRect/>
                </a:stretch>
              </p:blipFill>
              <p:spPr bwMode="auto">
                <a:xfrm>
                  <a:off x="5695612" y="2101453"/>
                  <a:ext cx="491179" cy="417903"/>
                </a:xfrm>
                <a:prstGeom prst="rect">
                  <a:avLst/>
                </a:prstGeom>
                <a:noFill/>
                <a:ln w="9525">
                  <a:noFill/>
                  <a:miter lim="800000"/>
                  <a:headEnd/>
                  <a:tailEnd/>
                </a:ln>
                <a:effectLst/>
              </p:spPr>
            </p:pic>
            <p:pic>
              <p:nvPicPr>
                <p:cNvPr id="58" name="Picture 3"/>
                <p:cNvPicPr>
                  <a:picLocks noChangeAspect="1" noChangeArrowheads="1"/>
                </p:cNvPicPr>
                <p:nvPr/>
              </p:nvPicPr>
              <p:blipFill>
                <a:blip r:embed="rId40" cstate="print"/>
                <a:srcRect/>
                <a:stretch>
                  <a:fillRect/>
                </a:stretch>
              </p:blipFill>
              <p:spPr bwMode="auto">
                <a:xfrm>
                  <a:off x="9674111" y="5229917"/>
                  <a:ext cx="894272" cy="160110"/>
                </a:xfrm>
                <a:prstGeom prst="rect">
                  <a:avLst/>
                </a:prstGeom>
                <a:noFill/>
                <a:ln w="9525">
                  <a:noFill/>
                  <a:miter lim="800000"/>
                  <a:headEnd/>
                  <a:tailEnd/>
                </a:ln>
                <a:effectLst/>
              </p:spPr>
            </p:pic>
            <p:pic>
              <p:nvPicPr>
                <p:cNvPr id="59" name="Picture 58" descr="E:\Work\Opportunity\Bankwest, AUS\Resource Files\Logo.jpg"/>
                <p:cNvPicPr/>
                <p:nvPr/>
              </p:nvPicPr>
              <p:blipFill>
                <a:blip r:embed="rId41" cstate="print"/>
                <a:srcRect/>
                <a:stretch>
                  <a:fillRect/>
                </a:stretch>
              </p:blipFill>
              <p:spPr bwMode="auto">
                <a:xfrm>
                  <a:off x="8624882" y="4465239"/>
                  <a:ext cx="784189" cy="270165"/>
                </a:xfrm>
                <a:prstGeom prst="rect">
                  <a:avLst/>
                </a:prstGeom>
                <a:noFill/>
                <a:ln w="9525">
                  <a:noFill/>
                  <a:miter lim="800000"/>
                  <a:headEnd/>
                  <a:tailEnd/>
                </a:ln>
              </p:spPr>
            </p:pic>
            <p:pic>
              <p:nvPicPr>
                <p:cNvPr id="60" name="Picture 59" descr="C:\Users\debraj.das\Pictures\DD2\Singapore-Exchange-Limited-logo.png"/>
                <p:cNvPicPr>
                  <a:picLocks noChangeAspect="1" noChangeArrowheads="1"/>
                </p:cNvPicPr>
                <p:nvPr/>
              </p:nvPicPr>
              <p:blipFill>
                <a:blip r:embed="rId42" cstate="print"/>
                <a:srcRect/>
                <a:stretch>
                  <a:fillRect/>
                </a:stretch>
              </p:blipFill>
              <p:spPr bwMode="auto">
                <a:xfrm>
                  <a:off x="8619354" y="2927906"/>
                  <a:ext cx="500156" cy="428703"/>
                </a:xfrm>
                <a:prstGeom prst="rect">
                  <a:avLst/>
                </a:prstGeom>
                <a:noFill/>
              </p:spPr>
            </p:pic>
            <p:pic>
              <p:nvPicPr>
                <p:cNvPr id="61" name="Picture 6" descr="D:\Joy\junk\Insurance, Life Insurance, Life Insurance India, Retirement, ULIP - SUDlife1_files\sud_logo.gif"/>
                <p:cNvPicPr>
                  <a:picLocks noChangeAspect="1" noChangeArrowheads="1"/>
                </p:cNvPicPr>
                <p:nvPr/>
              </p:nvPicPr>
              <p:blipFill>
                <a:blip r:embed="rId43" cstate="print"/>
                <a:srcRect/>
                <a:stretch>
                  <a:fillRect/>
                </a:stretch>
              </p:blipFill>
              <p:spPr bwMode="auto">
                <a:xfrm>
                  <a:off x="6347883" y="5711320"/>
                  <a:ext cx="871293" cy="231435"/>
                </a:xfrm>
                <a:prstGeom prst="rect">
                  <a:avLst/>
                </a:prstGeom>
                <a:noFill/>
                <a:ln w="9525">
                  <a:noFill/>
                  <a:miter lim="800000"/>
                  <a:headEnd/>
                  <a:tailEnd/>
                </a:ln>
              </p:spPr>
            </p:pic>
            <p:pic>
              <p:nvPicPr>
                <p:cNvPr id="62" name="Picture 3" descr="C:\DD_Project\BuzzSaw Replacement, Station Casino, USA\15. Others\Logo\Logos.jpg"/>
                <p:cNvPicPr>
                  <a:picLocks noChangeAspect="1" noChangeArrowheads="1"/>
                </p:cNvPicPr>
                <p:nvPr/>
              </p:nvPicPr>
              <p:blipFill>
                <a:blip r:embed="rId44" cstate="print"/>
                <a:srcRect/>
                <a:stretch>
                  <a:fillRect/>
                </a:stretch>
              </p:blipFill>
              <p:spPr bwMode="auto">
                <a:xfrm>
                  <a:off x="3301233" y="5340151"/>
                  <a:ext cx="945328" cy="216460"/>
                </a:xfrm>
                <a:prstGeom prst="rect">
                  <a:avLst/>
                </a:prstGeom>
                <a:noFill/>
              </p:spPr>
            </p:pic>
            <p:pic>
              <p:nvPicPr>
                <p:cNvPr id="63" name="Picture 4"/>
                <p:cNvPicPr>
                  <a:picLocks noChangeAspect="1" noChangeArrowheads="1"/>
                </p:cNvPicPr>
                <p:nvPr/>
              </p:nvPicPr>
              <p:blipFill>
                <a:blip r:embed="rId45" cstate="print"/>
                <a:srcRect/>
                <a:stretch>
                  <a:fillRect/>
                </a:stretch>
              </p:blipFill>
              <p:spPr bwMode="auto">
                <a:xfrm>
                  <a:off x="757916" y="2227396"/>
                  <a:ext cx="924618" cy="268584"/>
                </a:xfrm>
                <a:prstGeom prst="rect">
                  <a:avLst/>
                </a:prstGeom>
                <a:noFill/>
                <a:ln w="9525">
                  <a:noFill/>
                  <a:miter lim="800000"/>
                  <a:headEnd/>
                  <a:tailEnd/>
                </a:ln>
              </p:spPr>
            </p:pic>
            <p:pic>
              <p:nvPicPr>
                <p:cNvPr id="64" name="Picture 10"/>
                <p:cNvPicPr>
                  <a:picLocks noChangeAspect="1" noChangeArrowheads="1"/>
                </p:cNvPicPr>
                <p:nvPr/>
              </p:nvPicPr>
              <p:blipFill>
                <a:blip r:embed="rId46" cstate="print"/>
                <a:srcRect/>
                <a:stretch>
                  <a:fillRect/>
                </a:stretch>
              </p:blipFill>
              <p:spPr bwMode="auto">
                <a:xfrm>
                  <a:off x="4938151" y="4289848"/>
                  <a:ext cx="799442" cy="247845"/>
                </a:xfrm>
                <a:prstGeom prst="rect">
                  <a:avLst/>
                </a:prstGeom>
                <a:noFill/>
                <a:ln w="9525">
                  <a:noFill/>
                  <a:miter lim="800000"/>
                  <a:headEnd/>
                  <a:tailEnd/>
                </a:ln>
                <a:effectLst/>
              </p:spPr>
            </p:pic>
            <p:pic>
              <p:nvPicPr>
                <p:cNvPr id="65" name="Picture 4"/>
                <p:cNvPicPr>
                  <a:picLocks noChangeAspect="1" noChangeArrowheads="1"/>
                </p:cNvPicPr>
                <p:nvPr/>
              </p:nvPicPr>
              <p:blipFill>
                <a:blip r:embed="rId47" cstate="print"/>
                <a:srcRect/>
                <a:stretch>
                  <a:fillRect/>
                </a:stretch>
              </p:blipFill>
              <p:spPr bwMode="auto">
                <a:xfrm>
                  <a:off x="3064215" y="4634477"/>
                  <a:ext cx="1527286" cy="248610"/>
                </a:xfrm>
                <a:prstGeom prst="rect">
                  <a:avLst/>
                </a:prstGeom>
                <a:noFill/>
                <a:ln w="9525">
                  <a:noFill/>
                  <a:miter lim="800000"/>
                  <a:headEnd/>
                  <a:tailEnd/>
                </a:ln>
                <a:effectLst/>
              </p:spPr>
            </p:pic>
            <p:pic>
              <p:nvPicPr>
                <p:cNvPr id="66" name="Picture 5" descr="C:\Users\debraj.das\Pictures\DD2\logo-IMG_01.png"/>
                <p:cNvPicPr>
                  <a:picLocks noChangeAspect="1" noChangeArrowheads="1"/>
                </p:cNvPicPr>
                <p:nvPr/>
              </p:nvPicPr>
              <p:blipFill>
                <a:blip r:embed="rId48" cstate="print"/>
                <a:srcRect/>
                <a:stretch>
                  <a:fillRect/>
                </a:stretch>
              </p:blipFill>
              <p:spPr bwMode="auto">
                <a:xfrm>
                  <a:off x="769696" y="3962584"/>
                  <a:ext cx="716553" cy="199443"/>
                </a:xfrm>
                <a:prstGeom prst="rect">
                  <a:avLst/>
                </a:prstGeom>
                <a:noFill/>
              </p:spPr>
            </p:pic>
            <p:pic>
              <p:nvPicPr>
                <p:cNvPr id="67" name="Picture 6"/>
                <p:cNvPicPr>
                  <a:picLocks noChangeAspect="1" noChangeArrowheads="1"/>
                </p:cNvPicPr>
                <p:nvPr/>
              </p:nvPicPr>
              <p:blipFill>
                <a:blip r:embed="rId49" cstate="print"/>
                <a:srcRect/>
                <a:stretch>
                  <a:fillRect/>
                </a:stretch>
              </p:blipFill>
              <p:spPr bwMode="auto">
                <a:xfrm>
                  <a:off x="6676102" y="4239796"/>
                  <a:ext cx="977773" cy="254729"/>
                </a:xfrm>
                <a:prstGeom prst="rect">
                  <a:avLst/>
                </a:prstGeom>
                <a:noFill/>
                <a:ln w="9525">
                  <a:noFill/>
                  <a:miter lim="800000"/>
                  <a:headEnd/>
                  <a:tailEnd/>
                </a:ln>
                <a:effectLst/>
              </p:spPr>
            </p:pic>
            <p:pic>
              <p:nvPicPr>
                <p:cNvPr id="68" name="Picture 67" descr="C:\Users\debraj.das\Pictures\DD2\logo_eli_lilly.jpg"/>
                <p:cNvPicPr>
                  <a:picLocks noChangeAspect="1" noChangeArrowheads="1"/>
                </p:cNvPicPr>
                <p:nvPr/>
              </p:nvPicPr>
              <p:blipFill>
                <a:blip r:embed="rId50" cstate="print"/>
                <a:srcRect l="8400" t="9365" r="8400" b="11905"/>
                <a:stretch>
                  <a:fillRect/>
                </a:stretch>
              </p:blipFill>
              <p:spPr bwMode="auto">
                <a:xfrm>
                  <a:off x="9231488" y="3428221"/>
                  <a:ext cx="722872" cy="319008"/>
                </a:xfrm>
                <a:prstGeom prst="rect">
                  <a:avLst/>
                </a:prstGeom>
                <a:noFill/>
              </p:spPr>
            </p:pic>
            <p:pic>
              <p:nvPicPr>
                <p:cNvPr id="69" name="Picture 8"/>
                <p:cNvPicPr>
                  <a:picLocks noChangeAspect="1" noChangeArrowheads="1"/>
                </p:cNvPicPr>
                <p:nvPr/>
              </p:nvPicPr>
              <p:blipFill>
                <a:blip r:embed="rId51" cstate="print"/>
                <a:srcRect/>
                <a:stretch>
                  <a:fillRect/>
                </a:stretch>
              </p:blipFill>
              <p:spPr bwMode="auto">
                <a:xfrm>
                  <a:off x="7801182" y="4234149"/>
                  <a:ext cx="597021" cy="282095"/>
                </a:xfrm>
                <a:prstGeom prst="rect">
                  <a:avLst/>
                </a:prstGeom>
                <a:noFill/>
                <a:ln w="9525">
                  <a:noFill/>
                  <a:miter lim="800000"/>
                  <a:headEnd/>
                  <a:tailEnd/>
                </a:ln>
                <a:effectLst/>
              </p:spPr>
            </p:pic>
            <p:pic>
              <p:nvPicPr>
                <p:cNvPr id="70" name="Picture 69"/>
                <p:cNvPicPr/>
                <p:nvPr/>
              </p:nvPicPr>
              <p:blipFill>
                <a:blip r:embed="rId52" cstate="print"/>
                <a:srcRect/>
                <a:stretch>
                  <a:fillRect/>
                </a:stretch>
              </p:blipFill>
              <p:spPr bwMode="auto">
                <a:xfrm>
                  <a:off x="2103162" y="5362692"/>
                  <a:ext cx="1028637" cy="238486"/>
                </a:xfrm>
                <a:prstGeom prst="rect">
                  <a:avLst/>
                </a:prstGeom>
                <a:noFill/>
                <a:ln w="9525">
                  <a:noFill/>
                  <a:miter lim="800000"/>
                  <a:headEnd/>
                  <a:tailEnd/>
                </a:ln>
              </p:spPr>
            </p:pic>
            <p:pic>
              <p:nvPicPr>
                <p:cNvPr id="71" name="Picture 11" descr="logo_qlogic"/>
                <p:cNvPicPr>
                  <a:picLocks noChangeAspect="1" noChangeArrowheads="1"/>
                </p:cNvPicPr>
                <p:nvPr/>
              </p:nvPicPr>
              <p:blipFill>
                <a:blip r:embed="rId53" cstate="print"/>
                <a:srcRect l="12883" r="9819"/>
                <a:stretch>
                  <a:fillRect/>
                </a:stretch>
              </p:blipFill>
              <p:spPr bwMode="auto">
                <a:xfrm>
                  <a:off x="2217356" y="4818589"/>
                  <a:ext cx="619852" cy="344137"/>
                </a:xfrm>
                <a:prstGeom prst="rect">
                  <a:avLst/>
                </a:prstGeom>
                <a:noFill/>
              </p:spPr>
            </p:pic>
            <p:pic>
              <p:nvPicPr>
                <p:cNvPr id="72" name="Picture 7"/>
                <p:cNvPicPr>
                  <a:picLocks noChangeAspect="1" noChangeArrowheads="1"/>
                </p:cNvPicPr>
                <p:nvPr/>
              </p:nvPicPr>
              <p:blipFill>
                <a:blip r:embed="rId54" cstate="print"/>
                <a:srcRect/>
                <a:stretch>
                  <a:fillRect/>
                </a:stretch>
              </p:blipFill>
              <p:spPr bwMode="auto">
                <a:xfrm>
                  <a:off x="3912639" y="4941252"/>
                  <a:ext cx="563905" cy="304232"/>
                </a:xfrm>
                <a:prstGeom prst="rect">
                  <a:avLst/>
                </a:prstGeom>
                <a:noFill/>
                <a:ln w="9525">
                  <a:noFill/>
                  <a:miter lim="800000"/>
                  <a:headEnd/>
                  <a:tailEnd/>
                </a:ln>
                <a:effectLst/>
              </p:spPr>
            </p:pic>
            <p:pic>
              <p:nvPicPr>
                <p:cNvPr id="73" name="Picture 11"/>
                <p:cNvPicPr>
                  <a:picLocks noChangeAspect="1" noChangeArrowheads="1"/>
                </p:cNvPicPr>
                <p:nvPr/>
              </p:nvPicPr>
              <p:blipFill>
                <a:blip r:embed="rId55" cstate="print"/>
                <a:srcRect/>
                <a:stretch>
                  <a:fillRect/>
                </a:stretch>
              </p:blipFill>
              <p:spPr bwMode="auto">
                <a:xfrm>
                  <a:off x="4429926" y="5370941"/>
                  <a:ext cx="1302311" cy="249978"/>
                </a:xfrm>
                <a:prstGeom prst="rect">
                  <a:avLst/>
                </a:prstGeom>
                <a:noFill/>
                <a:ln w="9525">
                  <a:noFill/>
                  <a:miter lim="800000"/>
                  <a:headEnd/>
                  <a:tailEnd/>
                </a:ln>
                <a:effectLst/>
              </p:spPr>
            </p:pic>
            <p:pic>
              <p:nvPicPr>
                <p:cNvPr id="74" name="Picture 2"/>
                <p:cNvPicPr>
                  <a:picLocks noChangeAspect="1" noChangeArrowheads="1"/>
                </p:cNvPicPr>
                <p:nvPr/>
              </p:nvPicPr>
              <p:blipFill>
                <a:blip r:embed="rId56" cstate="print"/>
                <a:srcRect/>
                <a:stretch>
                  <a:fillRect/>
                </a:stretch>
              </p:blipFill>
              <p:spPr bwMode="auto">
                <a:xfrm>
                  <a:off x="4764133" y="4714349"/>
                  <a:ext cx="905444" cy="168738"/>
                </a:xfrm>
                <a:prstGeom prst="rect">
                  <a:avLst/>
                </a:prstGeom>
                <a:noFill/>
                <a:ln w="9525">
                  <a:noFill/>
                  <a:miter lim="800000"/>
                  <a:headEnd/>
                  <a:tailEnd/>
                </a:ln>
                <a:effectLst/>
              </p:spPr>
            </p:pic>
            <p:pic>
              <p:nvPicPr>
                <p:cNvPr id="75" name="Picture 74" descr="C:\Users\debraj.das\Pictures\DD2\ncr-logo_rgb.png"/>
                <p:cNvPicPr>
                  <a:picLocks noChangeAspect="1" noChangeArrowheads="1"/>
                </p:cNvPicPr>
                <p:nvPr/>
              </p:nvPicPr>
              <p:blipFill>
                <a:blip r:embed="rId57" cstate="print"/>
                <a:srcRect/>
                <a:stretch>
                  <a:fillRect/>
                </a:stretch>
              </p:blipFill>
              <p:spPr bwMode="auto">
                <a:xfrm>
                  <a:off x="2997498" y="5061212"/>
                  <a:ext cx="738855" cy="164995"/>
                </a:xfrm>
                <a:prstGeom prst="rect">
                  <a:avLst/>
                </a:prstGeom>
                <a:noFill/>
              </p:spPr>
            </p:pic>
            <p:pic>
              <p:nvPicPr>
                <p:cNvPr id="76" name="Picture 2" descr="C:\Users\debraj.das\Pictures\DD2\firstgroup_logo.gif"/>
                <p:cNvPicPr>
                  <a:picLocks noChangeAspect="1" noChangeArrowheads="1"/>
                </p:cNvPicPr>
                <p:nvPr/>
              </p:nvPicPr>
              <p:blipFill>
                <a:blip r:embed="rId58" cstate="print"/>
                <a:srcRect b="20000"/>
                <a:stretch>
                  <a:fillRect/>
                </a:stretch>
              </p:blipFill>
              <p:spPr bwMode="auto">
                <a:xfrm>
                  <a:off x="6327317" y="2128389"/>
                  <a:ext cx="1016508" cy="322046"/>
                </a:xfrm>
                <a:prstGeom prst="rect">
                  <a:avLst/>
                </a:prstGeom>
                <a:noFill/>
              </p:spPr>
            </p:pic>
            <p:pic>
              <p:nvPicPr>
                <p:cNvPr id="77" name="Picture 76" descr="C:\Users\debraj.das\Pictures\DD2\logo_wyndham.gif"/>
                <p:cNvPicPr>
                  <a:picLocks noChangeAspect="1" noChangeArrowheads="1"/>
                </p:cNvPicPr>
                <p:nvPr/>
              </p:nvPicPr>
              <p:blipFill>
                <a:blip r:embed="rId59" cstate="print"/>
                <a:srcRect/>
                <a:stretch>
                  <a:fillRect/>
                </a:stretch>
              </p:blipFill>
              <p:spPr bwMode="auto">
                <a:xfrm>
                  <a:off x="5464746" y="2676183"/>
                  <a:ext cx="618022" cy="392684"/>
                </a:xfrm>
                <a:prstGeom prst="rect">
                  <a:avLst/>
                </a:prstGeom>
                <a:noFill/>
              </p:spPr>
            </p:pic>
            <p:pic>
              <p:nvPicPr>
                <p:cNvPr id="78" name="Picture 77" descr="C:\Users\debraj.das\Pictures\DD2\SKM%20Logo.gif"/>
                <p:cNvPicPr>
                  <a:picLocks noChangeAspect="1" noChangeArrowheads="1"/>
                </p:cNvPicPr>
                <p:nvPr/>
              </p:nvPicPr>
              <p:blipFill>
                <a:blip r:embed="rId60" cstate="print"/>
                <a:srcRect/>
                <a:stretch>
                  <a:fillRect/>
                </a:stretch>
              </p:blipFill>
              <p:spPr bwMode="auto">
                <a:xfrm>
                  <a:off x="9674111" y="4444327"/>
                  <a:ext cx="705559" cy="229058"/>
                </a:xfrm>
                <a:prstGeom prst="rect">
                  <a:avLst/>
                </a:prstGeom>
                <a:noFill/>
              </p:spPr>
            </p:pic>
            <p:pic>
              <p:nvPicPr>
                <p:cNvPr id="79" name="Picture 3"/>
                <p:cNvPicPr>
                  <a:picLocks noChangeAspect="1" noChangeArrowheads="1"/>
                </p:cNvPicPr>
                <p:nvPr/>
              </p:nvPicPr>
              <p:blipFill>
                <a:blip r:embed="rId61" cstate="print"/>
                <a:srcRect/>
                <a:stretch>
                  <a:fillRect/>
                </a:stretch>
              </p:blipFill>
              <p:spPr bwMode="auto">
                <a:xfrm>
                  <a:off x="7378555" y="5457060"/>
                  <a:ext cx="604517" cy="102705"/>
                </a:xfrm>
                <a:prstGeom prst="rect">
                  <a:avLst/>
                </a:prstGeom>
                <a:noFill/>
                <a:ln w="9525">
                  <a:noFill/>
                  <a:miter lim="800000"/>
                  <a:headEnd/>
                  <a:tailEnd/>
                </a:ln>
                <a:effectLst/>
              </p:spPr>
            </p:pic>
            <p:pic>
              <p:nvPicPr>
                <p:cNvPr id="80" name="Picture 6" descr="indian airforce1"/>
                <p:cNvPicPr>
                  <a:picLocks noChangeAspect="1" noChangeArrowheads="1"/>
                </p:cNvPicPr>
                <p:nvPr/>
              </p:nvPicPr>
              <p:blipFill>
                <a:blip r:embed="rId62" cstate="print"/>
                <a:srcRect/>
                <a:stretch>
                  <a:fillRect/>
                </a:stretch>
              </p:blipFill>
              <p:spPr bwMode="auto">
                <a:xfrm>
                  <a:off x="9875459" y="2752594"/>
                  <a:ext cx="640141" cy="752606"/>
                </a:xfrm>
                <a:prstGeom prst="rect">
                  <a:avLst/>
                </a:prstGeom>
                <a:noFill/>
              </p:spPr>
            </p:pic>
            <p:pic>
              <p:nvPicPr>
                <p:cNvPr id="81" name="Picture 2"/>
                <p:cNvPicPr>
                  <a:picLocks noChangeAspect="1" noChangeArrowheads="1"/>
                </p:cNvPicPr>
                <p:nvPr/>
              </p:nvPicPr>
              <p:blipFill>
                <a:blip r:embed="rId63" cstate="print"/>
                <a:srcRect/>
                <a:stretch>
                  <a:fillRect/>
                </a:stretch>
              </p:blipFill>
              <p:spPr bwMode="auto">
                <a:xfrm>
                  <a:off x="9592924" y="2160025"/>
                  <a:ext cx="399048" cy="301611"/>
                </a:xfrm>
                <a:prstGeom prst="rect">
                  <a:avLst/>
                </a:prstGeom>
                <a:noFill/>
                <a:ln w="9525">
                  <a:noFill/>
                  <a:miter lim="800000"/>
                  <a:headEnd/>
                  <a:tailEnd/>
                </a:ln>
                <a:effectLst/>
              </p:spPr>
            </p:pic>
            <p:pic>
              <p:nvPicPr>
                <p:cNvPr id="82" name="Picture 8"/>
                <p:cNvPicPr>
                  <a:picLocks noChangeAspect="1" noChangeArrowheads="1"/>
                </p:cNvPicPr>
                <p:nvPr/>
              </p:nvPicPr>
              <p:blipFill>
                <a:blip r:embed="rId64" cstate="print"/>
                <a:srcRect/>
                <a:stretch>
                  <a:fillRect/>
                </a:stretch>
              </p:blipFill>
              <p:spPr bwMode="auto">
                <a:xfrm>
                  <a:off x="8181150" y="5362692"/>
                  <a:ext cx="754517" cy="201496"/>
                </a:xfrm>
                <a:prstGeom prst="rect">
                  <a:avLst/>
                </a:prstGeom>
                <a:noFill/>
                <a:ln w="9525">
                  <a:noFill/>
                  <a:miter lim="800000"/>
                  <a:headEnd/>
                  <a:tailEnd/>
                </a:ln>
                <a:effectLst/>
              </p:spPr>
            </p:pic>
            <p:pic>
              <p:nvPicPr>
                <p:cNvPr id="83" name="Picture 6" descr="C:\Users\debraj.das\Pictures\DD2\Qatar_Foundation.jpg"/>
                <p:cNvPicPr>
                  <a:picLocks noChangeAspect="1" noChangeArrowheads="1"/>
                </p:cNvPicPr>
                <p:nvPr/>
              </p:nvPicPr>
              <p:blipFill>
                <a:blip r:embed="rId65" cstate="print"/>
                <a:srcRect/>
                <a:stretch>
                  <a:fillRect/>
                </a:stretch>
              </p:blipFill>
              <p:spPr bwMode="auto">
                <a:xfrm>
                  <a:off x="825632" y="2810738"/>
                  <a:ext cx="635992" cy="538861"/>
                </a:xfrm>
                <a:prstGeom prst="rect">
                  <a:avLst/>
                </a:prstGeom>
                <a:noFill/>
              </p:spPr>
            </p:pic>
            <p:pic>
              <p:nvPicPr>
                <p:cNvPr id="84" name="Picture 3"/>
                <p:cNvPicPr>
                  <a:picLocks noChangeAspect="1" noChangeArrowheads="1"/>
                </p:cNvPicPr>
                <p:nvPr/>
              </p:nvPicPr>
              <p:blipFill>
                <a:blip r:embed="rId66" cstate="print"/>
                <a:srcRect r="14682" b="42857"/>
                <a:stretch>
                  <a:fillRect/>
                </a:stretch>
              </p:blipFill>
              <p:spPr bwMode="auto">
                <a:xfrm>
                  <a:off x="7890749" y="2123631"/>
                  <a:ext cx="1568378" cy="232201"/>
                </a:xfrm>
                <a:prstGeom prst="rect">
                  <a:avLst/>
                </a:prstGeom>
                <a:noFill/>
                <a:ln w="9525">
                  <a:noFill/>
                  <a:miter lim="800000"/>
                  <a:headEnd/>
                  <a:tailEnd/>
                </a:ln>
                <a:effectLst/>
              </p:spPr>
            </p:pic>
            <p:pic>
              <p:nvPicPr>
                <p:cNvPr id="85" name="Picture 5"/>
                <p:cNvPicPr>
                  <a:picLocks noChangeAspect="1" noChangeArrowheads="1"/>
                </p:cNvPicPr>
                <p:nvPr/>
              </p:nvPicPr>
              <p:blipFill>
                <a:blip r:embed="rId67" cstate="print"/>
                <a:srcRect/>
                <a:stretch>
                  <a:fillRect/>
                </a:stretch>
              </p:blipFill>
              <p:spPr bwMode="auto">
                <a:xfrm>
                  <a:off x="5856746" y="4260996"/>
                  <a:ext cx="680771" cy="261305"/>
                </a:xfrm>
                <a:prstGeom prst="rect">
                  <a:avLst/>
                </a:prstGeom>
                <a:noFill/>
                <a:ln w="9525">
                  <a:noFill/>
                  <a:miter lim="800000"/>
                  <a:headEnd/>
                  <a:tailEnd/>
                </a:ln>
                <a:effectLst/>
              </p:spPr>
            </p:pic>
            <p:pic>
              <p:nvPicPr>
                <p:cNvPr id="86" name="Picture 85" descr="logo.gif"/>
                <p:cNvPicPr>
                  <a:picLocks noChangeAspect="1"/>
                </p:cNvPicPr>
                <p:nvPr/>
              </p:nvPicPr>
              <p:blipFill>
                <a:blip r:embed="rId68" cstate="print"/>
                <a:stretch>
                  <a:fillRect/>
                </a:stretch>
              </p:blipFill>
              <p:spPr>
                <a:xfrm>
                  <a:off x="9265150" y="2963131"/>
                  <a:ext cx="486193" cy="344592"/>
                </a:xfrm>
                <a:prstGeom prst="rect">
                  <a:avLst/>
                </a:prstGeom>
              </p:spPr>
            </p:pic>
            <p:pic>
              <p:nvPicPr>
                <p:cNvPr id="87" name="Picture 5"/>
                <p:cNvPicPr>
                  <a:picLocks noChangeAspect="1" noChangeArrowheads="1"/>
                </p:cNvPicPr>
                <p:nvPr/>
              </p:nvPicPr>
              <p:blipFill>
                <a:blip r:embed="rId69" cstate="print"/>
                <a:srcRect/>
                <a:stretch>
                  <a:fillRect/>
                </a:stretch>
              </p:blipFill>
              <p:spPr bwMode="auto">
                <a:xfrm>
                  <a:off x="4005644" y="5700228"/>
                  <a:ext cx="686426" cy="249760"/>
                </a:xfrm>
                <a:prstGeom prst="rect">
                  <a:avLst/>
                </a:prstGeom>
                <a:noFill/>
                <a:ln w="9525">
                  <a:noFill/>
                  <a:miter lim="800000"/>
                  <a:headEnd/>
                  <a:tailEnd/>
                </a:ln>
              </p:spPr>
            </p:pic>
            <p:pic>
              <p:nvPicPr>
                <p:cNvPr id="88" name="Picture 7"/>
                <p:cNvPicPr>
                  <a:picLocks noChangeAspect="1" noChangeArrowheads="1"/>
                </p:cNvPicPr>
                <p:nvPr/>
              </p:nvPicPr>
              <p:blipFill>
                <a:blip r:embed="rId70" cstate="print"/>
                <a:srcRect/>
                <a:stretch>
                  <a:fillRect/>
                </a:stretch>
              </p:blipFill>
              <p:spPr bwMode="auto">
                <a:xfrm>
                  <a:off x="9697250" y="4863078"/>
                  <a:ext cx="745548" cy="231271"/>
                </a:xfrm>
                <a:prstGeom prst="rect">
                  <a:avLst/>
                </a:prstGeom>
                <a:noFill/>
                <a:ln w="9525">
                  <a:noFill/>
                  <a:miter lim="800000"/>
                  <a:headEnd/>
                  <a:tailEnd/>
                </a:ln>
                <a:effectLst/>
              </p:spPr>
            </p:pic>
            <p:pic>
              <p:nvPicPr>
                <p:cNvPr id="89" name="Picture 9" descr="JNJ_logo">
                  <a:hlinkClick r:id="rId71"/>
                </p:cNvPr>
                <p:cNvPicPr>
                  <a:picLocks noChangeAspect="1" noChangeArrowheads="1"/>
                </p:cNvPicPr>
                <p:nvPr/>
              </p:nvPicPr>
              <p:blipFill>
                <a:blip r:embed="rId72" cstate="print"/>
                <a:srcRect/>
                <a:stretch>
                  <a:fillRect/>
                </a:stretch>
              </p:blipFill>
              <p:spPr bwMode="auto">
                <a:xfrm>
                  <a:off x="4190314" y="3497661"/>
                  <a:ext cx="1359859" cy="265219"/>
                </a:xfrm>
                <a:prstGeom prst="rect">
                  <a:avLst/>
                </a:prstGeom>
                <a:noFill/>
                <a:ln w="9525">
                  <a:noFill/>
                  <a:miter lim="800000"/>
                  <a:headEnd/>
                  <a:tailEnd/>
                </a:ln>
              </p:spPr>
            </p:pic>
            <p:pic>
              <p:nvPicPr>
                <p:cNvPr id="90" name="Picture 2" descr="http://tbn0.google.com/images?q=tbn:pHZcfPza3h_bzM:http://www.prnewswire.com/mnr/armstrong/28666/images/28666-hi-logo.jpg"/>
                <p:cNvPicPr>
                  <a:picLocks noChangeAspect="1" noChangeArrowheads="1"/>
                </p:cNvPicPr>
                <p:nvPr/>
              </p:nvPicPr>
              <p:blipFill>
                <a:blip r:embed="rId73" cstate="print"/>
                <a:srcRect/>
                <a:stretch>
                  <a:fillRect/>
                </a:stretch>
              </p:blipFill>
              <p:spPr bwMode="auto">
                <a:xfrm>
                  <a:off x="2715886" y="5734037"/>
                  <a:ext cx="1143681" cy="184047"/>
                </a:xfrm>
                <a:prstGeom prst="rect">
                  <a:avLst/>
                </a:prstGeom>
                <a:noFill/>
                <a:ln w="9525">
                  <a:noFill/>
                  <a:miter lim="800000"/>
                  <a:headEnd/>
                  <a:tailEnd/>
                </a:ln>
              </p:spPr>
            </p:pic>
            <p:pic>
              <p:nvPicPr>
                <p:cNvPr id="91" name="Picture 4" descr="C:\Users\debraj.das\Pictures\DD2\graphic_library_article_identity_gap_logo.jpg"/>
                <p:cNvPicPr>
                  <a:picLocks noChangeAspect="1" noChangeArrowheads="1"/>
                </p:cNvPicPr>
                <p:nvPr/>
              </p:nvPicPr>
              <p:blipFill>
                <a:blip r:embed="rId74" cstate="print"/>
                <a:srcRect/>
                <a:stretch>
                  <a:fillRect/>
                </a:stretch>
              </p:blipFill>
              <p:spPr bwMode="auto">
                <a:xfrm>
                  <a:off x="1615712" y="2855880"/>
                  <a:ext cx="552883" cy="409275"/>
                </a:xfrm>
                <a:prstGeom prst="rect">
                  <a:avLst/>
                </a:prstGeom>
                <a:noFill/>
              </p:spPr>
            </p:pic>
            <p:pic>
              <p:nvPicPr>
                <p:cNvPr id="92" name="Picture 91" descr="http://www.hamiltonsundstrand.com/StaticFiles/HS_Content/Communications/General/Images/hs_logo.GIF"/>
                <p:cNvPicPr/>
                <p:nvPr/>
              </p:nvPicPr>
              <p:blipFill>
                <a:blip r:embed="rId75" cstate="print"/>
                <a:srcRect/>
                <a:stretch>
                  <a:fillRect/>
                </a:stretch>
              </p:blipFill>
              <p:spPr bwMode="auto">
                <a:xfrm>
                  <a:off x="6120285" y="5413222"/>
                  <a:ext cx="1065015" cy="199789"/>
                </a:xfrm>
                <a:prstGeom prst="rect">
                  <a:avLst/>
                </a:prstGeom>
                <a:noFill/>
                <a:ln w="9525">
                  <a:noFill/>
                  <a:miter lim="800000"/>
                  <a:headEnd/>
                  <a:tailEnd/>
                </a:ln>
              </p:spPr>
            </p:pic>
            <p:pic>
              <p:nvPicPr>
                <p:cNvPr id="93" name="Picture 8" descr="logo04_n"/>
                <p:cNvPicPr>
                  <a:picLocks noChangeAspect="1" noChangeArrowheads="1"/>
                </p:cNvPicPr>
                <p:nvPr/>
              </p:nvPicPr>
              <p:blipFill>
                <a:blip r:embed="rId76" cstate="print"/>
                <a:srcRect/>
                <a:stretch>
                  <a:fillRect/>
                </a:stretch>
              </p:blipFill>
              <p:spPr bwMode="auto">
                <a:xfrm>
                  <a:off x="1680798" y="5688062"/>
                  <a:ext cx="955148" cy="407938"/>
                </a:xfrm>
                <a:prstGeom prst="rect">
                  <a:avLst/>
                </a:prstGeom>
                <a:noFill/>
              </p:spPr>
            </p:pic>
            <p:pic>
              <p:nvPicPr>
                <p:cNvPr id="94" name="Picture 1" descr="C:\Users\debraj.das\Pictures\DD2\carlsberg-logo.jpg"/>
                <p:cNvPicPr>
                  <a:picLocks noChangeAspect="1" noChangeArrowheads="1"/>
                </p:cNvPicPr>
                <p:nvPr/>
              </p:nvPicPr>
              <p:blipFill>
                <a:blip r:embed="rId77" cstate="print"/>
                <a:srcRect/>
                <a:stretch>
                  <a:fillRect/>
                </a:stretch>
              </p:blipFill>
              <p:spPr bwMode="auto">
                <a:xfrm>
                  <a:off x="6822554" y="3735262"/>
                  <a:ext cx="959930" cy="298832"/>
                </a:xfrm>
                <a:prstGeom prst="rect">
                  <a:avLst/>
                </a:prstGeom>
                <a:noFill/>
              </p:spPr>
            </p:pic>
            <p:pic>
              <p:nvPicPr>
                <p:cNvPr id="95" name="Picture 94" descr="C:\Users\debraj.das\Pictures\DD2\28f60e6a419b928e4f813f07c846e1ed.jpg"/>
                <p:cNvPicPr>
                  <a:picLocks noChangeAspect="1" noChangeArrowheads="1"/>
                </p:cNvPicPr>
                <p:nvPr/>
              </p:nvPicPr>
              <p:blipFill>
                <a:blip r:embed="rId78" cstate="print"/>
                <a:srcRect/>
                <a:stretch>
                  <a:fillRect/>
                </a:stretch>
              </p:blipFill>
              <p:spPr bwMode="auto">
                <a:xfrm>
                  <a:off x="8167694" y="3476306"/>
                  <a:ext cx="835394" cy="196345"/>
                </a:xfrm>
                <a:prstGeom prst="rect">
                  <a:avLst/>
                </a:prstGeom>
                <a:noFill/>
              </p:spPr>
            </p:pic>
            <p:pic>
              <p:nvPicPr>
                <p:cNvPr id="96" name="Picture 95" descr="C:\Users\debraj.das\Pictures\DD2\aedas_logo.jpg"/>
                <p:cNvPicPr>
                  <a:picLocks noChangeAspect="1" noChangeArrowheads="1"/>
                </p:cNvPicPr>
                <p:nvPr/>
              </p:nvPicPr>
              <p:blipFill>
                <a:blip r:embed="rId79" cstate="print"/>
                <a:srcRect/>
                <a:stretch>
                  <a:fillRect/>
                </a:stretch>
              </p:blipFill>
              <p:spPr bwMode="auto">
                <a:xfrm>
                  <a:off x="7219176" y="2667208"/>
                  <a:ext cx="1051520" cy="219440"/>
                </a:xfrm>
                <a:prstGeom prst="rect">
                  <a:avLst/>
                </a:prstGeom>
                <a:noFill/>
              </p:spPr>
            </p:pic>
            <p:pic>
              <p:nvPicPr>
                <p:cNvPr id="97" name="Picture 2" descr="C:\Users\debraj.das\Pictures\DD5\cr.jpg"/>
                <p:cNvPicPr>
                  <a:picLocks noChangeAspect="1" noChangeArrowheads="1"/>
                </p:cNvPicPr>
                <p:nvPr/>
              </p:nvPicPr>
              <p:blipFill>
                <a:blip r:embed="rId80" cstate="print"/>
                <a:srcRect/>
                <a:stretch>
                  <a:fillRect/>
                </a:stretch>
              </p:blipFill>
              <p:spPr bwMode="auto">
                <a:xfrm>
                  <a:off x="825632" y="5303859"/>
                  <a:ext cx="979723" cy="253313"/>
                </a:xfrm>
                <a:prstGeom prst="rect">
                  <a:avLst/>
                </a:prstGeom>
                <a:noFill/>
              </p:spPr>
            </p:pic>
            <p:pic>
              <p:nvPicPr>
                <p:cNvPr id="98" name="Picture 97"/>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909599" y="5747879"/>
                  <a:ext cx="646737" cy="240881"/>
                </a:xfrm>
                <a:prstGeom prst="rect">
                  <a:avLst/>
                </a:prstGeom>
              </p:spPr>
            </p:pic>
            <p:pic>
              <p:nvPicPr>
                <p:cNvPr id="99" name="Picture 98"/>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1548146" y="3781165"/>
                  <a:ext cx="635458" cy="562280"/>
                </a:xfrm>
                <a:prstGeom prst="rect">
                  <a:avLst/>
                </a:prstGeom>
              </p:spPr>
            </p:pic>
            <p:pic>
              <p:nvPicPr>
                <p:cNvPr id="100" name="Picture 99"/>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2158372" y="3478628"/>
                  <a:ext cx="1146318" cy="223457"/>
                </a:xfrm>
                <a:prstGeom prst="rect">
                  <a:avLst/>
                </a:prstGeom>
              </p:spPr>
            </p:pic>
            <p:pic>
              <p:nvPicPr>
                <p:cNvPr id="101" name="Picture 100"/>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8690127" y="5675846"/>
                  <a:ext cx="1232902" cy="204311"/>
                </a:xfrm>
                <a:prstGeom prst="rect">
                  <a:avLst/>
                </a:prstGeom>
              </p:spPr>
            </p:pic>
            <p:pic>
              <p:nvPicPr>
                <p:cNvPr id="102" name="Picture 101"/>
                <p:cNvPicPr>
                  <a:picLocks noChangeAspect="1"/>
                </p:cNvPicPr>
                <p:nvPr/>
              </p:nvPicPr>
              <p:blipFill rotWithShape="1">
                <a:blip r:embed="rId85" cstate="print">
                  <a:extLst>
                    <a:ext uri="{28A0092B-C50C-407E-A947-70E740481C1C}">
                      <a14:useLocalDpi xmlns:a14="http://schemas.microsoft.com/office/drawing/2010/main" val="0"/>
                    </a:ext>
                  </a:extLst>
                </a:blip>
                <a:srcRect l="4781" t="34874" r="4348" b="40336"/>
                <a:stretch/>
              </p:blipFill>
              <p:spPr>
                <a:xfrm>
                  <a:off x="5404620" y="3164744"/>
                  <a:ext cx="1090671" cy="226834"/>
                </a:xfrm>
                <a:prstGeom prst="rect">
                  <a:avLst/>
                </a:prstGeom>
              </p:spPr>
            </p:pic>
            <p:pic>
              <p:nvPicPr>
                <p:cNvPr id="103" name="Picture 102"/>
                <p:cNvPicPr>
                  <a:picLocks noChangeAspect="1"/>
                </p:cNvPicPr>
                <p:nvPr/>
              </p:nvPicPr>
              <p:blipFill>
                <a:blip r:embed="rId86" cstate="print">
                  <a:extLst>
                    <a:ext uri="{28A0092B-C50C-407E-A947-70E740481C1C}">
                      <a14:useLocalDpi xmlns:a14="http://schemas.microsoft.com/office/drawing/2010/main" val="0"/>
                    </a:ext>
                  </a:extLst>
                </a:blip>
                <a:stretch>
                  <a:fillRect/>
                </a:stretch>
              </p:blipFill>
              <p:spPr>
                <a:xfrm>
                  <a:off x="757273" y="4352734"/>
                  <a:ext cx="549259" cy="854387"/>
                </a:xfrm>
                <a:prstGeom prst="rect">
                  <a:avLst/>
                </a:prstGeom>
              </p:spPr>
            </p:pic>
            <p:pic>
              <p:nvPicPr>
                <p:cNvPr id="104" name="Picture 103"/>
                <p:cNvPicPr>
                  <a:picLocks noChangeAspect="1"/>
                </p:cNvPicPr>
                <p:nvPr/>
              </p:nvPicPr>
              <p:blipFill rotWithShape="1">
                <a:blip r:embed="rId87" cstate="print">
                  <a:extLst>
                    <a:ext uri="{28A0092B-C50C-407E-A947-70E740481C1C}">
                      <a14:useLocalDpi xmlns:a14="http://schemas.microsoft.com/office/drawing/2010/main" val="0"/>
                    </a:ext>
                  </a:extLst>
                </a:blip>
                <a:srcRect t="24437" b="25609"/>
                <a:stretch/>
              </p:blipFill>
              <p:spPr>
                <a:xfrm>
                  <a:off x="4623588" y="2121239"/>
                  <a:ext cx="829306" cy="408896"/>
                </a:xfrm>
                <a:prstGeom prst="rect">
                  <a:avLst/>
                </a:prstGeom>
              </p:spPr>
            </p:pic>
            <p:pic>
              <p:nvPicPr>
                <p:cNvPr id="105" name="Picture 104"/>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9771659" y="3875697"/>
                  <a:ext cx="411677" cy="406329"/>
                </a:xfrm>
                <a:prstGeom prst="rect">
                  <a:avLst/>
                </a:prstGeom>
              </p:spPr>
            </p:pic>
            <p:pic>
              <p:nvPicPr>
                <p:cNvPr id="106" name="Picture 105"/>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10437533" y="3843561"/>
                  <a:ext cx="894495" cy="195264"/>
                </a:xfrm>
                <a:prstGeom prst="rect">
                  <a:avLst/>
                </a:prstGeom>
              </p:spPr>
            </p:pic>
            <p:pic>
              <p:nvPicPr>
                <p:cNvPr id="107" name="Picture 106"/>
                <p:cNvPicPr>
                  <a:picLocks noChangeAspect="1"/>
                </p:cNvPicPr>
                <p:nvPr/>
              </p:nvPicPr>
              <p:blipFill>
                <a:blip r:embed="rId90" cstate="print">
                  <a:extLst>
                    <a:ext uri="{28A0092B-C50C-407E-A947-70E740481C1C}">
                      <a14:useLocalDpi xmlns:a14="http://schemas.microsoft.com/office/drawing/2010/main" val="0"/>
                    </a:ext>
                  </a:extLst>
                </a:blip>
                <a:stretch>
                  <a:fillRect/>
                </a:stretch>
              </p:blipFill>
              <p:spPr>
                <a:xfrm>
                  <a:off x="7387950" y="2175150"/>
                  <a:ext cx="400604" cy="400604"/>
                </a:xfrm>
                <a:prstGeom prst="rect">
                  <a:avLst/>
                </a:prstGeom>
              </p:spPr>
            </p:pic>
            <p:pic>
              <p:nvPicPr>
                <p:cNvPr id="108" name="Picture 107"/>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10100951" y="2351633"/>
                  <a:ext cx="1094915" cy="355708"/>
                </a:xfrm>
                <a:prstGeom prst="rect">
                  <a:avLst/>
                </a:prstGeom>
              </p:spPr>
            </p:pic>
            <p:pic>
              <p:nvPicPr>
                <p:cNvPr id="109" name="Picture 108"/>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10429210" y="4186652"/>
                  <a:ext cx="900365" cy="171498"/>
                </a:xfrm>
                <a:prstGeom prst="rect">
                  <a:avLst/>
                </a:prstGeom>
              </p:spPr>
            </p:pic>
            <p:pic>
              <p:nvPicPr>
                <p:cNvPr id="110" name="Picture 109"/>
                <p:cNvPicPr>
                  <a:picLocks noChangeAspect="1"/>
                </p:cNvPicPr>
                <p:nvPr/>
              </p:nvPicPr>
              <p:blipFill rotWithShape="1">
                <a:blip r:embed="rId93" cstate="print">
                  <a:extLst>
                    <a:ext uri="{28A0092B-C50C-407E-A947-70E740481C1C}">
                      <a14:useLocalDpi xmlns:a14="http://schemas.microsoft.com/office/drawing/2010/main" val="0"/>
                    </a:ext>
                  </a:extLst>
                </a:blip>
                <a:srcRect r="54558"/>
                <a:stretch/>
              </p:blipFill>
              <p:spPr>
                <a:xfrm>
                  <a:off x="10645172" y="3212330"/>
                  <a:ext cx="513435" cy="460321"/>
                </a:xfrm>
                <a:prstGeom prst="rect">
                  <a:avLst/>
                </a:prstGeom>
              </p:spPr>
            </p:pic>
            <p:pic>
              <p:nvPicPr>
                <p:cNvPr id="111" name="Picture 110"/>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10567485" y="2822943"/>
                  <a:ext cx="764543" cy="218962"/>
                </a:xfrm>
                <a:prstGeom prst="rect">
                  <a:avLst/>
                </a:prstGeom>
              </p:spPr>
            </p:pic>
            <p:pic>
              <p:nvPicPr>
                <p:cNvPr id="112" name="Picture 111"/>
                <p:cNvPicPr>
                  <a:picLocks noChangeAspect="1"/>
                </p:cNvPicPr>
                <p:nvPr/>
              </p:nvPicPr>
              <p:blipFill rotWithShape="1">
                <a:blip r:embed="rId95" cstate="print">
                  <a:extLst>
                    <a:ext uri="{28A0092B-C50C-407E-A947-70E740481C1C}">
                      <a14:useLocalDpi xmlns:a14="http://schemas.microsoft.com/office/drawing/2010/main" val="0"/>
                    </a:ext>
                  </a:extLst>
                </a:blip>
                <a:srcRect t="29086" b="23856"/>
                <a:stretch/>
              </p:blipFill>
              <p:spPr>
                <a:xfrm>
                  <a:off x="7810614" y="3795570"/>
                  <a:ext cx="1549555" cy="339112"/>
                </a:xfrm>
                <a:prstGeom prst="rect">
                  <a:avLst/>
                </a:prstGeom>
              </p:spPr>
            </p:pic>
            <p:pic>
              <p:nvPicPr>
                <p:cNvPr id="113" name="Picture 112"/>
                <p:cNvPicPr>
                  <a:picLocks noChangeAspect="1"/>
                </p:cNvPicPr>
                <p:nvPr/>
              </p:nvPicPr>
              <p:blipFill rotWithShape="1">
                <a:blip r:embed="rId96" cstate="print">
                  <a:extLst>
                    <a:ext uri="{28A0092B-C50C-407E-A947-70E740481C1C}">
                      <a14:useLocalDpi xmlns:a14="http://schemas.microsoft.com/office/drawing/2010/main" val="0"/>
                    </a:ext>
                  </a:extLst>
                </a:blip>
                <a:srcRect l="20909" t="10656" r="20909" b="10656"/>
                <a:stretch/>
              </p:blipFill>
              <p:spPr>
                <a:xfrm>
                  <a:off x="4614543" y="2852211"/>
                  <a:ext cx="652078" cy="586870"/>
                </a:xfrm>
                <a:prstGeom prst="rect">
                  <a:avLst/>
                </a:prstGeom>
              </p:spPr>
            </p:pic>
            <p:pic>
              <p:nvPicPr>
                <p:cNvPr id="114" name="Picture 113"/>
                <p:cNvPicPr>
                  <a:picLocks noChangeAspect="1"/>
                </p:cNvPicPr>
                <p:nvPr/>
              </p:nvPicPr>
              <p:blipFill>
                <a:blip r:embed="rId97" cstate="print">
                  <a:extLst>
                    <a:ext uri="{28A0092B-C50C-407E-A947-70E740481C1C}">
                      <a14:useLocalDpi xmlns:a14="http://schemas.microsoft.com/office/drawing/2010/main" val="0"/>
                    </a:ext>
                  </a:extLst>
                </a:blip>
                <a:stretch>
                  <a:fillRect/>
                </a:stretch>
              </p:blipFill>
              <p:spPr>
                <a:xfrm>
                  <a:off x="10019424" y="5640561"/>
                  <a:ext cx="1337719" cy="251470"/>
                </a:xfrm>
                <a:prstGeom prst="rect">
                  <a:avLst/>
                </a:prstGeom>
              </p:spPr>
            </p:pic>
            <p:pic>
              <p:nvPicPr>
                <p:cNvPr id="115" name="Picture 114"/>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5941473" y="5029971"/>
                  <a:ext cx="1464330" cy="289393"/>
                </a:xfrm>
                <a:prstGeom prst="rect">
                  <a:avLst/>
                </a:prstGeom>
              </p:spPr>
            </p:pic>
            <p:pic>
              <p:nvPicPr>
                <p:cNvPr id="116" name="Picture 115"/>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10607815" y="4586876"/>
                  <a:ext cx="683881" cy="233303"/>
                </a:xfrm>
                <a:prstGeom prst="rect">
                  <a:avLst/>
                </a:prstGeom>
              </p:spPr>
            </p:pic>
            <p:pic>
              <p:nvPicPr>
                <p:cNvPr id="117" name="Picture 116"/>
                <p:cNvPicPr>
                  <a:picLocks noChangeAspect="1"/>
                </p:cNvPicPr>
                <p:nvPr/>
              </p:nvPicPr>
              <p:blipFill>
                <a:blip r:embed="rId100" cstate="print">
                  <a:extLst>
                    <a:ext uri="{28A0092B-C50C-407E-A947-70E740481C1C}">
                      <a14:useLocalDpi xmlns:a14="http://schemas.microsoft.com/office/drawing/2010/main" val="0"/>
                    </a:ext>
                  </a:extLst>
                </a:blip>
                <a:stretch>
                  <a:fillRect/>
                </a:stretch>
              </p:blipFill>
              <p:spPr>
                <a:xfrm>
                  <a:off x="10720909" y="4936603"/>
                  <a:ext cx="608666" cy="541036"/>
                </a:xfrm>
                <a:prstGeom prst="rect">
                  <a:avLst/>
                </a:prstGeom>
              </p:spPr>
            </p:pic>
            <p:pic>
              <p:nvPicPr>
                <p:cNvPr id="118" name="Picture 117"/>
                <p:cNvPicPr>
                  <a:picLocks noChangeAspect="1"/>
                </p:cNvPicPr>
                <p:nvPr/>
              </p:nvPicPr>
              <p:blipFill>
                <a:blip r:embed="rId101" cstate="print">
                  <a:extLst>
                    <a:ext uri="{28A0092B-C50C-407E-A947-70E740481C1C}">
                      <a14:useLocalDpi xmlns:a14="http://schemas.microsoft.com/office/drawing/2010/main" val="0"/>
                    </a:ext>
                  </a:extLst>
                </a:blip>
                <a:stretch>
                  <a:fillRect/>
                </a:stretch>
              </p:blipFill>
              <p:spPr>
                <a:xfrm>
                  <a:off x="4224337" y="3794364"/>
                  <a:ext cx="1042284" cy="339472"/>
                </a:xfrm>
                <a:prstGeom prst="rect">
                  <a:avLst/>
                </a:prstGeom>
              </p:spPr>
            </p:pic>
            <p:pic>
              <p:nvPicPr>
                <p:cNvPr id="119" name="Picture 118"/>
                <p:cNvPicPr>
                  <a:picLocks noChangeAspect="1"/>
                </p:cNvPicPr>
                <p:nvPr/>
              </p:nvPicPr>
              <p:blipFill>
                <a:blip r:embed="rId102" cstate="print">
                  <a:extLst>
                    <a:ext uri="{28A0092B-C50C-407E-A947-70E740481C1C}">
                      <a14:useLocalDpi xmlns:a14="http://schemas.microsoft.com/office/drawing/2010/main" val="0"/>
                    </a:ext>
                  </a:extLst>
                </a:blip>
                <a:stretch>
                  <a:fillRect/>
                </a:stretch>
              </p:blipFill>
              <p:spPr>
                <a:xfrm>
                  <a:off x="4579023" y="4952999"/>
                  <a:ext cx="1336547" cy="320306"/>
                </a:xfrm>
                <a:prstGeom prst="rect">
                  <a:avLst/>
                </a:prstGeom>
              </p:spPr>
            </p:pic>
            <p:pic>
              <p:nvPicPr>
                <p:cNvPr id="120" name="Picture 119"/>
                <p:cNvPicPr>
                  <a:picLocks noChangeAspect="1"/>
                </p:cNvPicPr>
                <p:nvPr/>
              </p:nvPicPr>
              <p:blipFill>
                <a:blip r:embed="rId103" cstate="print">
                  <a:extLst>
                    <a:ext uri="{28A0092B-C50C-407E-A947-70E740481C1C}">
                      <a14:useLocalDpi xmlns:a14="http://schemas.microsoft.com/office/drawing/2010/main" val="0"/>
                    </a:ext>
                  </a:extLst>
                </a:blip>
                <a:stretch>
                  <a:fillRect/>
                </a:stretch>
              </p:blipFill>
              <p:spPr>
                <a:xfrm>
                  <a:off x="7291182" y="5661526"/>
                  <a:ext cx="1267227" cy="335815"/>
                </a:xfrm>
                <a:prstGeom prst="rect">
                  <a:avLst/>
                </a:prstGeom>
              </p:spPr>
            </p:pic>
            <p:pic>
              <p:nvPicPr>
                <p:cNvPr id="121" name="Picture 120"/>
                <p:cNvPicPr>
                  <a:picLocks noChangeAspect="1"/>
                </p:cNvPicPr>
                <p:nvPr/>
              </p:nvPicPr>
              <p:blipFill rotWithShape="1">
                <a:blip r:embed="rId104" cstate="print">
                  <a:extLst>
                    <a:ext uri="{28A0092B-C50C-407E-A947-70E740481C1C}">
                      <a14:useLocalDpi xmlns:a14="http://schemas.microsoft.com/office/drawing/2010/main" val="0"/>
                    </a:ext>
                  </a:extLst>
                </a:blip>
                <a:srcRect l="2766" t="17134" r="4175" b="15640"/>
                <a:stretch/>
              </p:blipFill>
              <p:spPr>
                <a:xfrm>
                  <a:off x="8346307" y="2476644"/>
                  <a:ext cx="603623" cy="308751"/>
                </a:xfrm>
                <a:prstGeom prst="rect">
                  <a:avLst/>
                </a:prstGeom>
              </p:spPr>
            </p:pic>
            <p:pic>
              <p:nvPicPr>
                <p:cNvPr id="122" name="Picture 121"/>
                <p:cNvPicPr>
                  <a:picLocks noChangeAspect="1"/>
                </p:cNvPicPr>
                <p:nvPr/>
              </p:nvPicPr>
              <p:blipFill>
                <a:blip r:embed="rId105" cstate="print">
                  <a:extLst>
                    <a:ext uri="{28A0092B-C50C-407E-A947-70E740481C1C}">
                      <a14:useLocalDpi xmlns:a14="http://schemas.microsoft.com/office/drawing/2010/main" val="0"/>
                    </a:ext>
                  </a:extLst>
                </a:blip>
                <a:stretch>
                  <a:fillRect/>
                </a:stretch>
              </p:blipFill>
              <p:spPr>
                <a:xfrm>
                  <a:off x="9023506" y="4838582"/>
                  <a:ext cx="597715" cy="597871"/>
                </a:xfrm>
                <a:prstGeom prst="rect">
                  <a:avLst/>
                </a:prstGeom>
              </p:spPr>
            </p:pic>
            <p:pic>
              <p:nvPicPr>
                <p:cNvPr id="123" name="Picture 122"/>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7575751" y="5008105"/>
                  <a:ext cx="1269035" cy="298758"/>
                </a:xfrm>
                <a:prstGeom prst="rect">
                  <a:avLst/>
                </a:prstGeom>
              </p:spPr>
            </p:pic>
            <p:pic>
              <p:nvPicPr>
                <p:cNvPr id="124" name="Picture 2" descr="http://www.landor.com/images/auto/brocade_mark.gif"/>
                <p:cNvPicPr>
                  <a:picLocks noChangeAspect="1" noChangeArrowheads="1"/>
                </p:cNvPicPr>
                <p:nvPr/>
              </p:nvPicPr>
              <p:blipFill>
                <a:blip r:embed="rId107" cstate="print"/>
                <a:srcRect t="14003" b="12802"/>
                <a:stretch>
                  <a:fillRect/>
                </a:stretch>
              </p:blipFill>
              <p:spPr bwMode="auto">
                <a:xfrm>
                  <a:off x="8624882" y="4055899"/>
                  <a:ext cx="986411" cy="305101"/>
                </a:xfrm>
                <a:prstGeom prst="rect">
                  <a:avLst/>
                </a:prstGeom>
                <a:noFill/>
                <a:ln w="9525">
                  <a:noFill/>
                  <a:miter lim="800000"/>
                  <a:headEnd/>
                  <a:tailEnd/>
                </a:ln>
              </p:spPr>
            </p:pic>
          </p:grpSp>
          <p:pic>
            <p:nvPicPr>
              <p:cNvPr id="39" name="Picture 1" descr="C:\Users\rahuldas\Desktop\logos\DBI.png"/>
              <p:cNvPicPr>
                <a:picLocks noChangeAspect="1" noChangeArrowheads="1"/>
              </p:cNvPicPr>
              <p:nvPr/>
            </p:nvPicPr>
            <p:blipFill>
              <a:blip r:embed="rId108" cstate="print">
                <a:extLst>
                  <a:ext uri="{28A0092B-C50C-407E-A947-70E740481C1C}">
                    <a14:useLocalDpi xmlns:a14="http://schemas.microsoft.com/office/drawing/2010/main" val="0"/>
                  </a:ext>
                </a:extLst>
              </a:blip>
              <a:srcRect t="10591"/>
              <a:stretch>
                <a:fillRect/>
              </a:stretch>
            </p:blipFill>
            <p:spPr bwMode="auto">
              <a:xfrm>
                <a:off x="3201928" y="4239796"/>
                <a:ext cx="591215" cy="29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C:\Users\rahuldas\Desktop\200px-Lafarge.svg.png"/>
              <p:cNvPicPr>
                <a:picLocks noChangeAspect="1" noChangeArrowheads="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4050058" y="4304263"/>
                <a:ext cx="779156" cy="21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 name="Picture 2"/>
          <p:cNvPicPr>
            <a:picLocks noChangeAspect="1"/>
          </p:cNvPicPr>
          <p:nvPr/>
        </p:nvPicPr>
        <p:blipFill>
          <a:blip r:embed="rId110"/>
          <a:stretch>
            <a:fillRect/>
          </a:stretch>
        </p:blipFill>
        <p:spPr>
          <a:xfrm>
            <a:off x="152400" y="1175474"/>
            <a:ext cx="4369485" cy="1900000"/>
          </a:xfrm>
          <a:prstGeom prst="rect">
            <a:avLst/>
          </a:prstGeom>
        </p:spPr>
      </p:pic>
    </p:spTree>
    <p:extLst>
      <p:ext uri="{BB962C8B-B14F-4D97-AF65-F5344CB8AC3E}">
        <p14:creationId xmlns:p14="http://schemas.microsoft.com/office/powerpoint/2010/main" val="187210255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p:cNvGraphicFramePr/>
          <p:nvPr>
            <p:extLst/>
          </p:nvPr>
        </p:nvGraphicFramePr>
        <p:xfrm>
          <a:off x="3555211" y="1622301"/>
          <a:ext cx="4635515" cy="352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Rectangular Callout 33"/>
          <p:cNvSpPr/>
          <p:nvPr/>
        </p:nvSpPr>
        <p:spPr>
          <a:xfrm>
            <a:off x="916274" y="1129333"/>
            <a:ext cx="3106943" cy="1610324"/>
          </a:xfrm>
          <a:prstGeom prst="wedgeRectCallout">
            <a:avLst>
              <a:gd name="adj1" fmla="val 77182"/>
              <a:gd name="adj2" fmla="val 2837"/>
            </a:avLst>
          </a:prstGeom>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5651" tIns="35651" rIns="35651" bIns="35651"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Part of SharePoint Partner Advisory council (PAC)</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One of the 28 Global alliances managed by global alliance group of MS</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One among six managed Global System Integrators for MS Dynamics</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Business Partnership in areas such as Dynamics CRM, SharePoint and Win7, Azure across geographies</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Structured training. Over 12000+ Microsoft professionals at HCL</a:t>
            </a:r>
          </a:p>
        </p:txBody>
      </p:sp>
      <p:sp>
        <p:nvSpPr>
          <p:cNvPr id="35" name="Rectangular Callout 34"/>
          <p:cNvSpPr/>
          <p:nvPr/>
        </p:nvSpPr>
        <p:spPr>
          <a:xfrm>
            <a:off x="1623251" y="3234597"/>
            <a:ext cx="1800043" cy="994994"/>
          </a:xfrm>
          <a:prstGeom prst="wedgeRectCallout">
            <a:avLst>
              <a:gd name="adj1" fmla="val 91571"/>
              <a:gd name="adj2" fmla="val -17717"/>
            </a:avLst>
          </a:prstGeom>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5651" tIns="35651" rIns="35651" bIns="35651"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Both HCL companies – HCL Info systems and HCL Technologies run on MS Product Suite</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MS Academy for Product and Services Engagements</a:t>
            </a:r>
          </a:p>
        </p:txBody>
      </p:sp>
      <p:sp>
        <p:nvSpPr>
          <p:cNvPr id="36" name="Rectangular Callout 35"/>
          <p:cNvSpPr/>
          <p:nvPr/>
        </p:nvSpPr>
        <p:spPr>
          <a:xfrm>
            <a:off x="1387591" y="4599005"/>
            <a:ext cx="3220018" cy="1764158"/>
          </a:xfrm>
          <a:prstGeom prst="wedgeRectCallout">
            <a:avLst>
              <a:gd name="adj1" fmla="val 62272"/>
              <a:gd name="adj2" fmla="val -39246"/>
            </a:avLst>
          </a:prstGeom>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5651" tIns="35651" rIns="35651" bIns="35651"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End to End Services includes implementations, rollouts, upgrades and migration covering OS and Office, SharePoint, Dynamics CRM &amp; AX, Azure, Office 365</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Vertical solutions across Banking, Insurance, Healthcare – Payer – FinEdge Suite , Retail, Manufacturing</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Horizontal Solutions across Share Point, Win 7 migrations</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TAP Partner in key areas</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PEAT Support in Proposals &amp; Projects</a:t>
            </a:r>
          </a:p>
        </p:txBody>
      </p:sp>
      <p:sp>
        <p:nvSpPr>
          <p:cNvPr id="37" name="Rectangular Callout 36"/>
          <p:cNvSpPr/>
          <p:nvPr/>
        </p:nvSpPr>
        <p:spPr>
          <a:xfrm>
            <a:off x="7213515" y="4712726"/>
            <a:ext cx="3686109" cy="1456492"/>
          </a:xfrm>
          <a:prstGeom prst="wedgeRectCallout">
            <a:avLst>
              <a:gd name="adj1" fmla="val -63383"/>
              <a:gd name="adj2" fmla="val -45038"/>
            </a:avLst>
          </a:prstGeom>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5651" tIns="35651" rIns="35651" bIns="35651"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HCL is one of the largest OEM Partner of Microsoft</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R&amp;D Partnership across products in the MS Stack</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Services to MSIT across Infrastructure, CRM and other key applications</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HCL is a key EA customer of Microsoft</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HCL Training Academy enables internal training and certifications across the Microsoft stack</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HCL Internal Productivity Platform, Collaboration and Wiki Portal run on Microsoft technologies</a:t>
            </a:r>
          </a:p>
        </p:txBody>
      </p:sp>
      <p:sp>
        <p:nvSpPr>
          <p:cNvPr id="38" name="Rectangular Callout 37"/>
          <p:cNvSpPr/>
          <p:nvPr/>
        </p:nvSpPr>
        <p:spPr>
          <a:xfrm>
            <a:off x="8588443" y="3154705"/>
            <a:ext cx="2311181" cy="1148827"/>
          </a:xfrm>
          <a:prstGeom prst="wedgeRectCallout">
            <a:avLst>
              <a:gd name="adj1" fmla="val -95873"/>
              <a:gd name="adj2" fmla="val 2972"/>
            </a:avLst>
          </a:prstGeom>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5651" tIns="35651" rIns="35651" bIns="35651"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Product Development and Service Support center at USA, UK, India</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Microsoft SharePoint Online Code Analysis Framework (MSOCAF) </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Self Service Portal – Automates the process for service requests for SharePoint Online environments</a:t>
            </a:r>
          </a:p>
        </p:txBody>
      </p:sp>
      <p:sp>
        <p:nvSpPr>
          <p:cNvPr id="39" name="Rectangular Callout 38"/>
          <p:cNvSpPr/>
          <p:nvPr/>
        </p:nvSpPr>
        <p:spPr>
          <a:xfrm>
            <a:off x="7507571" y="1206249"/>
            <a:ext cx="3392054" cy="1456492"/>
          </a:xfrm>
          <a:prstGeom prst="wedgeRectCallout">
            <a:avLst>
              <a:gd name="adj1" fmla="val -58522"/>
              <a:gd name="adj2" fmla="val 24321"/>
            </a:avLst>
          </a:prstGeom>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5651" tIns="35651" rIns="35651" bIns="35651"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Customer Experience Management Solutions – FinEdge CRM for Retail Banking, Insurance and Payer</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GamEdge – CRM for Gaming Industry developed over Dynamics CRM</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UCM tool for content migration from one platform to another platform</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Xpress Migrate frameworks for migrations to Win7</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Dot Net based solution for Loan Origination.</a:t>
            </a:r>
          </a:p>
          <a:p>
            <a:pPr marL="171385" indent="-171385" algn="just" defTabSz="914126" fontAlgn="auto">
              <a:spcBef>
                <a:spcPts val="0"/>
              </a:spcBef>
              <a:spcAft>
                <a:spcPts val="0"/>
              </a:spcAft>
              <a:buFont typeface="Wingdings 3" pitchFamily="18" charset="2"/>
              <a:buChar char="}"/>
              <a:tabLst>
                <a:tab pos="89132" algn="l"/>
              </a:tabLst>
              <a:defRPr/>
            </a:pPr>
            <a:r>
              <a:rPr lang="en-US" sz="1000" dirty="0">
                <a:solidFill>
                  <a:prstClr val="black"/>
                </a:solidFill>
                <a:latin typeface="Segoe UI" pitchFamily="34" charset="0"/>
                <a:ea typeface="Segoe UI" pitchFamily="34" charset="0"/>
                <a:cs typeface="Segoe UI" pitchFamily="34" charset="0"/>
              </a:rPr>
              <a:t>Azure based solutions</a:t>
            </a:r>
          </a:p>
        </p:txBody>
      </p:sp>
      <p:sp>
        <p:nvSpPr>
          <p:cNvPr id="40" name="Oval 39"/>
          <p:cNvSpPr/>
          <p:nvPr/>
        </p:nvSpPr>
        <p:spPr bwMode="auto">
          <a:xfrm>
            <a:off x="5307610" y="2790273"/>
            <a:ext cx="1098577" cy="976513"/>
          </a:xfrm>
          <a:prstGeom prst="ellipse">
            <a:avLst/>
          </a:prstGeom>
          <a:solidFill>
            <a:schemeClr val="bg1"/>
          </a:solidFill>
          <a:ln w="3175" cap="flat" cmpd="sng" algn="ctr">
            <a:noFill/>
            <a:prstDash val="solid"/>
            <a:miter lim="800000"/>
            <a:headEnd type="none" w="sm" len="sm"/>
            <a:tailEnd type="triangle" w="med" len="med"/>
          </a:ln>
          <a:effectLst/>
        </p:spPr>
        <p:txBody>
          <a:bodyPr vert="horz" wrap="none" lIns="91399" tIns="45699" rIns="91399" bIns="45699"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054" fontAlgn="auto">
              <a:spcBef>
                <a:spcPts val="0"/>
              </a:spcBef>
              <a:spcAft>
                <a:spcPts val="0"/>
              </a:spcAft>
              <a:defRPr/>
            </a:pPr>
            <a:endParaRPr lang="en-US" sz="3599" dirty="0">
              <a:solidFill>
                <a:prstClr val="black"/>
              </a:solidFill>
              <a:latin typeface="Segoe UI" pitchFamily="34" charset="0"/>
              <a:ea typeface="Segoe UI" pitchFamily="34" charset="0"/>
              <a:cs typeface="Segoe UI" pitchFamily="34" charset="0"/>
            </a:endParaRPr>
          </a:p>
        </p:txBody>
      </p:sp>
      <p:pic>
        <p:nvPicPr>
          <p:cNvPr id="41" name="Picture 40"/>
          <p:cNvPicPr>
            <a:picLocks noChangeAspect="1" noChangeArrowheads="1"/>
          </p:cNvPicPr>
          <p:nvPr/>
        </p:nvPicPr>
        <p:blipFill>
          <a:blip r:embed="rId7"/>
          <a:srcRect/>
          <a:stretch>
            <a:fillRect/>
          </a:stretch>
        </p:blipFill>
        <p:spPr bwMode="auto">
          <a:xfrm>
            <a:off x="5581820" y="3083387"/>
            <a:ext cx="550156" cy="460619"/>
          </a:xfrm>
          <a:prstGeom prst="rect">
            <a:avLst/>
          </a:prstGeom>
          <a:noFill/>
          <a:ln w="9525">
            <a:noFill/>
            <a:miter lim="800000"/>
            <a:headEnd/>
            <a:tailEnd/>
          </a:ln>
          <a:effectLst/>
        </p:spPr>
      </p:pic>
      <p:pic>
        <p:nvPicPr>
          <p:cNvPr id="42" name="Picture 41"/>
          <p:cNvPicPr>
            <a:picLocks noChangeAspect="1"/>
          </p:cNvPicPr>
          <p:nvPr/>
        </p:nvPicPr>
        <p:blipFill>
          <a:blip r:embed="rId8"/>
          <a:stretch>
            <a:fillRect/>
          </a:stretch>
        </p:blipFill>
        <p:spPr>
          <a:xfrm>
            <a:off x="4922467" y="5357911"/>
            <a:ext cx="2185197" cy="624391"/>
          </a:xfrm>
          <a:prstGeom prst="rect">
            <a:avLst/>
          </a:prstGeom>
        </p:spPr>
      </p:pic>
      <p:sp>
        <p:nvSpPr>
          <p:cNvPr id="15" name="Title 1"/>
          <p:cNvSpPr txBox="1">
            <a:spLocks/>
          </p:cNvSpPr>
          <p:nvPr/>
        </p:nvSpPr>
        <p:spPr bwMode="auto">
          <a:xfrm>
            <a:off x="175977" y="159780"/>
            <a:ext cx="10457188" cy="66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rtlCol="0" anchor="ctr" anchorCtr="0" compatLnSpc="1">
            <a:prstTxWarp prst="textNoShape">
              <a:avLst/>
            </a:prstTxWarp>
            <a:normAutofit/>
          </a:bodyPr>
          <a:lstStyle>
            <a:lvl1pPr algn="l" rtl="0" eaLnBrk="0" fontAlgn="base" hangingPunct="0">
              <a:spcBef>
                <a:spcPct val="0"/>
              </a:spcBef>
              <a:spcAft>
                <a:spcPct val="0"/>
              </a:spcAft>
              <a:defRPr sz="2300" b="1" cap="none" baseline="0">
                <a:solidFill>
                  <a:srgbClr val="00529B"/>
                </a:solidFill>
                <a:latin typeface="Arial" pitchFamily="34" charset="0"/>
                <a:ea typeface="+mj-ea"/>
                <a:cs typeface="+mj-cs"/>
              </a:defRPr>
            </a:lvl1pPr>
            <a:lvl2pPr algn="l" rtl="0" eaLnBrk="0" fontAlgn="base" hangingPunct="0">
              <a:spcBef>
                <a:spcPct val="0"/>
              </a:spcBef>
              <a:spcAft>
                <a:spcPct val="0"/>
              </a:spcAft>
              <a:defRPr sz="3100" b="1">
                <a:solidFill>
                  <a:srgbClr val="00529B"/>
                </a:solidFill>
                <a:latin typeface="Novecento Book" pitchFamily="50" charset="0"/>
              </a:defRPr>
            </a:lvl2pPr>
            <a:lvl3pPr algn="l" rtl="0" eaLnBrk="0" fontAlgn="base" hangingPunct="0">
              <a:spcBef>
                <a:spcPct val="0"/>
              </a:spcBef>
              <a:spcAft>
                <a:spcPct val="0"/>
              </a:spcAft>
              <a:defRPr sz="3100" b="1">
                <a:solidFill>
                  <a:srgbClr val="00529B"/>
                </a:solidFill>
                <a:latin typeface="Novecento Book" pitchFamily="50" charset="0"/>
              </a:defRPr>
            </a:lvl3pPr>
            <a:lvl4pPr algn="l" rtl="0" eaLnBrk="0" fontAlgn="base" hangingPunct="0">
              <a:spcBef>
                <a:spcPct val="0"/>
              </a:spcBef>
              <a:spcAft>
                <a:spcPct val="0"/>
              </a:spcAft>
              <a:defRPr sz="3100" b="1">
                <a:solidFill>
                  <a:srgbClr val="00529B"/>
                </a:solidFill>
                <a:latin typeface="Novecento Book" pitchFamily="50" charset="0"/>
              </a:defRPr>
            </a:lvl4pPr>
            <a:lvl5pPr algn="l" rtl="0" eaLnBrk="0" fontAlgn="base" hangingPunct="0">
              <a:spcBef>
                <a:spcPct val="0"/>
              </a:spcBef>
              <a:spcAft>
                <a:spcPct val="0"/>
              </a:spcAft>
              <a:defRPr sz="3100" b="1">
                <a:solidFill>
                  <a:srgbClr val="00529B"/>
                </a:solidFill>
                <a:latin typeface="Novecento Book" pitchFamily="50" charset="0"/>
              </a:defRPr>
            </a:lvl5pPr>
            <a:lvl6pPr marL="585992" algn="l" rtl="0" fontAlgn="base">
              <a:spcBef>
                <a:spcPct val="0"/>
              </a:spcBef>
              <a:spcAft>
                <a:spcPct val="0"/>
              </a:spcAft>
              <a:defRPr sz="3100" b="1">
                <a:solidFill>
                  <a:schemeClr val="bg1"/>
                </a:solidFill>
                <a:latin typeface="Arial" charset="0"/>
              </a:defRPr>
            </a:lvl6pPr>
            <a:lvl7pPr marL="1171990" algn="l" rtl="0" fontAlgn="base">
              <a:spcBef>
                <a:spcPct val="0"/>
              </a:spcBef>
              <a:spcAft>
                <a:spcPct val="0"/>
              </a:spcAft>
              <a:defRPr sz="3100" b="1">
                <a:solidFill>
                  <a:schemeClr val="bg1"/>
                </a:solidFill>
                <a:latin typeface="Arial" charset="0"/>
              </a:defRPr>
            </a:lvl7pPr>
            <a:lvl8pPr marL="1757984" algn="l" rtl="0" fontAlgn="base">
              <a:spcBef>
                <a:spcPct val="0"/>
              </a:spcBef>
              <a:spcAft>
                <a:spcPct val="0"/>
              </a:spcAft>
              <a:defRPr sz="3100" b="1">
                <a:solidFill>
                  <a:schemeClr val="bg1"/>
                </a:solidFill>
                <a:latin typeface="Arial" charset="0"/>
              </a:defRPr>
            </a:lvl8pPr>
            <a:lvl9pPr marL="2343979" algn="l" rtl="0" fontAlgn="base">
              <a:spcBef>
                <a:spcPct val="0"/>
              </a:spcBef>
              <a:spcAft>
                <a:spcPct val="0"/>
              </a:spcAft>
              <a:defRPr sz="3100" b="1">
                <a:solidFill>
                  <a:schemeClr val="bg1"/>
                </a:solidFill>
                <a:latin typeface="Arial" charset="0"/>
              </a:defRPr>
            </a:lvl9pPr>
          </a:lstStyle>
          <a:p>
            <a:r>
              <a:rPr lang="en-IN" kern="0" dirty="0"/>
              <a:t>Relationship with Microsoft</a:t>
            </a:r>
          </a:p>
        </p:txBody>
      </p:sp>
    </p:spTree>
    <p:extLst>
      <p:ext uri="{BB962C8B-B14F-4D97-AF65-F5344CB8AC3E}">
        <p14:creationId xmlns:p14="http://schemas.microsoft.com/office/powerpoint/2010/main" val="1163026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09600"/>
            <a:ext cx="11965421" cy="5638800"/>
            <a:chOff x="-98204" y="881121"/>
            <a:chExt cx="10426161" cy="4358180"/>
          </a:xfrm>
        </p:grpSpPr>
        <p:sp>
          <p:nvSpPr>
            <p:cNvPr id="4" name="Rectangle 3"/>
            <p:cNvSpPr/>
            <p:nvPr/>
          </p:nvSpPr>
          <p:spPr>
            <a:xfrm>
              <a:off x="153606" y="1173008"/>
              <a:ext cx="2210322" cy="4066293"/>
            </a:xfrm>
            <a:prstGeom prst="rect">
              <a:avLst/>
            </a:prstGeom>
            <a:solidFill>
              <a:schemeClr val="tx1">
                <a:lumMod val="50000"/>
                <a:lumOff val="50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Customer Profile</a:t>
              </a:r>
              <a:endParaRPr lang="en-US" sz="1100" kern="0" dirty="0">
                <a:solidFill>
                  <a:sysClr val="window" lastClr="FFFFFF"/>
                </a:solidFill>
                <a:latin typeface="Segoe UI" pitchFamily="34" charset="0"/>
                <a:ea typeface="Segoe UI" pitchFamily="34" charset="0"/>
                <a:cs typeface="Segoe UI" pitchFamily="34" charset="0"/>
              </a:endParaRPr>
            </a:p>
            <a:p>
              <a:pPr lvl="0" algn="just">
                <a:lnSpc>
                  <a:spcPct val="107000"/>
                </a:lnSpc>
                <a:defRPr/>
              </a:pPr>
              <a:r>
                <a:rPr lang="en-US" sz="1000" kern="0" dirty="0">
                  <a:solidFill>
                    <a:sysClr val="window" lastClr="FFFFFF"/>
                  </a:solidFill>
                  <a:latin typeface="Segoe UI" pitchFamily="34" charset="0"/>
                  <a:ea typeface="Segoe UI" pitchFamily="34" charset="0"/>
                  <a:cs typeface="Segoe UI" pitchFamily="34" charset="0"/>
                </a:rPr>
                <a:t>Client is a leading manufacturer of toys and teaching material for children. The customer headquarters is at Denmark.</a:t>
              </a:r>
            </a:p>
            <a:p>
              <a:pPr algn="just">
                <a:lnSpc>
                  <a:spcPct val="107000"/>
                </a:lnSpc>
                <a:defRPr/>
              </a:pPr>
              <a:r>
                <a:rPr lang="en-US" sz="1050" b="1" kern="0" dirty="0">
                  <a:solidFill>
                    <a:srgbClr val="FFC000"/>
                  </a:solidFill>
                  <a:latin typeface="Segoe UI" pitchFamily="34" charset="0"/>
                  <a:ea typeface="Segoe UI" pitchFamily="34" charset="0"/>
                  <a:cs typeface="Segoe UI" pitchFamily="34" charset="0"/>
                </a:rPr>
                <a:t>Domain</a:t>
              </a:r>
              <a:endParaRPr lang="en-US" sz="1050" kern="0" dirty="0">
                <a:solidFill>
                  <a:sysClr val="window" lastClr="FFFFFF"/>
                </a:solidFill>
                <a:latin typeface="Segoe UI" pitchFamily="34" charset="0"/>
                <a:ea typeface="Segoe UI" pitchFamily="34" charset="0"/>
                <a:cs typeface="Segoe UI" pitchFamily="34" charset="0"/>
              </a:endParaRPr>
            </a:p>
            <a:p>
              <a:pPr lvl="0" algn="just">
                <a:lnSpc>
                  <a:spcPct val="107000"/>
                </a:lnSpc>
                <a:defRPr/>
              </a:pPr>
              <a:r>
                <a:rPr lang="en-US" sz="1000" kern="0" dirty="0" err="1">
                  <a:solidFill>
                    <a:sysClr val="window" lastClr="FFFFFF"/>
                  </a:solidFill>
                  <a:latin typeface="Segoe UI" pitchFamily="34" charset="0"/>
                  <a:ea typeface="Segoe UI" pitchFamily="34" charset="0"/>
                  <a:cs typeface="Segoe UI" pitchFamily="34" charset="0"/>
                </a:rPr>
                <a:t>Hitech</a:t>
              </a:r>
              <a:r>
                <a:rPr lang="en-US" sz="1000" kern="0" dirty="0">
                  <a:solidFill>
                    <a:sysClr val="window" lastClr="FFFFFF"/>
                  </a:solidFill>
                  <a:latin typeface="Segoe UI" pitchFamily="34" charset="0"/>
                  <a:ea typeface="Segoe UI" pitchFamily="34" charset="0"/>
                  <a:cs typeface="Segoe UI" pitchFamily="34" charset="0"/>
                </a:rPr>
                <a:t> and Manufacturing</a:t>
              </a:r>
            </a:p>
            <a:p>
              <a:pPr lvl="0">
                <a:lnSpc>
                  <a:spcPct val="107000"/>
                </a:lnSpc>
                <a:defRPr/>
              </a:pPr>
              <a:r>
                <a:rPr lang="en-US" sz="1050" b="1" kern="0" dirty="0">
                  <a:solidFill>
                    <a:srgbClr val="FFC000"/>
                  </a:solidFill>
                  <a:latin typeface="Segoe UI" pitchFamily="34" charset="0"/>
                  <a:ea typeface="Segoe UI" pitchFamily="34" charset="0"/>
                  <a:cs typeface="Segoe UI" pitchFamily="34" charset="0"/>
                </a:rPr>
                <a:t>Business Area</a:t>
              </a:r>
            </a:p>
            <a:p>
              <a:pPr lvl="0" algn="just">
                <a:lnSpc>
                  <a:spcPct val="107000"/>
                </a:lnSpc>
                <a:defRPr/>
              </a:pPr>
              <a:r>
                <a:rPr lang="en-US" sz="1000" kern="0" dirty="0" smtClean="0">
                  <a:solidFill>
                    <a:sysClr val="window" lastClr="FFFFFF"/>
                  </a:solidFill>
                  <a:latin typeface="Segoe UI" pitchFamily="34" charset="0"/>
                  <a:ea typeface="Segoe UI" pitchFamily="34" charset="0"/>
                  <a:cs typeface="Segoe UI" pitchFamily="34" charset="0"/>
                </a:rPr>
                <a:t>Admin Support &amp; Maintenance </a:t>
              </a:r>
              <a:endParaRPr lang="en-US" sz="1000" kern="0" dirty="0">
                <a:solidFill>
                  <a:sysClr val="window" lastClr="FFFFFF"/>
                </a:solidFill>
                <a:latin typeface="Segoe UI" pitchFamily="34" charset="0"/>
                <a:ea typeface="Segoe UI" pitchFamily="34" charset="0"/>
                <a:cs typeface="Segoe UI" pitchFamily="34" charset="0"/>
              </a:endParaRPr>
            </a:p>
            <a:p>
              <a:pPr lvl="0">
                <a:lnSpc>
                  <a:spcPct val="107000"/>
                </a:lnSpc>
                <a:defRPr/>
              </a:pPr>
              <a:r>
                <a:rPr lang="en-US" sz="1050" b="1" kern="0" dirty="0">
                  <a:solidFill>
                    <a:srgbClr val="FFC000"/>
                  </a:solidFill>
                  <a:latin typeface="Segoe UI" pitchFamily="34" charset="0"/>
                  <a:ea typeface="Segoe UI" pitchFamily="34" charset="0"/>
                  <a:cs typeface="Segoe UI" pitchFamily="34" charset="0"/>
                </a:rPr>
                <a:t>GEO</a:t>
              </a:r>
            </a:p>
            <a:p>
              <a:pPr lvl="0" algn="just">
                <a:lnSpc>
                  <a:spcPct val="107000"/>
                </a:lnSpc>
                <a:defRPr/>
              </a:pPr>
              <a:r>
                <a:rPr lang="en-US" sz="1000" kern="0" dirty="0">
                  <a:solidFill>
                    <a:sysClr val="window" lastClr="FFFFFF"/>
                  </a:solidFill>
                  <a:latin typeface="Segoe UI" pitchFamily="34" charset="0"/>
                  <a:ea typeface="Segoe UI" pitchFamily="34" charset="0"/>
                  <a:cs typeface="Segoe UI" pitchFamily="34" charset="0"/>
                </a:rPr>
                <a:t>Europe</a:t>
              </a:r>
            </a:p>
            <a:p>
              <a:pPr lvl="0">
                <a:lnSpc>
                  <a:spcPct val="107000"/>
                </a:lnSpc>
                <a:defRPr/>
              </a:pPr>
              <a:r>
                <a:rPr lang="en-US" sz="1100" b="1" kern="0" dirty="0" smtClean="0">
                  <a:solidFill>
                    <a:srgbClr val="FFC000"/>
                  </a:solidFill>
                  <a:latin typeface="Segoe UI" pitchFamily="34" charset="0"/>
                  <a:ea typeface="Segoe UI" pitchFamily="34" charset="0"/>
                  <a:cs typeface="Segoe UI" pitchFamily="34" charset="0"/>
                </a:rPr>
                <a:t>Support Type</a:t>
              </a:r>
            </a:p>
            <a:p>
              <a:pPr algn="just" fontAlgn="auto">
                <a:spcBef>
                  <a:spcPts val="0"/>
                </a:spcBef>
                <a:spcAft>
                  <a:spcPts val="0"/>
                </a:spcAft>
              </a:pPr>
              <a:r>
                <a:rPr lang="en-US" sz="1000" kern="0" dirty="0" smtClean="0">
                  <a:solidFill>
                    <a:sysClr val="window" lastClr="FFFFFF"/>
                  </a:solidFill>
                  <a:latin typeface="Segoe UI" pitchFamily="34" charset="0"/>
                  <a:ea typeface="Segoe UI" pitchFamily="34" charset="0"/>
                  <a:cs typeface="Segoe UI" pitchFamily="34" charset="0"/>
                </a:rPr>
                <a:t>Support and Maintenance of Office 365</a:t>
              </a:r>
              <a:endParaRPr lang="en-IN" sz="1000" b="1" kern="0" dirty="0">
                <a:solidFill>
                  <a:srgbClr val="FFC000"/>
                </a:solidFill>
                <a:latin typeface="Segoe UI" pitchFamily="34" charset="0"/>
                <a:ea typeface="Segoe UI" pitchFamily="34" charset="0"/>
                <a:cs typeface="Segoe UI" pitchFamily="34" charset="0"/>
              </a:endParaRPr>
            </a:p>
          </p:txBody>
        </p:sp>
        <p:sp>
          <p:nvSpPr>
            <p:cNvPr id="5" name="Rectangle 4"/>
            <p:cNvSpPr/>
            <p:nvPr/>
          </p:nvSpPr>
          <p:spPr>
            <a:xfrm>
              <a:off x="2406790" y="1173007"/>
              <a:ext cx="1193549" cy="1036793"/>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Project Description</a:t>
              </a:r>
            </a:p>
          </p:txBody>
        </p:sp>
        <p:sp>
          <p:nvSpPr>
            <p:cNvPr id="6" name="Rectangle 5"/>
            <p:cNvSpPr/>
            <p:nvPr/>
          </p:nvSpPr>
          <p:spPr>
            <a:xfrm>
              <a:off x="2406790" y="2251520"/>
              <a:ext cx="1193549" cy="972002"/>
            </a:xfrm>
            <a:prstGeom prst="rect">
              <a:avLst/>
            </a:prstGeom>
            <a:solidFill>
              <a:srgbClr val="EAB2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HCL’s Solution</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7" name="Rectangle 6"/>
            <p:cNvSpPr/>
            <p:nvPr/>
          </p:nvSpPr>
          <p:spPr>
            <a:xfrm>
              <a:off x="2406790" y="4255136"/>
              <a:ext cx="1193548" cy="984165"/>
            </a:xfrm>
            <a:prstGeom prst="rect">
              <a:avLst/>
            </a:prstGeom>
            <a:solidFill>
              <a:srgbClr val="96C02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Benefits / Value Added</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8" name="Rectangle 7"/>
            <p:cNvSpPr/>
            <p:nvPr/>
          </p:nvSpPr>
          <p:spPr>
            <a:xfrm>
              <a:off x="2406790" y="3270717"/>
              <a:ext cx="1193549" cy="908487"/>
            </a:xfrm>
            <a:prstGeom prst="rect">
              <a:avLst/>
            </a:prstGeom>
            <a:solidFill>
              <a:schemeClr val="accent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Challenges</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9" name="Rectangle 66"/>
            <p:cNvSpPr>
              <a:spLocks noChangeArrowheads="1"/>
            </p:cNvSpPr>
            <p:nvPr/>
          </p:nvSpPr>
          <p:spPr bwMode="auto">
            <a:xfrm>
              <a:off x="60292" y="8811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0" name="Rectangle 79"/>
            <p:cNvSpPr>
              <a:spLocks noChangeArrowheads="1"/>
            </p:cNvSpPr>
            <p:nvPr/>
          </p:nvSpPr>
          <p:spPr bwMode="auto">
            <a:xfrm>
              <a:off x="-98204" y="21003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1" name="Rectangle 10"/>
            <p:cNvSpPr/>
            <p:nvPr/>
          </p:nvSpPr>
          <p:spPr>
            <a:xfrm>
              <a:off x="3643202" y="1173008"/>
              <a:ext cx="6682993" cy="1036792"/>
            </a:xfrm>
            <a:prstGeom prst="rect">
              <a:avLst/>
            </a:prstGeom>
            <a:solidFill>
              <a:srgbClr val="F9D5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IN" sz="1000" dirty="0" smtClean="0">
                  <a:solidFill>
                    <a:srgbClr val="000000"/>
                  </a:solidFill>
                  <a:latin typeface="Segoe UI" pitchFamily="34" charset="0"/>
                  <a:ea typeface="Segoe UI" pitchFamily="34" charset="0"/>
                  <a:cs typeface="Segoe UI" pitchFamily="34" charset="0"/>
                </a:rPr>
                <a:t>The </a:t>
              </a:r>
              <a:r>
                <a:rPr lang="en-IN" sz="1000" dirty="0">
                  <a:solidFill>
                    <a:srgbClr val="000000"/>
                  </a:solidFill>
                  <a:latin typeface="Segoe UI" pitchFamily="34" charset="0"/>
                  <a:ea typeface="Segoe UI" pitchFamily="34" charset="0"/>
                  <a:cs typeface="Segoe UI" pitchFamily="34" charset="0"/>
                </a:rPr>
                <a:t>objective is to support and maintain the Intranet and extranet sites hosted on Microsoft </a:t>
              </a:r>
              <a:r>
                <a:rPr lang="en-IN" sz="1000" dirty="0" smtClean="0">
                  <a:solidFill>
                    <a:srgbClr val="000000"/>
                  </a:solidFill>
                  <a:latin typeface="Segoe UI" pitchFamily="34" charset="0"/>
                  <a:ea typeface="Segoe UI" pitchFamily="34" charset="0"/>
                  <a:cs typeface="Segoe UI" pitchFamily="34" charset="0"/>
                </a:rPr>
                <a:t>Office 365</a:t>
              </a:r>
              <a:r>
                <a:rPr lang="en-IN" sz="1000" dirty="0">
                  <a:solidFill>
                    <a:srgbClr val="000000"/>
                  </a:solidFill>
                  <a:latin typeface="Segoe UI" pitchFamily="34" charset="0"/>
                  <a:ea typeface="Segoe UI" pitchFamily="34" charset="0"/>
                  <a:cs typeface="Segoe UI" pitchFamily="34" charset="0"/>
                </a:rPr>
                <a:t>, SharePoint 2013, SharePoint 2010 and MOSS 2007 and provide quality of service to the client’s end users.</a:t>
              </a:r>
            </a:p>
            <a:p>
              <a:pPr marL="342900" indent="-342900" algn="just">
                <a:buFont typeface="Symbol"/>
                <a:buChar char=""/>
              </a:pPr>
              <a:r>
                <a:rPr lang="en-IN" sz="1000" dirty="0">
                  <a:solidFill>
                    <a:srgbClr val="000000"/>
                  </a:solidFill>
                  <a:latin typeface="Segoe UI" pitchFamily="34" charset="0"/>
                  <a:ea typeface="Segoe UI" pitchFamily="34" charset="0"/>
                  <a:cs typeface="Segoe UI" pitchFamily="34" charset="0"/>
                </a:rPr>
                <a:t>Migration of the sites to O365 in an efficient manner with minimal downtime and user impact. </a:t>
              </a:r>
            </a:p>
            <a:p>
              <a:pPr marL="342900" indent="-342900" algn="just">
                <a:buFont typeface="Symbol"/>
                <a:buChar char=""/>
              </a:pPr>
              <a:r>
                <a:rPr lang="en-IN" sz="1000" dirty="0">
                  <a:solidFill>
                    <a:srgbClr val="000000"/>
                  </a:solidFill>
                  <a:latin typeface="Segoe UI" pitchFamily="34" charset="0"/>
                  <a:ea typeface="Segoe UI" pitchFamily="34" charset="0"/>
                  <a:cs typeface="Segoe UI" pitchFamily="34" charset="0"/>
                </a:rPr>
                <a:t>O365 admin support for 300+ sites with 1+ TB data (~4TBs of data including OneDrive for business)</a:t>
              </a:r>
            </a:p>
            <a:p>
              <a:pPr marL="342900" indent="-342900" algn="just">
                <a:buFont typeface="Symbol"/>
                <a:buChar char=""/>
              </a:pPr>
              <a:r>
                <a:rPr lang="en-IN" sz="1000" dirty="0">
                  <a:solidFill>
                    <a:srgbClr val="000000"/>
                  </a:solidFill>
                  <a:latin typeface="Segoe UI" pitchFamily="34" charset="0"/>
                  <a:ea typeface="Segoe UI" pitchFamily="34" charset="0"/>
                  <a:cs typeface="Segoe UI" pitchFamily="34" charset="0"/>
                </a:rPr>
                <a:t>Sites accessed by different business units like Corporate IT, Education, Marketing, Brand development etc. </a:t>
              </a:r>
            </a:p>
            <a:p>
              <a:pPr marL="342900" indent="-342900" algn="just">
                <a:buFont typeface="Symbol"/>
                <a:buChar char=""/>
              </a:pPr>
              <a:r>
                <a:rPr lang="en-IN" sz="1000" dirty="0">
                  <a:solidFill>
                    <a:srgbClr val="000000"/>
                  </a:solidFill>
                  <a:latin typeface="Segoe UI" pitchFamily="34" charset="0"/>
                  <a:ea typeface="Segoe UI" pitchFamily="34" charset="0"/>
                  <a:cs typeface="Segoe UI" pitchFamily="34" charset="0"/>
                </a:rPr>
                <a:t>O365 roll out to other business units and departments is in the pipeline. </a:t>
              </a:r>
              <a:endParaRPr lang="en-US" sz="1000" dirty="0" smtClean="0">
                <a:solidFill>
                  <a:srgbClr val="000000"/>
                </a:solidFill>
                <a:latin typeface="Segoe UI" pitchFamily="34" charset="0"/>
                <a:ea typeface="Segoe UI" pitchFamily="34" charset="0"/>
                <a:cs typeface="Segoe UI" pitchFamily="34" charset="0"/>
              </a:endParaRPr>
            </a:p>
          </p:txBody>
        </p:sp>
        <p:sp>
          <p:nvSpPr>
            <p:cNvPr id="12" name="Rectangle 11"/>
            <p:cNvSpPr/>
            <p:nvPr/>
          </p:nvSpPr>
          <p:spPr>
            <a:xfrm>
              <a:off x="3643202" y="2251522"/>
              <a:ext cx="6684755" cy="972000"/>
            </a:xfrm>
            <a:prstGeom prst="rect">
              <a:avLst/>
            </a:prstGeom>
            <a:solidFill>
              <a:srgbClr val="FFF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IN" sz="1000" dirty="0" smtClean="0">
                  <a:solidFill>
                    <a:srgbClr val="000000"/>
                  </a:solidFill>
                  <a:latin typeface="Segoe UI" pitchFamily="34" charset="0"/>
                  <a:ea typeface="Segoe UI" pitchFamily="34" charset="0"/>
                  <a:cs typeface="Segoe UI" pitchFamily="34" charset="0"/>
                </a:rPr>
                <a:t>Provide </a:t>
              </a:r>
              <a:r>
                <a:rPr lang="en-IN" sz="1000" dirty="0">
                  <a:solidFill>
                    <a:srgbClr val="000000"/>
                  </a:solidFill>
                  <a:latin typeface="Segoe UI" pitchFamily="34" charset="0"/>
                  <a:ea typeface="Segoe UI" pitchFamily="34" charset="0"/>
                  <a:cs typeface="Segoe UI" pitchFamily="34" charset="0"/>
                </a:rPr>
                <a:t>Admin support for sites hosted on O365 and SharePoint 2013 along with the development of new functionalities and migration to </a:t>
              </a:r>
              <a:r>
                <a:rPr lang="en-IN" sz="1000" dirty="0" smtClean="0">
                  <a:solidFill>
                    <a:srgbClr val="000000"/>
                  </a:solidFill>
                  <a:latin typeface="Segoe UI" pitchFamily="34" charset="0"/>
                  <a:ea typeface="Segoe UI" pitchFamily="34" charset="0"/>
                  <a:cs typeface="Segoe UI" pitchFamily="34" charset="0"/>
                </a:rPr>
                <a:t>Office 365</a:t>
              </a:r>
              <a:r>
                <a:rPr lang="en-IN" sz="1000" dirty="0">
                  <a:solidFill>
                    <a:srgbClr val="000000"/>
                  </a:solidFill>
                  <a:latin typeface="Segoe UI" pitchFamily="34" charset="0"/>
                  <a:ea typeface="Segoe UI" pitchFamily="34" charset="0"/>
                  <a:cs typeface="Segoe UI" pitchFamily="34" charset="0"/>
                </a:rPr>
                <a:t>.   </a:t>
              </a:r>
            </a:p>
            <a:p>
              <a:pPr marL="342900" lvl="0" indent="-342900" algn="just">
                <a:buFont typeface="Symbol"/>
                <a:buChar char=""/>
              </a:pPr>
              <a:r>
                <a:rPr lang="en-IN" sz="1000" dirty="0">
                  <a:solidFill>
                    <a:srgbClr val="000000"/>
                  </a:solidFill>
                  <a:latin typeface="Segoe UI" pitchFamily="34" charset="0"/>
                  <a:ea typeface="Segoe UI" pitchFamily="34" charset="0"/>
                  <a:cs typeface="Segoe UI" pitchFamily="34" charset="0"/>
                </a:rPr>
                <a:t>Optimization of processes by implementation of governance and information architecture. </a:t>
              </a:r>
            </a:p>
            <a:p>
              <a:pPr marL="342900" lvl="0" indent="-342900" algn="just">
                <a:buFont typeface="Symbol"/>
                <a:buChar char=""/>
              </a:pPr>
              <a:r>
                <a:rPr lang="en-IN" sz="1000" dirty="0">
                  <a:solidFill>
                    <a:srgbClr val="000000"/>
                  </a:solidFill>
                  <a:latin typeface="Segoe UI" pitchFamily="34" charset="0"/>
                  <a:ea typeface="Segoe UI" pitchFamily="34" charset="0"/>
                  <a:cs typeface="Segoe UI" pitchFamily="34" charset="0"/>
                </a:rPr>
                <a:t>Implementation of new solutions like Marketing Hub, Legal portal and promotion ticketing to add more value to business.</a:t>
              </a:r>
            </a:p>
            <a:p>
              <a:pPr marL="342900" lvl="0" indent="-342900" algn="just">
                <a:buFont typeface="Symbol"/>
                <a:buChar char=""/>
              </a:pPr>
              <a:r>
                <a:rPr lang="en-IN" sz="1000" dirty="0">
                  <a:solidFill>
                    <a:srgbClr val="000000"/>
                  </a:solidFill>
                  <a:latin typeface="Segoe UI" pitchFamily="34" charset="0"/>
                  <a:ea typeface="Segoe UI" pitchFamily="34" charset="0"/>
                  <a:cs typeface="Segoe UI" pitchFamily="34" charset="0"/>
                </a:rPr>
                <a:t>Expert and dedicated team consisting a project manager, Senior Technical lead, Lead and support engineers. </a:t>
              </a:r>
            </a:p>
            <a:p>
              <a:pPr marL="342900" lvl="0" indent="-342900" algn="just">
                <a:buFont typeface="Symbol"/>
                <a:buChar char=""/>
              </a:pPr>
              <a:endParaRPr lang="en-US" sz="1000" dirty="0">
                <a:solidFill>
                  <a:srgbClr val="000000"/>
                </a:solidFill>
                <a:latin typeface="Segoe UI" pitchFamily="34" charset="0"/>
                <a:ea typeface="Segoe UI" pitchFamily="34" charset="0"/>
                <a:cs typeface="Segoe UI" pitchFamily="34" charset="0"/>
              </a:endParaRPr>
            </a:p>
          </p:txBody>
        </p:sp>
        <p:sp>
          <p:nvSpPr>
            <p:cNvPr id="13" name="Rectangle 12"/>
            <p:cNvSpPr/>
            <p:nvPr/>
          </p:nvSpPr>
          <p:spPr>
            <a:xfrm>
              <a:off x="3641440" y="3270717"/>
              <a:ext cx="6684755" cy="908487"/>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IN" sz="1000" dirty="0">
                  <a:solidFill>
                    <a:srgbClr val="000000"/>
                  </a:solidFill>
                  <a:latin typeface="Segoe UI" pitchFamily="34" charset="0"/>
                  <a:ea typeface="Segoe UI" pitchFamily="34" charset="0"/>
                  <a:cs typeface="Segoe UI" pitchFamily="34" charset="0"/>
                </a:rPr>
                <a:t>Uncontrolled growth of data and unused sites\content resulting in extra storage costs, findability issues and compliance issues.   </a:t>
              </a:r>
            </a:p>
            <a:p>
              <a:pPr marL="342900" indent="-342900" algn="just">
                <a:buFont typeface="Symbol"/>
                <a:buChar char=""/>
              </a:pPr>
              <a:r>
                <a:rPr lang="en-IN" sz="1000" dirty="0">
                  <a:solidFill>
                    <a:srgbClr val="000000"/>
                  </a:solidFill>
                  <a:latin typeface="Segoe UI" pitchFamily="34" charset="0"/>
                  <a:ea typeface="Segoe UI" pitchFamily="34" charset="0"/>
                  <a:cs typeface="Segoe UI" pitchFamily="34" charset="0"/>
                </a:rPr>
                <a:t>Collaboration and ownership issues between support teams in supporting functionalities that involves multiple tracks e.g. MS teams involving components of SharePoint, Exchange and Skype for Business.</a:t>
              </a:r>
            </a:p>
            <a:p>
              <a:pPr marL="342900" indent="-342900" algn="just">
                <a:buFont typeface="Symbol"/>
                <a:buChar char=""/>
              </a:pPr>
              <a:r>
                <a:rPr lang="en-IN" sz="1000" dirty="0">
                  <a:solidFill>
                    <a:srgbClr val="000000"/>
                  </a:solidFill>
                  <a:latin typeface="Segoe UI" pitchFamily="34" charset="0"/>
                  <a:ea typeface="Segoe UI" pitchFamily="34" charset="0"/>
                  <a:cs typeface="Segoe UI" pitchFamily="34" charset="0"/>
                </a:rPr>
                <a:t>Limited backup capabilities and reverse migration in Office 365. </a:t>
              </a:r>
              <a:r>
                <a:rPr lang="en-US" sz="1000" dirty="0" smtClean="0">
                  <a:solidFill>
                    <a:srgbClr val="000000"/>
                  </a:solidFill>
                  <a:latin typeface="Segoe UI" pitchFamily="34" charset="0"/>
                  <a:ea typeface="Segoe UI" pitchFamily="34" charset="0"/>
                  <a:cs typeface="Segoe UI" pitchFamily="34" charset="0"/>
                </a:rPr>
                <a:t>.</a:t>
              </a:r>
              <a:endParaRPr lang="en-IN" sz="1000" dirty="0">
                <a:solidFill>
                  <a:srgbClr val="000000"/>
                </a:solidFill>
                <a:latin typeface="Segoe UI" pitchFamily="34" charset="0"/>
                <a:ea typeface="Segoe UI" pitchFamily="34" charset="0"/>
                <a:cs typeface="Segoe UI" pitchFamily="34" charset="0"/>
              </a:endParaRPr>
            </a:p>
            <a:p>
              <a:pPr algn="just"/>
              <a:endParaRPr lang="en-IN" sz="1000" dirty="0">
                <a:solidFill>
                  <a:srgbClr val="000000"/>
                </a:solidFill>
                <a:latin typeface="Segoe UI" pitchFamily="34" charset="0"/>
                <a:ea typeface="Segoe UI" pitchFamily="34" charset="0"/>
                <a:cs typeface="Segoe UI" pitchFamily="34" charset="0"/>
              </a:endParaRPr>
            </a:p>
          </p:txBody>
        </p:sp>
        <p:sp>
          <p:nvSpPr>
            <p:cNvPr id="14" name="Rectangle 13"/>
            <p:cNvSpPr/>
            <p:nvPr/>
          </p:nvSpPr>
          <p:spPr>
            <a:xfrm>
              <a:off x="3641440" y="4252107"/>
              <a:ext cx="6684755" cy="986241"/>
            </a:xfrm>
            <a:prstGeom prst="rect">
              <a:avLst/>
            </a:prstGeom>
            <a:solidFill>
              <a:srgbClr val="DDEDB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IN" sz="1000" dirty="0">
                  <a:solidFill>
                    <a:srgbClr val="000000"/>
                  </a:solidFill>
                  <a:latin typeface="Segoe UI" pitchFamily="34" charset="0"/>
                  <a:ea typeface="Segoe UI" pitchFamily="34" charset="0"/>
                  <a:cs typeface="Segoe UI" pitchFamily="34" charset="0"/>
                </a:rPr>
                <a:t>Overall increase in efficiency and productivity of the system and processes. </a:t>
              </a:r>
            </a:p>
            <a:p>
              <a:pPr marL="342900" lvl="0" indent="-342900" algn="just">
                <a:buFont typeface="Symbol"/>
                <a:buChar char=""/>
              </a:pPr>
              <a:r>
                <a:rPr lang="en-IN" sz="1000" dirty="0">
                  <a:solidFill>
                    <a:srgbClr val="000000"/>
                  </a:solidFill>
                  <a:latin typeface="Segoe UI" pitchFamily="34" charset="0"/>
                  <a:ea typeface="Segoe UI" pitchFamily="34" charset="0"/>
                  <a:cs typeface="Segoe UI" pitchFamily="34" charset="0"/>
                </a:rPr>
                <a:t>Provided value adds in order to achieve business benefits, including the proposal of an app to locate the stores for a particular product. Which would also help in better reporting and insights.  </a:t>
              </a:r>
            </a:p>
            <a:p>
              <a:pPr marL="342900" lvl="0" indent="-342900" algn="just">
                <a:buFont typeface="Symbol"/>
                <a:buChar char=""/>
              </a:pPr>
              <a:r>
                <a:rPr lang="en-IN" sz="1000" dirty="0">
                  <a:solidFill>
                    <a:srgbClr val="000000"/>
                  </a:solidFill>
                  <a:latin typeface="Segoe UI" pitchFamily="34" charset="0"/>
                  <a:ea typeface="Segoe UI" pitchFamily="34" charset="0"/>
                  <a:cs typeface="Segoe UI" pitchFamily="34" charset="0"/>
                </a:rPr>
                <a:t>Developed tools and utilities to better manage the O365 environment. </a:t>
              </a:r>
            </a:p>
            <a:p>
              <a:pPr marL="342900" lvl="0" indent="-342900" algn="just">
                <a:buFont typeface="Symbol"/>
                <a:buChar char=""/>
              </a:pPr>
              <a:endParaRPr lang="en-US" sz="1000" dirty="0">
                <a:solidFill>
                  <a:srgbClr val="000000"/>
                </a:solidFill>
                <a:latin typeface="Segoe UI" pitchFamily="34" charset="0"/>
                <a:ea typeface="Segoe UI" pitchFamily="34" charset="0"/>
                <a:cs typeface="Segoe UI" pitchFamily="34" charset="0"/>
              </a:endParaRPr>
            </a:p>
          </p:txBody>
        </p:sp>
      </p:grpSp>
      <p:sp>
        <p:nvSpPr>
          <p:cNvPr id="15" name="Title 1"/>
          <p:cNvSpPr txBox="1">
            <a:spLocks/>
          </p:cNvSpPr>
          <p:nvPr/>
        </p:nvSpPr>
        <p:spPr>
          <a:xfrm>
            <a:off x="15890" y="0"/>
            <a:ext cx="10485954" cy="836760"/>
          </a:xfrm>
          <a:prstGeom prst="rect">
            <a:avLst/>
          </a:prstGeom>
        </p:spPr>
        <p:txBody>
          <a:bodyPr/>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US" kern="0" dirty="0" smtClean="0"/>
              <a:t>	</a:t>
            </a:r>
            <a:r>
              <a:rPr lang="en-IN" kern="0" dirty="0"/>
              <a:t>Case </a:t>
            </a:r>
            <a:r>
              <a:rPr lang="en-IN" kern="0" dirty="0" smtClean="0"/>
              <a:t>Study 1: </a:t>
            </a:r>
            <a:r>
              <a:rPr lang="en-IN" kern="0" dirty="0"/>
              <a:t>Leading Manufacturer of toys, Denmark</a:t>
            </a:r>
            <a:endParaRPr lang="en-US" kern="0" dirty="0"/>
          </a:p>
        </p:txBody>
      </p:sp>
      <p:sp>
        <p:nvSpPr>
          <p:cNvPr id="16" name="Title 15"/>
          <p:cNvSpPr>
            <a:spLocks noGrp="1"/>
          </p:cNvSpPr>
          <p:nvPr>
            <p:ph type="title"/>
          </p:nvPr>
        </p:nvSpPr>
        <p:spPr/>
        <p:txBody>
          <a:bodyPr numCol="3"/>
          <a:lstStyle/>
          <a:p>
            <a:r>
              <a:rPr lang="en-IN" dirty="0"/>
              <a:t>	 </a:t>
            </a: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smtClean="0">
                <a:solidFill>
                  <a:schemeClr val="bg1"/>
                </a:solidFill>
              </a:rPr>
              <a:t>.</a:t>
            </a:r>
            <a:endParaRPr lang="en-IN" dirty="0">
              <a:solidFill>
                <a:schemeClr val="bg1"/>
              </a:solidFill>
            </a:endParaRPr>
          </a:p>
        </p:txBody>
      </p:sp>
    </p:spTree>
    <p:extLst>
      <p:ext uri="{BB962C8B-B14F-4D97-AF65-F5344CB8AC3E}">
        <p14:creationId xmlns:p14="http://schemas.microsoft.com/office/powerpoint/2010/main" val="35498568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09600"/>
            <a:ext cx="11963399" cy="5791200"/>
            <a:chOff x="-98204" y="881121"/>
            <a:chExt cx="10424399" cy="4475969"/>
          </a:xfrm>
        </p:grpSpPr>
        <p:sp>
          <p:nvSpPr>
            <p:cNvPr id="4" name="Rectangle 3"/>
            <p:cNvSpPr/>
            <p:nvPr/>
          </p:nvSpPr>
          <p:spPr>
            <a:xfrm>
              <a:off x="251324" y="1173008"/>
              <a:ext cx="2210322" cy="4183128"/>
            </a:xfrm>
            <a:prstGeom prst="rect">
              <a:avLst/>
            </a:prstGeom>
            <a:solidFill>
              <a:schemeClr val="tx1">
                <a:lumMod val="50000"/>
                <a:lumOff val="50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Customer Profile</a:t>
              </a:r>
              <a:endParaRPr lang="en-US" sz="1100" kern="0" dirty="0">
                <a:solidFill>
                  <a:sysClr val="window" lastClr="FFFFFF"/>
                </a:solidFill>
                <a:latin typeface="Segoe UI" pitchFamily="34" charset="0"/>
                <a:ea typeface="Segoe UI" pitchFamily="34" charset="0"/>
                <a:cs typeface="Segoe UI" pitchFamily="34" charset="0"/>
              </a:endParaRPr>
            </a:p>
            <a:p>
              <a:pPr algn="just">
                <a:lnSpc>
                  <a:spcPct val="107000"/>
                </a:lnSpc>
                <a:defRPr/>
              </a:pPr>
              <a:r>
                <a:rPr lang="en-US" sz="1000" kern="0" dirty="0">
                  <a:solidFill>
                    <a:sysClr val="window" lastClr="FFFFFF"/>
                  </a:solidFill>
                  <a:latin typeface="Segoe UI" pitchFamily="34" charset="0"/>
                  <a:ea typeface="Segoe UI" pitchFamily="34" charset="0"/>
                  <a:cs typeface="Segoe UI" pitchFamily="34" charset="0"/>
                </a:rPr>
                <a:t>The client is </a:t>
              </a:r>
              <a:r>
                <a:rPr lang="en-US" sz="1000" kern="0" dirty="0" smtClean="0">
                  <a:solidFill>
                    <a:sysClr val="window" lastClr="FFFFFF"/>
                  </a:solidFill>
                  <a:latin typeface="Segoe UI" pitchFamily="34" charset="0"/>
                  <a:ea typeface="Segoe UI" pitchFamily="34" charset="0"/>
                  <a:cs typeface="Segoe UI" pitchFamily="34" charset="0"/>
                </a:rPr>
                <a:t>Australia’s one of the most reputed engineering companies. It </a:t>
              </a:r>
              <a:r>
                <a:rPr lang="en-US" sz="1000" kern="0" dirty="0">
                  <a:solidFill>
                    <a:sysClr val="window" lastClr="FFFFFF"/>
                  </a:solidFill>
                  <a:latin typeface="Segoe UI" pitchFamily="34" charset="0"/>
                  <a:ea typeface="Segoe UI" pitchFamily="34" charset="0"/>
                  <a:cs typeface="Segoe UI" pitchFamily="34" charset="0"/>
                </a:rPr>
                <a:t>delivers projects, provides expertise in engineering, procurement and construction and offers a wide range of consulting and advisory </a:t>
              </a:r>
              <a:r>
                <a:rPr lang="en-US" sz="1000" kern="0" dirty="0" smtClean="0">
                  <a:solidFill>
                    <a:sysClr val="window" lastClr="FFFFFF"/>
                  </a:solidFill>
                  <a:latin typeface="Segoe UI" pitchFamily="34" charset="0"/>
                  <a:ea typeface="Segoe UI" pitchFamily="34" charset="0"/>
                  <a:cs typeface="Segoe UI" pitchFamily="34" charset="0"/>
                </a:rPr>
                <a:t>services. Company </a:t>
              </a:r>
              <a:r>
                <a:rPr lang="en-US" sz="1000" kern="0" dirty="0">
                  <a:solidFill>
                    <a:sysClr val="window" lastClr="FFFFFF"/>
                  </a:solidFill>
                  <a:latin typeface="Segoe UI" pitchFamily="34" charset="0"/>
                  <a:ea typeface="Segoe UI" pitchFamily="34" charset="0"/>
                  <a:cs typeface="Segoe UI" pitchFamily="34" charset="0"/>
                </a:rPr>
                <a:t>has </a:t>
              </a:r>
              <a:r>
                <a:rPr lang="en-US" sz="1000" kern="0" dirty="0" smtClean="0">
                  <a:solidFill>
                    <a:sysClr val="window" lastClr="FFFFFF"/>
                  </a:solidFill>
                  <a:latin typeface="Segoe UI" pitchFamily="34" charset="0"/>
                  <a:ea typeface="Segoe UI" pitchFamily="34" charset="0"/>
                  <a:cs typeface="Segoe UI" pitchFamily="34" charset="0"/>
                </a:rPr>
                <a:t>about 20k </a:t>
              </a:r>
              <a:r>
                <a:rPr lang="en-US" sz="1000" kern="0" dirty="0">
                  <a:solidFill>
                    <a:sysClr val="window" lastClr="FFFFFF"/>
                  </a:solidFill>
                  <a:latin typeface="Segoe UI" pitchFamily="34" charset="0"/>
                  <a:ea typeface="Segoe UI" pitchFamily="34" charset="0"/>
                  <a:cs typeface="Segoe UI" pitchFamily="34" charset="0"/>
                </a:rPr>
                <a:t>employees all over the </a:t>
              </a:r>
              <a:r>
                <a:rPr lang="en-US" sz="1000" kern="0" dirty="0" smtClean="0">
                  <a:solidFill>
                    <a:sysClr val="window" lastClr="FFFFFF"/>
                  </a:solidFill>
                  <a:latin typeface="Segoe UI" pitchFamily="34" charset="0"/>
                  <a:ea typeface="Segoe UI" pitchFamily="34" charset="0"/>
                  <a:cs typeface="Segoe UI" pitchFamily="34" charset="0"/>
                </a:rPr>
                <a:t>globe</a:t>
              </a:r>
              <a:r>
                <a:rPr lang="en-US" sz="1000" kern="0" dirty="0">
                  <a:solidFill>
                    <a:sysClr val="window" lastClr="FFFFFF"/>
                  </a:solidFill>
                  <a:latin typeface="Segoe UI" pitchFamily="34" charset="0"/>
                  <a:ea typeface="Segoe UI" pitchFamily="34" charset="0"/>
                  <a:cs typeface="Segoe UI" pitchFamily="34" charset="0"/>
                </a:rPr>
                <a:t> </a:t>
              </a:r>
              <a:r>
                <a:rPr lang="en-US" sz="1000" kern="0" dirty="0" smtClean="0">
                  <a:solidFill>
                    <a:sysClr val="window" lastClr="FFFFFF"/>
                  </a:solidFill>
                  <a:latin typeface="Segoe UI" pitchFamily="34" charset="0"/>
                  <a:ea typeface="Segoe UI" pitchFamily="34" charset="0"/>
                  <a:cs typeface="Segoe UI" pitchFamily="34" charset="0"/>
                </a:rPr>
                <a:t>and has offices in all major countries.</a:t>
              </a:r>
              <a:endParaRPr lang="en-US" sz="1050" kern="0" dirty="0">
                <a:solidFill>
                  <a:sysClr val="window" lastClr="FFFFFF"/>
                </a:solidFill>
                <a:latin typeface="Segoe UI" pitchFamily="34" charset="0"/>
                <a:ea typeface="Segoe UI" pitchFamily="34" charset="0"/>
                <a:cs typeface="Segoe UI" pitchFamily="34" charset="0"/>
              </a:endParaRPr>
            </a:p>
            <a:p>
              <a:pPr algn="just">
                <a:lnSpc>
                  <a:spcPct val="107000"/>
                </a:lnSpc>
                <a:defRPr/>
              </a:pPr>
              <a:r>
                <a:rPr lang="en-US" sz="1050" b="1" kern="0" dirty="0">
                  <a:solidFill>
                    <a:srgbClr val="FFC000"/>
                  </a:solidFill>
                  <a:latin typeface="Segoe UI" pitchFamily="34" charset="0"/>
                  <a:ea typeface="Segoe UI" pitchFamily="34" charset="0"/>
                  <a:cs typeface="Segoe UI" pitchFamily="34" charset="0"/>
                </a:rPr>
                <a:t>Domain</a:t>
              </a:r>
              <a:endParaRPr lang="en-US" sz="1050" kern="0" dirty="0">
                <a:solidFill>
                  <a:sysClr val="window" lastClr="FFFFFF"/>
                </a:solidFill>
                <a:latin typeface="Segoe UI" pitchFamily="34" charset="0"/>
                <a:ea typeface="Segoe UI" pitchFamily="34" charset="0"/>
                <a:cs typeface="Segoe UI" pitchFamily="34" charset="0"/>
              </a:endParaRPr>
            </a:p>
            <a:p>
              <a:pPr lvl="0" algn="just">
                <a:lnSpc>
                  <a:spcPct val="107000"/>
                </a:lnSpc>
                <a:defRPr/>
              </a:pPr>
              <a:r>
                <a:rPr lang="en-US" sz="1000" kern="0" dirty="0" smtClean="0">
                  <a:solidFill>
                    <a:sysClr val="window" lastClr="FFFFFF"/>
                  </a:solidFill>
                  <a:latin typeface="Segoe UI" pitchFamily="34" charset="0"/>
                  <a:ea typeface="Segoe UI" pitchFamily="34" charset="0"/>
                  <a:cs typeface="Segoe UI" pitchFamily="34" charset="0"/>
                </a:rPr>
                <a:t>Resource and Energy</a:t>
              </a:r>
              <a:endParaRPr lang="en-US" sz="1000" kern="0" dirty="0">
                <a:solidFill>
                  <a:sysClr val="window" lastClr="FFFFFF"/>
                </a:solidFill>
                <a:latin typeface="Segoe UI" pitchFamily="34" charset="0"/>
                <a:ea typeface="Segoe UI" pitchFamily="34" charset="0"/>
                <a:cs typeface="Segoe UI" pitchFamily="34" charset="0"/>
              </a:endParaRPr>
            </a:p>
            <a:p>
              <a:pPr lvl="0">
                <a:lnSpc>
                  <a:spcPct val="107000"/>
                </a:lnSpc>
                <a:defRPr/>
              </a:pPr>
              <a:r>
                <a:rPr lang="en-US" sz="1050" b="1" kern="0" dirty="0">
                  <a:solidFill>
                    <a:srgbClr val="FFC000"/>
                  </a:solidFill>
                  <a:latin typeface="Segoe UI" pitchFamily="34" charset="0"/>
                  <a:ea typeface="Segoe UI" pitchFamily="34" charset="0"/>
                  <a:cs typeface="Segoe UI" pitchFamily="34" charset="0"/>
                </a:rPr>
                <a:t>Business Area</a:t>
              </a:r>
            </a:p>
            <a:p>
              <a:pPr lvl="0" algn="just">
                <a:lnSpc>
                  <a:spcPct val="107000"/>
                </a:lnSpc>
                <a:defRPr/>
              </a:pPr>
              <a:r>
                <a:rPr lang="en-US" sz="1000" kern="0" dirty="0" smtClean="0">
                  <a:solidFill>
                    <a:sysClr val="window" lastClr="FFFFFF"/>
                  </a:solidFill>
                  <a:latin typeface="Segoe UI" pitchFamily="34" charset="0"/>
                  <a:ea typeface="Segoe UI" pitchFamily="34" charset="0"/>
                  <a:cs typeface="Segoe UI" pitchFamily="34" charset="0"/>
                </a:rPr>
                <a:t>Admin Support and Maintenance </a:t>
              </a:r>
              <a:endParaRPr lang="en-US" sz="1000" kern="0" dirty="0">
                <a:solidFill>
                  <a:sysClr val="window" lastClr="FFFFFF"/>
                </a:solidFill>
                <a:latin typeface="Segoe UI" pitchFamily="34" charset="0"/>
                <a:ea typeface="Segoe UI" pitchFamily="34" charset="0"/>
                <a:cs typeface="Segoe UI" pitchFamily="34" charset="0"/>
              </a:endParaRPr>
            </a:p>
            <a:p>
              <a:pPr lvl="0">
                <a:lnSpc>
                  <a:spcPct val="107000"/>
                </a:lnSpc>
                <a:defRPr/>
              </a:pPr>
              <a:r>
                <a:rPr lang="en-US" sz="1050" b="1" kern="0" dirty="0">
                  <a:solidFill>
                    <a:srgbClr val="FFC000"/>
                  </a:solidFill>
                  <a:latin typeface="Segoe UI" pitchFamily="34" charset="0"/>
                  <a:ea typeface="Segoe UI" pitchFamily="34" charset="0"/>
                  <a:cs typeface="Segoe UI" pitchFamily="34" charset="0"/>
                </a:rPr>
                <a:t>GEO</a:t>
              </a:r>
            </a:p>
            <a:p>
              <a:pPr lvl="0" algn="just">
                <a:lnSpc>
                  <a:spcPct val="107000"/>
                </a:lnSpc>
                <a:defRPr/>
              </a:pPr>
              <a:r>
                <a:rPr lang="en-US" sz="1000" kern="0" dirty="0" smtClean="0">
                  <a:solidFill>
                    <a:sysClr val="window" lastClr="FFFFFF"/>
                  </a:solidFill>
                  <a:latin typeface="Segoe UI" pitchFamily="34" charset="0"/>
                  <a:ea typeface="Segoe UI" pitchFamily="34" charset="0"/>
                  <a:cs typeface="Segoe UI" pitchFamily="34" charset="0"/>
                </a:rPr>
                <a:t>AUS and USA</a:t>
              </a:r>
              <a:endParaRPr lang="en-US" sz="1000" kern="0" dirty="0">
                <a:solidFill>
                  <a:sysClr val="window" lastClr="FFFFFF"/>
                </a:solidFill>
                <a:latin typeface="Segoe UI" pitchFamily="34" charset="0"/>
                <a:ea typeface="Segoe UI" pitchFamily="34" charset="0"/>
                <a:cs typeface="Segoe UI" pitchFamily="34" charset="0"/>
              </a:endParaRPr>
            </a:p>
            <a:p>
              <a:pPr lvl="0">
                <a:lnSpc>
                  <a:spcPct val="107000"/>
                </a:lnSpc>
                <a:defRPr/>
              </a:pPr>
              <a:r>
                <a:rPr lang="en-US" sz="1100" b="1" kern="0" dirty="0" smtClean="0">
                  <a:solidFill>
                    <a:srgbClr val="FFC000"/>
                  </a:solidFill>
                  <a:latin typeface="Segoe UI" pitchFamily="34" charset="0"/>
                  <a:ea typeface="Segoe UI" pitchFamily="34" charset="0"/>
                  <a:cs typeface="Segoe UI" pitchFamily="34" charset="0"/>
                </a:rPr>
                <a:t>Support Type</a:t>
              </a:r>
              <a:endParaRPr lang="en-US" sz="1100" b="1" kern="0" dirty="0">
                <a:solidFill>
                  <a:srgbClr val="FFC000"/>
                </a:solidFill>
                <a:latin typeface="Segoe UI" pitchFamily="34" charset="0"/>
                <a:ea typeface="Segoe UI" pitchFamily="34" charset="0"/>
                <a:cs typeface="Segoe UI" pitchFamily="34" charset="0"/>
              </a:endParaRPr>
            </a:p>
            <a:p>
              <a:pPr algn="just" fontAlgn="auto">
                <a:spcBef>
                  <a:spcPts val="0"/>
                </a:spcBef>
                <a:spcAft>
                  <a:spcPts val="0"/>
                </a:spcAft>
              </a:pPr>
              <a:r>
                <a:rPr lang="en-US" sz="1000" kern="0" dirty="0" smtClean="0">
                  <a:solidFill>
                    <a:sysClr val="window" lastClr="FFFFFF"/>
                  </a:solidFill>
                  <a:latin typeface="Segoe UI" pitchFamily="34" charset="0"/>
                  <a:ea typeface="Segoe UI" pitchFamily="34" charset="0"/>
                  <a:cs typeface="Segoe UI" pitchFamily="34" charset="0"/>
                </a:rPr>
                <a:t>Support and maintenance </a:t>
              </a:r>
              <a:r>
                <a:rPr lang="en-US" sz="1000" kern="0" dirty="0">
                  <a:solidFill>
                    <a:sysClr val="window" lastClr="FFFFFF"/>
                  </a:solidFill>
                  <a:latin typeface="Segoe UI" pitchFamily="34" charset="0"/>
                  <a:ea typeface="Segoe UI" pitchFamily="34" charset="0"/>
                  <a:cs typeface="Segoe UI" pitchFamily="34" charset="0"/>
                </a:rPr>
                <a:t>of </a:t>
              </a:r>
              <a:r>
                <a:rPr lang="en-US" sz="1000" kern="0" dirty="0" smtClean="0">
                  <a:solidFill>
                    <a:sysClr val="window" lastClr="FFFFFF"/>
                  </a:solidFill>
                  <a:latin typeface="Segoe UI" pitchFamily="34" charset="0"/>
                  <a:ea typeface="Segoe UI" pitchFamily="34" charset="0"/>
                  <a:cs typeface="Segoe UI" pitchFamily="34" charset="0"/>
                </a:rPr>
                <a:t>SharePoint Online, SharePoint 2013, SharePoint 2010 and Moss 2007.</a:t>
              </a:r>
              <a:endParaRPr lang="en-IN" sz="1000" b="1" kern="0" dirty="0">
                <a:solidFill>
                  <a:srgbClr val="FFC000"/>
                </a:solidFill>
                <a:latin typeface="Segoe UI" pitchFamily="34" charset="0"/>
                <a:ea typeface="Segoe UI" pitchFamily="34" charset="0"/>
                <a:cs typeface="Segoe UI" pitchFamily="34" charset="0"/>
              </a:endParaRPr>
            </a:p>
          </p:txBody>
        </p:sp>
        <p:sp>
          <p:nvSpPr>
            <p:cNvPr id="5" name="Rectangle 4"/>
            <p:cNvSpPr/>
            <p:nvPr/>
          </p:nvSpPr>
          <p:spPr>
            <a:xfrm>
              <a:off x="2406790" y="1173007"/>
              <a:ext cx="1193549" cy="1036793"/>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Project Description</a:t>
              </a:r>
            </a:p>
          </p:txBody>
        </p:sp>
        <p:sp>
          <p:nvSpPr>
            <p:cNvPr id="6" name="Rectangle 5"/>
            <p:cNvSpPr/>
            <p:nvPr/>
          </p:nvSpPr>
          <p:spPr>
            <a:xfrm>
              <a:off x="2406790" y="2251520"/>
              <a:ext cx="1193549" cy="972002"/>
            </a:xfrm>
            <a:prstGeom prst="rect">
              <a:avLst/>
            </a:prstGeom>
            <a:solidFill>
              <a:srgbClr val="EAB2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HCL’s Solution</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7" name="Rectangle 6"/>
            <p:cNvSpPr/>
            <p:nvPr/>
          </p:nvSpPr>
          <p:spPr>
            <a:xfrm>
              <a:off x="2406790" y="4372925"/>
              <a:ext cx="1193548" cy="984165"/>
            </a:xfrm>
            <a:prstGeom prst="rect">
              <a:avLst/>
            </a:prstGeom>
            <a:solidFill>
              <a:srgbClr val="96C02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Benefits / Value Added</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8" name="Rectangle 7"/>
            <p:cNvSpPr/>
            <p:nvPr/>
          </p:nvSpPr>
          <p:spPr>
            <a:xfrm>
              <a:off x="2406790" y="3270717"/>
              <a:ext cx="1193549" cy="1057440"/>
            </a:xfrm>
            <a:prstGeom prst="rect">
              <a:avLst/>
            </a:prstGeom>
            <a:solidFill>
              <a:schemeClr val="accent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Challenges</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9" name="Rectangle 66"/>
            <p:cNvSpPr>
              <a:spLocks noChangeArrowheads="1"/>
            </p:cNvSpPr>
            <p:nvPr/>
          </p:nvSpPr>
          <p:spPr bwMode="auto">
            <a:xfrm>
              <a:off x="60292" y="8811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0" name="Rectangle 79"/>
            <p:cNvSpPr>
              <a:spLocks noChangeArrowheads="1"/>
            </p:cNvSpPr>
            <p:nvPr/>
          </p:nvSpPr>
          <p:spPr bwMode="auto">
            <a:xfrm>
              <a:off x="-98204" y="21003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1" name="Rectangle 10"/>
            <p:cNvSpPr/>
            <p:nvPr/>
          </p:nvSpPr>
          <p:spPr>
            <a:xfrm>
              <a:off x="3643202" y="1173008"/>
              <a:ext cx="6682993" cy="1036792"/>
            </a:xfrm>
            <a:prstGeom prst="rect">
              <a:avLst/>
            </a:prstGeom>
            <a:solidFill>
              <a:srgbClr val="F9D5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Support and Maintenance of the Moss 2007, SharePoint 2010, SharePoint 2013 and SharePoint online Production environments. The Intranet </a:t>
              </a:r>
              <a:r>
                <a:rPr lang="en-US" sz="1000" dirty="0">
                  <a:solidFill>
                    <a:srgbClr val="000000"/>
                  </a:solidFill>
                  <a:latin typeface="Segoe UI" pitchFamily="34" charset="0"/>
                  <a:ea typeface="Segoe UI" pitchFamily="34" charset="0"/>
                  <a:cs typeface="Segoe UI" pitchFamily="34" charset="0"/>
                </a:rPr>
                <a:t>Portal &amp; various </a:t>
              </a:r>
              <a:r>
                <a:rPr lang="en-US" sz="1000" dirty="0" smtClean="0">
                  <a:solidFill>
                    <a:srgbClr val="000000"/>
                  </a:solidFill>
                  <a:latin typeface="Segoe UI" pitchFamily="34" charset="0"/>
                  <a:ea typeface="Segoe UI" pitchFamily="34" charset="0"/>
                  <a:cs typeface="Segoe UI" pitchFamily="34" charset="0"/>
                </a:rPr>
                <a:t>other applications ate hosted on the SharePoint Online.</a:t>
              </a:r>
            </a:p>
            <a:p>
              <a:pPr marL="34290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Support for the SharePoint video portal and Power BI and other Office 365 tools. </a:t>
              </a:r>
            </a:p>
            <a:p>
              <a:pPr marL="34290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Supporting a total of 5000+ sites with  120 site collections, 10 TB content with a user base of 20k users. </a:t>
              </a:r>
            </a:p>
            <a:p>
              <a:pPr marL="34290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Support for both Intranet as well as Extranet sites.</a:t>
              </a:r>
              <a:endParaRPr lang="en-IN" sz="1000" dirty="0">
                <a:solidFill>
                  <a:srgbClr val="000000"/>
                </a:solidFill>
                <a:latin typeface="Segoe UI" pitchFamily="34" charset="0"/>
                <a:ea typeface="Segoe UI" pitchFamily="34" charset="0"/>
                <a:cs typeface="Segoe UI" pitchFamily="34" charset="0"/>
              </a:endParaRPr>
            </a:p>
          </p:txBody>
        </p:sp>
        <p:sp>
          <p:nvSpPr>
            <p:cNvPr id="12" name="Rectangle 11"/>
            <p:cNvSpPr/>
            <p:nvPr/>
          </p:nvSpPr>
          <p:spPr>
            <a:xfrm>
              <a:off x="3641440" y="2251522"/>
              <a:ext cx="6684755" cy="972000"/>
            </a:xfrm>
            <a:prstGeom prst="rect">
              <a:avLst/>
            </a:prstGeom>
            <a:solidFill>
              <a:srgbClr val="FFF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Provide Application &amp; Platform Support and Management, which includes availability, capacity planning, </a:t>
              </a:r>
              <a:r>
                <a:rPr lang="en-US" sz="1000" dirty="0" smtClean="0">
                  <a:solidFill>
                    <a:srgbClr val="000000"/>
                  </a:solidFill>
                  <a:latin typeface="Segoe UI" pitchFamily="34" charset="0"/>
                  <a:ea typeface="Segoe UI" pitchFamily="34" charset="0"/>
                  <a:cs typeface="Segoe UI" pitchFamily="34" charset="0"/>
                </a:rPr>
                <a:t>maintain the business  continuity and business stakeholder management</a:t>
              </a:r>
              <a:endParaRPr lang="en-US"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Offshore team is divided into two categories – Application </a:t>
              </a:r>
              <a:r>
                <a:rPr lang="en-US" sz="1000" dirty="0" smtClean="0">
                  <a:solidFill>
                    <a:srgbClr val="000000"/>
                  </a:solidFill>
                  <a:latin typeface="Segoe UI" pitchFamily="34" charset="0"/>
                  <a:ea typeface="Segoe UI" pitchFamily="34" charset="0"/>
                  <a:cs typeface="Segoe UI" pitchFamily="34" charset="0"/>
                </a:rPr>
                <a:t>Support and enhancement </a:t>
              </a:r>
              <a:r>
                <a:rPr lang="en-US" sz="1000" dirty="0">
                  <a:solidFill>
                    <a:srgbClr val="000000"/>
                  </a:solidFill>
                  <a:latin typeface="Segoe UI" pitchFamily="34" charset="0"/>
                  <a:ea typeface="Segoe UI" pitchFamily="34" charset="0"/>
                  <a:cs typeface="Segoe UI" pitchFamily="34" charset="0"/>
                </a:rPr>
                <a:t>&amp; Platform Support</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Platform Support team supports for </a:t>
              </a:r>
              <a:r>
                <a:rPr lang="en-US" sz="1000" dirty="0" smtClean="0">
                  <a:solidFill>
                    <a:srgbClr val="000000"/>
                  </a:solidFill>
                  <a:latin typeface="Segoe UI" pitchFamily="34" charset="0"/>
                  <a:ea typeface="Segoe UI" pitchFamily="34" charset="0"/>
                  <a:cs typeface="Segoe UI" pitchFamily="34" charset="0"/>
                </a:rPr>
                <a:t>the all the production environments </a:t>
              </a:r>
              <a:r>
                <a:rPr lang="en-US" sz="1000" dirty="0">
                  <a:solidFill>
                    <a:srgbClr val="000000"/>
                  </a:solidFill>
                  <a:latin typeface="Segoe UI" pitchFamily="34" charset="0"/>
                  <a:ea typeface="Segoe UI" pitchFamily="34" charset="0"/>
                  <a:cs typeface="Segoe UI" pitchFamily="34" charset="0"/>
                </a:rPr>
                <a:t>&amp; the </a:t>
              </a:r>
              <a:r>
                <a:rPr lang="en-US" sz="1000" dirty="0" smtClean="0">
                  <a:solidFill>
                    <a:srgbClr val="000000"/>
                  </a:solidFill>
                  <a:latin typeface="Segoe UI" pitchFamily="34" charset="0"/>
                  <a:ea typeface="Segoe UI" pitchFamily="34" charset="0"/>
                  <a:cs typeface="Segoe UI" pitchFamily="34" charset="0"/>
                </a:rPr>
                <a:t>application support team provides support and enhancement development capabilities in SharePoint 2013 and SharePoint online.  </a:t>
              </a:r>
              <a:endParaRPr lang="en-IN" sz="1000" dirty="0">
                <a:solidFill>
                  <a:srgbClr val="000000"/>
                </a:solidFill>
                <a:latin typeface="Segoe UI" pitchFamily="34" charset="0"/>
                <a:ea typeface="Segoe UI" pitchFamily="34" charset="0"/>
                <a:cs typeface="Segoe UI" pitchFamily="34" charset="0"/>
              </a:endParaRPr>
            </a:p>
          </p:txBody>
        </p:sp>
        <p:sp>
          <p:nvSpPr>
            <p:cNvPr id="13" name="Rectangle 12"/>
            <p:cNvSpPr/>
            <p:nvPr/>
          </p:nvSpPr>
          <p:spPr>
            <a:xfrm>
              <a:off x="3641440" y="3270717"/>
              <a:ext cx="6684755" cy="1057440"/>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Governance in SharePoint Online</a:t>
              </a:r>
            </a:p>
            <a:p>
              <a:pPr marL="34290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SharePoint online backups </a:t>
              </a:r>
            </a:p>
            <a:p>
              <a:pPr marL="34290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Automated tools for SharePoint monitoring is not available e.g. SCOM </a:t>
              </a:r>
              <a:endParaRPr lang="en-US"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Analyzing the impact of an enhancement for live applications.</a:t>
              </a: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Resource availability for different technologies.</a:t>
              </a:r>
            </a:p>
            <a:p>
              <a:pPr marL="342900" indent="-342900" algn="just">
                <a:buFont typeface="Symbol"/>
                <a:buChar char=""/>
              </a:pPr>
              <a:endParaRPr lang="en-IN" sz="1000" dirty="0">
                <a:solidFill>
                  <a:srgbClr val="000000"/>
                </a:solidFill>
                <a:latin typeface="Segoe UI" pitchFamily="34" charset="0"/>
                <a:ea typeface="Segoe UI" pitchFamily="34" charset="0"/>
                <a:cs typeface="Segoe UI" pitchFamily="34" charset="0"/>
              </a:endParaRPr>
            </a:p>
          </p:txBody>
        </p:sp>
        <p:sp>
          <p:nvSpPr>
            <p:cNvPr id="14" name="Rectangle 13"/>
            <p:cNvSpPr/>
            <p:nvPr/>
          </p:nvSpPr>
          <p:spPr>
            <a:xfrm>
              <a:off x="3641440" y="4369895"/>
              <a:ext cx="6684755" cy="986241"/>
            </a:xfrm>
            <a:prstGeom prst="rect">
              <a:avLst/>
            </a:prstGeom>
            <a:solidFill>
              <a:srgbClr val="DDEDB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HCL is helping the client in migrating data from obsolete platforms to SharePoint online which helped them in reduction of </a:t>
              </a:r>
              <a:r>
                <a:rPr lang="en-US" sz="1000" dirty="0">
                  <a:solidFill>
                    <a:srgbClr val="000000"/>
                  </a:solidFill>
                  <a:latin typeface="Segoe UI" pitchFamily="34" charset="0"/>
                  <a:ea typeface="Segoe UI" pitchFamily="34" charset="0"/>
                  <a:cs typeface="Segoe UI" pitchFamily="34" charset="0"/>
                </a:rPr>
                <a:t>maintenance </a:t>
              </a:r>
              <a:r>
                <a:rPr lang="en-US" sz="1000" dirty="0" smtClean="0">
                  <a:solidFill>
                    <a:srgbClr val="000000"/>
                  </a:solidFill>
                  <a:latin typeface="Segoe UI" pitchFamily="34" charset="0"/>
                  <a:ea typeface="Segoe UI" pitchFamily="34" charset="0"/>
                  <a:cs typeface="Segoe UI" pitchFamily="34" charset="0"/>
                </a:rPr>
                <a:t>costs of </a:t>
              </a:r>
              <a:r>
                <a:rPr lang="en-US" sz="1000" dirty="0">
                  <a:solidFill>
                    <a:srgbClr val="000000"/>
                  </a:solidFill>
                  <a:latin typeface="Segoe UI" pitchFamily="34" charset="0"/>
                  <a:ea typeface="Segoe UI" pitchFamily="34" charset="0"/>
                  <a:cs typeface="Segoe UI" pitchFamily="34" charset="0"/>
                </a:rPr>
                <a:t>by 50-60%</a:t>
              </a:r>
            </a:p>
            <a:p>
              <a:pPr marL="342900" lvl="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Helped the client in setting up hybrid environment in SharePoint on-premises and SharePoint online</a:t>
              </a:r>
            </a:p>
            <a:p>
              <a:pPr marL="342900" lvl="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Stabilized the SharePoint environment resulting in reducing the ticket count from 550 service request a month to 400 a month</a:t>
              </a:r>
            </a:p>
            <a:p>
              <a:pPr marL="342900" lvl="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Implemented automation of Site creation in SharePoint online </a:t>
              </a:r>
            </a:p>
            <a:p>
              <a:pPr marL="342900" lvl="0" indent="-342900" algn="just">
                <a:buFont typeface="Symbol"/>
                <a:buChar char=""/>
              </a:pPr>
              <a:r>
                <a:rPr lang="en-US" sz="1000" dirty="0" smtClean="0">
                  <a:solidFill>
                    <a:srgbClr val="000000"/>
                  </a:solidFill>
                  <a:latin typeface="Segoe UI" pitchFamily="34" charset="0"/>
                  <a:ea typeface="Segoe UI" pitchFamily="34" charset="0"/>
                  <a:cs typeface="Segoe UI" pitchFamily="34" charset="0"/>
                </a:rPr>
                <a:t>O365 Message center integration with Dashboard.</a:t>
              </a:r>
              <a:endParaRPr lang="en-US" sz="1000" dirty="0">
                <a:solidFill>
                  <a:srgbClr val="000000"/>
                </a:solidFill>
                <a:latin typeface="Segoe UI" pitchFamily="34" charset="0"/>
                <a:ea typeface="Segoe UI" pitchFamily="34" charset="0"/>
                <a:cs typeface="Segoe UI" pitchFamily="34" charset="0"/>
              </a:endParaRPr>
            </a:p>
          </p:txBody>
        </p:sp>
      </p:grpSp>
      <p:sp>
        <p:nvSpPr>
          <p:cNvPr id="15" name="Title 1"/>
          <p:cNvSpPr txBox="1">
            <a:spLocks/>
          </p:cNvSpPr>
          <p:nvPr/>
        </p:nvSpPr>
        <p:spPr>
          <a:xfrm>
            <a:off x="15890" y="0"/>
            <a:ext cx="10485954" cy="836760"/>
          </a:xfrm>
          <a:prstGeom prst="rect">
            <a:avLst/>
          </a:prstGeom>
        </p:spPr>
        <p:txBody>
          <a:bodyPr/>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US" kern="0" dirty="0" smtClean="0"/>
              <a:t>	</a:t>
            </a:r>
            <a:r>
              <a:rPr lang="en-IN" kern="0" dirty="0"/>
              <a:t>Case </a:t>
            </a:r>
            <a:r>
              <a:rPr lang="en-IN" kern="0" dirty="0" smtClean="0"/>
              <a:t>Study 2: </a:t>
            </a:r>
            <a:r>
              <a:rPr lang="en-IN" dirty="0"/>
              <a:t>Resource &amp; Energy Major, Australia</a:t>
            </a:r>
            <a:endParaRPr lang="en-US" kern="0" dirty="0"/>
          </a:p>
        </p:txBody>
      </p:sp>
    </p:spTree>
    <p:extLst>
      <p:ext uri="{BB962C8B-B14F-4D97-AF65-F5344CB8AC3E}">
        <p14:creationId xmlns:p14="http://schemas.microsoft.com/office/powerpoint/2010/main" val="24097140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65314"/>
            <a:ext cx="10231953" cy="749300"/>
          </a:xfrm>
          <a:prstGeom prst="rect">
            <a:avLst/>
          </a:prstGeom>
        </p:spPr>
        <p:txBody>
          <a:bodyPr/>
          <a:lstStyle/>
          <a:p>
            <a:pPr>
              <a:lnSpc>
                <a:spcPct val="200000"/>
              </a:lnSpc>
            </a:pPr>
            <a:r>
              <a:rPr lang="en-US" dirty="0" smtClean="0"/>
              <a:t>	Appendix</a:t>
            </a:r>
            <a:endParaRPr lang="en-US" dirty="0"/>
          </a:p>
        </p:txBody>
      </p:sp>
    </p:spTree>
    <p:extLst>
      <p:ext uri="{BB962C8B-B14F-4D97-AF65-F5344CB8AC3E}">
        <p14:creationId xmlns:p14="http://schemas.microsoft.com/office/powerpoint/2010/main" val="7866814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822326"/>
          </a:xfrm>
          <a:prstGeom prst="rect">
            <a:avLst/>
          </a:prstGeom>
        </p:spPr>
        <p:txBody>
          <a:bodyPr/>
          <a:lstStyle/>
          <a:p>
            <a:pPr>
              <a:lnSpc>
                <a:spcPct val="200000"/>
              </a:lnSpc>
            </a:pPr>
            <a:r>
              <a:rPr lang="en-IN" dirty="0" smtClean="0"/>
              <a:t>	Introduction</a:t>
            </a:r>
            <a:endParaRPr lang="en-IN" dirty="0"/>
          </a:p>
        </p:txBody>
      </p:sp>
      <p:sp>
        <p:nvSpPr>
          <p:cNvPr id="3" name="Rectangle 2"/>
          <p:cNvSpPr/>
          <p:nvPr/>
        </p:nvSpPr>
        <p:spPr>
          <a:xfrm>
            <a:off x="274320" y="1375170"/>
            <a:ext cx="9448800" cy="1569660"/>
          </a:xfrm>
          <a:prstGeom prst="rect">
            <a:avLst/>
          </a:prstGeom>
        </p:spPr>
        <p:txBody>
          <a:bodyPr wrap="square">
            <a:spAutoFit/>
          </a:bodyPr>
          <a:lstStyle/>
          <a:p>
            <a:pPr algn="ctr"/>
            <a:r>
              <a:rPr lang="en-IN" i="1" dirty="0" smtClean="0">
                <a:latin typeface="Calibri" panose="020F0502020204030204" pitchFamily="34" charset="0"/>
                <a:cs typeface="Calibri" panose="020F0502020204030204" pitchFamily="34" charset="0"/>
              </a:rPr>
              <a:t>“</a:t>
            </a:r>
            <a:r>
              <a:rPr lang="en-IN" sz="2000" i="1" dirty="0" smtClean="0">
                <a:latin typeface="Calibri" panose="020F0502020204030204" pitchFamily="34" charset="0"/>
                <a:cs typeface="Calibri" panose="020F0502020204030204" pitchFamily="34" charset="0"/>
              </a:rPr>
              <a:t>HCL </a:t>
            </a:r>
            <a:r>
              <a:rPr lang="en-IN" sz="2000" i="1" dirty="0">
                <a:latin typeface="Calibri" panose="020F0502020204030204" pitchFamily="34" charset="0"/>
                <a:cs typeface="Calibri" panose="020F0502020204030204" pitchFamily="34" charset="0"/>
              </a:rPr>
              <a:t>offers basic to </a:t>
            </a:r>
            <a:r>
              <a:rPr lang="en-IN" sz="2000" i="1" dirty="0" smtClean="0">
                <a:latin typeface="Calibri" panose="020F0502020204030204" pitchFamily="34" charset="0"/>
                <a:cs typeface="Calibri" panose="020F0502020204030204" pitchFamily="34" charset="0"/>
              </a:rPr>
              <a:t>advanced </a:t>
            </a:r>
            <a:r>
              <a:rPr lang="en-IN" sz="2000" i="1" dirty="0">
                <a:latin typeface="Calibri" panose="020F0502020204030204" pitchFamily="34" charset="0"/>
                <a:cs typeface="Calibri" panose="020F0502020204030204" pitchFamily="34" charset="0"/>
              </a:rPr>
              <a:t>Office 365 administration support and operations management embedded with reporting, monitoring and enriched Application Performance </a:t>
            </a:r>
            <a:r>
              <a:rPr lang="en-IN" sz="2000" i="1" dirty="0" smtClean="0">
                <a:latin typeface="Calibri" panose="020F0502020204030204" pitchFamily="34" charset="0"/>
                <a:cs typeface="Calibri" panose="020F0502020204030204" pitchFamily="34" charset="0"/>
              </a:rPr>
              <a:t>Management across the entire stack of Office 365 offerings”</a:t>
            </a:r>
            <a:endParaRPr lang="en-IN" sz="2000" i="1" dirty="0">
              <a:latin typeface="Calibri" panose="020F0502020204030204" pitchFamily="34" charset="0"/>
              <a:cs typeface="Calibri" panose="020F0502020204030204" pitchFamily="34" charset="0"/>
            </a:endParaRPr>
          </a:p>
          <a:p>
            <a:endParaRPr lang="en-IN" sz="2000" dirty="0"/>
          </a:p>
        </p:txBody>
      </p:sp>
      <p:pic>
        <p:nvPicPr>
          <p:cNvPr id="4" name="Picture 3"/>
          <p:cNvPicPr>
            <a:picLocks noChangeAspect="1"/>
          </p:cNvPicPr>
          <p:nvPr/>
        </p:nvPicPr>
        <p:blipFill rotWithShape="1">
          <a:blip r:embed="rId2"/>
          <a:srcRect l="7595" t="905" r="3878" b="5474"/>
          <a:stretch/>
        </p:blipFill>
        <p:spPr>
          <a:xfrm>
            <a:off x="9972000" y="1103100"/>
            <a:ext cx="936000" cy="972000"/>
          </a:xfrm>
          <a:prstGeom prst="rect">
            <a:avLst/>
          </a:prstGeom>
        </p:spPr>
      </p:pic>
      <p:pic>
        <p:nvPicPr>
          <p:cNvPr id="6" name="Picture 5"/>
          <p:cNvPicPr>
            <a:picLocks noChangeAspect="1"/>
          </p:cNvPicPr>
          <p:nvPr/>
        </p:nvPicPr>
        <p:blipFill rotWithShape="1">
          <a:blip r:embed="rId3"/>
          <a:srcRect l="91" t="4372" r="1787" b="2007"/>
          <a:stretch/>
        </p:blipFill>
        <p:spPr>
          <a:xfrm>
            <a:off x="11088000" y="1103100"/>
            <a:ext cx="972000" cy="972000"/>
          </a:xfrm>
          <a:prstGeom prst="rect">
            <a:avLst/>
          </a:prstGeom>
        </p:spPr>
      </p:pic>
      <p:pic>
        <p:nvPicPr>
          <p:cNvPr id="7" name="Picture 6"/>
          <p:cNvPicPr>
            <a:picLocks noChangeAspect="1"/>
          </p:cNvPicPr>
          <p:nvPr/>
        </p:nvPicPr>
        <p:blipFill rotWithShape="1">
          <a:blip r:embed="rId4"/>
          <a:srcRect l="4191" t="4448" r="3876" b="3713"/>
          <a:stretch/>
        </p:blipFill>
        <p:spPr>
          <a:xfrm>
            <a:off x="9972000" y="2160000"/>
            <a:ext cx="936000" cy="936000"/>
          </a:xfrm>
          <a:prstGeom prst="rect">
            <a:avLst/>
          </a:prstGeom>
        </p:spPr>
      </p:pic>
      <p:pic>
        <p:nvPicPr>
          <p:cNvPr id="8" name="Picture 7"/>
          <p:cNvPicPr>
            <a:picLocks noChangeAspect="1"/>
          </p:cNvPicPr>
          <p:nvPr/>
        </p:nvPicPr>
        <p:blipFill rotWithShape="1">
          <a:blip r:embed="rId5"/>
          <a:srcRect l="92" t="917" r="3567" b="3712"/>
          <a:stretch/>
        </p:blipFill>
        <p:spPr>
          <a:xfrm>
            <a:off x="11088000" y="2160000"/>
            <a:ext cx="972000" cy="936000"/>
          </a:xfrm>
          <a:prstGeom prst="rect">
            <a:avLst/>
          </a:prstGeom>
        </p:spPr>
      </p:pic>
      <p:pic>
        <p:nvPicPr>
          <p:cNvPr id="9" name="Picture 8"/>
          <p:cNvPicPr>
            <a:picLocks noChangeAspect="1"/>
          </p:cNvPicPr>
          <p:nvPr/>
        </p:nvPicPr>
        <p:blipFill rotWithShape="1">
          <a:blip r:embed="rId6"/>
          <a:srcRect l="4189" t="2833" r="3877" b="3578"/>
          <a:stretch/>
        </p:blipFill>
        <p:spPr>
          <a:xfrm>
            <a:off x="9972000" y="3180900"/>
            <a:ext cx="936000" cy="936000"/>
          </a:xfrm>
          <a:prstGeom prst="rect">
            <a:avLst/>
          </a:prstGeom>
        </p:spPr>
      </p:pic>
      <p:pic>
        <p:nvPicPr>
          <p:cNvPr id="10" name="Picture 9"/>
          <p:cNvPicPr>
            <a:picLocks noChangeAspect="1"/>
          </p:cNvPicPr>
          <p:nvPr/>
        </p:nvPicPr>
        <p:blipFill rotWithShape="1">
          <a:blip r:embed="rId7"/>
          <a:srcRect l="4050" t="3068" r="3091" b="4073"/>
          <a:stretch/>
        </p:blipFill>
        <p:spPr>
          <a:xfrm>
            <a:off x="11088000" y="3180900"/>
            <a:ext cx="972000" cy="936000"/>
          </a:xfrm>
          <a:prstGeom prst="rect">
            <a:avLst/>
          </a:prstGeom>
        </p:spPr>
      </p:pic>
      <p:sp>
        <p:nvSpPr>
          <p:cNvPr id="13" name="Rectangle 12"/>
          <p:cNvSpPr/>
          <p:nvPr/>
        </p:nvSpPr>
        <p:spPr bwMode="auto">
          <a:xfrm>
            <a:off x="344863" y="3831861"/>
            <a:ext cx="2017332" cy="762000"/>
          </a:xfrm>
          <a:prstGeom prst="rect">
            <a:avLst/>
          </a:prstGeom>
          <a:solidFill>
            <a:schemeClr val="bg1">
              <a:lumMod val="95000"/>
            </a:schemeClr>
          </a:solidFill>
          <a:ln w="3175" cap="flat" cmpd="sng" algn="ctr">
            <a:noFill/>
            <a:prstDash val="solid"/>
            <a:miter lim="800000"/>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Segoe UI" panose="020B0502040204020203" pitchFamily="34" charset="0"/>
                <a:ea typeface="Segoe UI" panose="020B0502040204020203" pitchFamily="34" charset="0"/>
                <a:cs typeface="Segoe UI" panose="020B0502040204020203" pitchFamily="34" charset="0"/>
              </a:rPr>
              <a:t>Setup</a:t>
            </a:r>
            <a:r>
              <a:rPr kumimoji="0" lang="en-US" sz="1600" b="1"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&amp; Configuration</a:t>
            </a:r>
          </a:p>
        </p:txBody>
      </p:sp>
      <p:sp>
        <p:nvSpPr>
          <p:cNvPr id="14" name="Rectangle 13"/>
          <p:cNvSpPr/>
          <p:nvPr/>
        </p:nvSpPr>
        <p:spPr bwMode="auto">
          <a:xfrm>
            <a:off x="2539536" y="3836868"/>
            <a:ext cx="2017332" cy="762000"/>
          </a:xfrm>
          <a:prstGeom prst="rect">
            <a:avLst/>
          </a:prstGeom>
          <a:solidFill>
            <a:schemeClr val="bg1">
              <a:lumMod val="95000"/>
            </a:schemeClr>
          </a:solidFill>
          <a:ln w="3175" cap="flat" cmpd="sng" algn="ctr">
            <a:noFill/>
            <a:prstDash val="solid"/>
            <a:miter lim="800000"/>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Segoe UI" panose="020B0502040204020203" pitchFamily="34" charset="0"/>
                <a:ea typeface="Segoe UI" panose="020B0502040204020203" pitchFamily="34" charset="0"/>
                <a:cs typeface="Segoe UI" panose="020B0502040204020203" pitchFamily="34" charset="0"/>
              </a:rPr>
              <a:t>O365 Administration</a:t>
            </a:r>
            <a:endPar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p:nvPr/>
        </p:nvSpPr>
        <p:spPr bwMode="auto">
          <a:xfrm>
            <a:off x="6934200" y="4938183"/>
            <a:ext cx="2017332" cy="762000"/>
          </a:xfrm>
          <a:prstGeom prst="rect">
            <a:avLst/>
          </a:prstGeom>
          <a:solidFill>
            <a:schemeClr val="bg1">
              <a:lumMod val="95000"/>
            </a:schemeClr>
          </a:solidFill>
          <a:ln w="3175" cap="flat" cmpd="sng" algn="ctr">
            <a:noFill/>
            <a:prstDash val="solid"/>
            <a:miter lim="800000"/>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Ticket based Troubleshooting</a:t>
            </a:r>
          </a:p>
        </p:txBody>
      </p:sp>
      <p:sp>
        <p:nvSpPr>
          <p:cNvPr id="16" name="Rectangle 15"/>
          <p:cNvSpPr/>
          <p:nvPr/>
        </p:nvSpPr>
        <p:spPr bwMode="auto">
          <a:xfrm>
            <a:off x="4736868" y="3836868"/>
            <a:ext cx="2017332" cy="762000"/>
          </a:xfrm>
          <a:prstGeom prst="rect">
            <a:avLst/>
          </a:prstGeom>
          <a:solidFill>
            <a:schemeClr val="bg1">
              <a:lumMod val="95000"/>
            </a:schemeClr>
          </a:solidFill>
          <a:ln w="3175" cap="flat" cmpd="sng" algn="ctr">
            <a:noFill/>
            <a:prstDash val="solid"/>
            <a:miter lim="800000"/>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User &amp; Authorization Management</a:t>
            </a:r>
          </a:p>
        </p:txBody>
      </p:sp>
      <p:sp>
        <p:nvSpPr>
          <p:cNvPr id="17" name="Rectangle 16"/>
          <p:cNvSpPr/>
          <p:nvPr/>
        </p:nvSpPr>
        <p:spPr bwMode="auto">
          <a:xfrm>
            <a:off x="338534" y="4938183"/>
            <a:ext cx="2017332" cy="762000"/>
          </a:xfrm>
          <a:prstGeom prst="rect">
            <a:avLst/>
          </a:prstGeom>
          <a:solidFill>
            <a:schemeClr val="bg1">
              <a:lumMod val="95000"/>
            </a:schemeClr>
          </a:solidFill>
          <a:ln w="3175" cap="flat" cmpd="sng" algn="ctr">
            <a:noFill/>
            <a:prstDash val="solid"/>
            <a:miter lim="800000"/>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Security</a:t>
            </a:r>
            <a:r>
              <a:rPr kumimoji="0" lang="en-US" sz="1600" b="1" i="0" u="none" strike="noStrike" cap="none" normalizeH="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and Compliances</a:t>
            </a:r>
            <a:endPar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8" name="Rectangle 17"/>
          <p:cNvSpPr/>
          <p:nvPr/>
        </p:nvSpPr>
        <p:spPr bwMode="auto">
          <a:xfrm>
            <a:off x="2539536" y="4938183"/>
            <a:ext cx="2017332" cy="762000"/>
          </a:xfrm>
          <a:prstGeom prst="rect">
            <a:avLst/>
          </a:prstGeom>
          <a:solidFill>
            <a:schemeClr val="bg1">
              <a:lumMod val="95000"/>
            </a:schemeClr>
          </a:solidFill>
          <a:ln w="3175" cap="flat" cmpd="sng" algn="ctr">
            <a:noFill/>
            <a:prstDash val="solid"/>
            <a:miter lim="800000"/>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Continuous</a:t>
            </a:r>
            <a:r>
              <a:rPr kumimoji="0" lang="en-US" sz="1600" b="1" i="0" u="none" strike="noStrike" cap="none" normalizeH="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Monitoring &amp; </a:t>
            </a:r>
            <a:r>
              <a:rPr kumimoji="0" lang="en-US" sz="1600" b="1" i="0" u="none" strike="noStrike" cap="none" normalizeH="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Reporting</a:t>
            </a:r>
            <a:endPar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bwMode="auto">
          <a:xfrm>
            <a:off x="4736868" y="4938183"/>
            <a:ext cx="2017332" cy="762000"/>
          </a:xfrm>
          <a:prstGeom prst="rect">
            <a:avLst/>
          </a:prstGeom>
          <a:solidFill>
            <a:schemeClr val="bg1">
              <a:lumMod val="95000"/>
            </a:schemeClr>
          </a:solidFill>
          <a:ln w="3175" cap="flat" cmpd="sng" algn="ctr">
            <a:noFill/>
            <a:prstDash val="solid"/>
            <a:miter lim="800000"/>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Segoe UI" panose="020B0502040204020203" pitchFamily="34" charset="0"/>
                <a:ea typeface="Segoe UI" panose="020B0502040204020203" pitchFamily="34" charset="0"/>
                <a:cs typeface="Segoe UI" panose="020B0502040204020203" pitchFamily="34" charset="0"/>
              </a:rPr>
              <a:t>User Trainings</a:t>
            </a:r>
            <a:endPar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bwMode="auto">
          <a:xfrm>
            <a:off x="6934200" y="3836378"/>
            <a:ext cx="2017332" cy="762000"/>
          </a:xfrm>
          <a:prstGeom prst="rect">
            <a:avLst/>
          </a:prstGeom>
          <a:solidFill>
            <a:schemeClr val="bg1">
              <a:lumMod val="95000"/>
            </a:schemeClr>
          </a:solidFill>
          <a:ln w="3175" cap="flat" cmpd="sng" algn="ctr">
            <a:noFill/>
            <a:prstDash val="solid"/>
            <a:miter lim="800000"/>
            <a:headEnd type="none" w="sm" len="sm"/>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Segoe UI" panose="020B0502040204020203" pitchFamily="34" charset="0"/>
                <a:ea typeface="Segoe UI" panose="020B0502040204020203" pitchFamily="34" charset="0"/>
                <a:cs typeface="Segoe UI" panose="020B0502040204020203" pitchFamily="34" charset="0"/>
              </a:rPr>
              <a:t>Vendor Communication</a:t>
            </a:r>
            <a:endParaRPr kumimoji="0" lang="en-US" sz="16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p:cNvPicPr>
          <p:nvPr/>
        </p:nvPicPr>
        <p:blipFill rotWithShape="1">
          <a:blip r:embed="rId8"/>
          <a:srcRect l="4000" t="4240" r="4000" b="3042"/>
          <a:stretch/>
        </p:blipFill>
        <p:spPr>
          <a:xfrm>
            <a:off x="9972000" y="4201800"/>
            <a:ext cx="936000" cy="933622"/>
          </a:xfrm>
          <a:prstGeom prst="rect">
            <a:avLst/>
          </a:prstGeom>
        </p:spPr>
      </p:pic>
      <p:pic>
        <p:nvPicPr>
          <p:cNvPr id="21" name="Picture 20"/>
          <p:cNvPicPr>
            <a:picLocks noChangeAspect="1"/>
          </p:cNvPicPr>
          <p:nvPr/>
        </p:nvPicPr>
        <p:blipFill rotWithShape="1">
          <a:blip r:embed="rId9"/>
          <a:srcRect l="2957" t="4159" r="652" b="4872"/>
          <a:stretch/>
        </p:blipFill>
        <p:spPr>
          <a:xfrm>
            <a:off x="11088000" y="4201800"/>
            <a:ext cx="969800" cy="938994"/>
          </a:xfrm>
          <a:prstGeom prst="rect">
            <a:avLst/>
          </a:prstGeom>
        </p:spPr>
      </p:pic>
      <p:pic>
        <p:nvPicPr>
          <p:cNvPr id="22" name="Picture 21"/>
          <p:cNvPicPr>
            <a:picLocks noChangeAspect="1"/>
          </p:cNvPicPr>
          <p:nvPr/>
        </p:nvPicPr>
        <p:blipFill rotWithShape="1">
          <a:blip r:embed="rId10"/>
          <a:srcRect l="4180" t="2365" r="2043" b="2424"/>
          <a:stretch/>
        </p:blipFill>
        <p:spPr>
          <a:xfrm>
            <a:off x="9966270" y="5220322"/>
            <a:ext cx="936000" cy="936000"/>
          </a:xfrm>
          <a:prstGeom prst="rect">
            <a:avLst/>
          </a:prstGeom>
        </p:spPr>
      </p:pic>
      <p:pic>
        <p:nvPicPr>
          <p:cNvPr id="24" name="Picture 23"/>
          <p:cNvPicPr>
            <a:picLocks noChangeAspect="1"/>
          </p:cNvPicPr>
          <p:nvPr/>
        </p:nvPicPr>
        <p:blipFill rotWithShape="1">
          <a:blip r:embed="rId11"/>
          <a:srcRect l="4759" t="3482" r="2852" b="3482"/>
          <a:stretch/>
        </p:blipFill>
        <p:spPr>
          <a:xfrm>
            <a:off x="11090200" y="5226038"/>
            <a:ext cx="969800" cy="930284"/>
          </a:xfrm>
          <a:prstGeom prst="rect">
            <a:avLst/>
          </a:prstGeom>
        </p:spPr>
      </p:pic>
    </p:spTree>
    <p:extLst>
      <p:ext uri="{BB962C8B-B14F-4D97-AF65-F5344CB8AC3E}">
        <p14:creationId xmlns:p14="http://schemas.microsoft.com/office/powerpoint/2010/main" val="118377264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481" y="1375972"/>
            <a:ext cx="6373225" cy="3327400"/>
          </a:xfrm>
          <a:prstGeom prst="rect">
            <a:avLst/>
          </a:prstGeom>
        </p:spPr>
      </p:pic>
      <p:sp>
        <p:nvSpPr>
          <p:cNvPr id="3" name="Title 1"/>
          <p:cNvSpPr txBox="1">
            <a:spLocks/>
          </p:cNvSpPr>
          <p:nvPr/>
        </p:nvSpPr>
        <p:spPr>
          <a:xfrm>
            <a:off x="30481" y="-16000"/>
            <a:ext cx="10485954" cy="882204"/>
          </a:xfrm>
          <a:prstGeom prst="rect">
            <a:avLst/>
          </a:prstGeom>
        </p:spPr>
        <p:txBody>
          <a:bodyPr numCol="1"/>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Access Management Dashboard</a:t>
            </a:r>
            <a:endParaRPr lang="en-US" kern="0" dirty="0"/>
          </a:p>
        </p:txBody>
      </p:sp>
      <p:sp>
        <p:nvSpPr>
          <p:cNvPr id="4" name="Rectangle 3"/>
          <p:cNvSpPr/>
          <p:nvPr/>
        </p:nvSpPr>
        <p:spPr>
          <a:xfrm>
            <a:off x="7679690" y="1337893"/>
            <a:ext cx="4267535" cy="13484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lumMod val="65000"/>
                  <a:lumOff val="35000"/>
                </a:schemeClr>
              </a:solidFill>
              <a:latin typeface="Segoe UI Light" pitchFamily="34" charset="0"/>
            </a:endParaRPr>
          </a:p>
        </p:txBody>
      </p:sp>
      <p:sp>
        <p:nvSpPr>
          <p:cNvPr id="5" name="TextBox 4"/>
          <p:cNvSpPr txBox="1"/>
          <p:nvPr/>
        </p:nvSpPr>
        <p:spPr>
          <a:xfrm>
            <a:off x="6975530" y="3456461"/>
            <a:ext cx="5033254" cy="2554545"/>
          </a:xfrm>
          <a:prstGeom prst="rect">
            <a:avLst/>
          </a:prstGeom>
          <a:solidFill>
            <a:srgbClr val="D0CD8C"/>
          </a:solidFill>
        </p:spPr>
        <p:txBody>
          <a:bodyPr wrap="square" rtlCol="0">
            <a:spAutoFit/>
          </a:bodyPr>
          <a:lstStyle/>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Sandbox solution implemented using REST, JQuery and HTML</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User don’t need to be go to multiple places to know users and groups on the site</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User is able to check unique access permission details on site and its child object using this dashboard</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Ability to export in CSV format</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Ability to print dashboard</a:t>
            </a:r>
          </a:p>
          <a:p>
            <a:pPr marL="285744" indent="-285744" algn="just">
              <a:buFont typeface="Arial" panose="020B0604020202020204" pitchFamily="34" charset="0"/>
              <a:buChar char="•"/>
            </a:pPr>
            <a:endParaRPr lang="en-US" sz="1600" dirty="0"/>
          </a:p>
          <a:p>
            <a:endParaRPr lang="en-IN" sz="1600" dirty="0" smtClean="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rot="16200000">
            <a:off x="6537181" y="1750460"/>
            <a:ext cx="1386375" cy="6091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Business Needs</a:t>
            </a:r>
          </a:p>
        </p:txBody>
      </p:sp>
      <p:sp>
        <p:nvSpPr>
          <p:cNvPr id="7" name="Rectangle 6"/>
          <p:cNvSpPr/>
          <p:nvPr/>
        </p:nvSpPr>
        <p:spPr>
          <a:xfrm>
            <a:off x="6961655" y="2808456"/>
            <a:ext cx="5029200" cy="525937"/>
          </a:xfrm>
          <a:prstGeom prst="rect">
            <a:avLst/>
          </a:prstGeom>
          <a:solidFill>
            <a:srgbClr val="9A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Solution and Benefits</a:t>
            </a:r>
          </a:p>
        </p:txBody>
      </p:sp>
      <p:sp>
        <p:nvSpPr>
          <p:cNvPr id="8" name="TextBox 7"/>
          <p:cNvSpPr txBox="1"/>
          <p:nvPr/>
        </p:nvSpPr>
        <p:spPr>
          <a:xfrm>
            <a:off x="7977412" y="1762644"/>
            <a:ext cx="3672089" cy="58477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Need to have a list of all users/groups with access permissions on sites and lists</a:t>
            </a:r>
          </a:p>
        </p:txBody>
      </p:sp>
    </p:spTree>
    <p:extLst>
      <p:ext uri="{BB962C8B-B14F-4D97-AF65-F5344CB8AC3E}">
        <p14:creationId xmlns:p14="http://schemas.microsoft.com/office/powerpoint/2010/main" val="199273306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017175" y="1394705"/>
            <a:ext cx="3903156" cy="13484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lumMod val="65000"/>
                  <a:lumOff val="35000"/>
                </a:schemeClr>
              </a:solidFill>
              <a:latin typeface="Segoe UI Light" pitchFamily="34" charset="0"/>
            </a:endParaRPr>
          </a:p>
        </p:txBody>
      </p:sp>
      <p:sp>
        <p:nvSpPr>
          <p:cNvPr id="6" name="TextBox 5"/>
          <p:cNvSpPr txBox="1"/>
          <p:nvPr/>
        </p:nvSpPr>
        <p:spPr>
          <a:xfrm>
            <a:off x="8132708" y="1718160"/>
            <a:ext cx="3672089" cy="738664"/>
          </a:xfrm>
          <a:prstGeom prst="rect">
            <a:avLst/>
          </a:prstGeom>
          <a:noFill/>
        </p:spPr>
        <p:txBody>
          <a:bodyPr wrap="square" rtlCol="0">
            <a:spAutoFit/>
          </a:bodyPr>
          <a:lstStyle/>
          <a:p>
            <a:pPr algn="just"/>
            <a:r>
              <a:rPr lang="en-US" sz="1400" dirty="0"/>
              <a:t>Quick and easy provisioning of SharePoint sites through automated approval mechanism</a:t>
            </a:r>
          </a:p>
        </p:txBody>
      </p:sp>
      <p:sp>
        <p:nvSpPr>
          <p:cNvPr id="8" name="Rectangle 7"/>
          <p:cNvSpPr/>
          <p:nvPr/>
        </p:nvSpPr>
        <p:spPr>
          <a:xfrm>
            <a:off x="7360924" y="3473064"/>
            <a:ext cx="4643843" cy="2574315"/>
          </a:xfrm>
          <a:prstGeom prst="rect">
            <a:avLst/>
          </a:prstGeom>
          <a:solidFill>
            <a:srgbClr val="D0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IN" sz="1200" dirty="0">
              <a:solidFill>
                <a:schemeClr val="accent1">
                  <a:lumMod val="60000"/>
                  <a:lumOff val="40000"/>
                </a:schemeClr>
              </a:solidFill>
              <a:latin typeface="Segoe UI Light" pitchFamily="34" charset="0"/>
            </a:endParaRPr>
          </a:p>
        </p:txBody>
      </p:sp>
      <p:sp>
        <p:nvSpPr>
          <p:cNvPr id="4" name="TextBox 3"/>
          <p:cNvSpPr txBox="1"/>
          <p:nvPr/>
        </p:nvSpPr>
        <p:spPr>
          <a:xfrm>
            <a:off x="7532679" y="3596583"/>
            <a:ext cx="4300331" cy="2308324"/>
          </a:xfrm>
          <a:prstGeom prst="rect">
            <a:avLst/>
          </a:prstGeom>
          <a:noFill/>
        </p:spPr>
        <p:txBody>
          <a:bodyPr wrap="square" rtlCol="0">
            <a:spAutoFit/>
          </a:bodyPr>
          <a:lstStyle/>
          <a:p>
            <a:pPr marL="285744" indent="-285744" algn="just">
              <a:buFont typeface="Arial" panose="020B0604020202020204" pitchFamily="34" charset="0"/>
              <a:buChar char="•"/>
            </a:pPr>
            <a:r>
              <a:rPr lang="en-US" sz="1600" dirty="0">
                <a:latin typeface="Calibri" panose="020F0502020204030204" pitchFamily="34" charset="0"/>
                <a:ea typeface="Segoe UI" panose="020B0502040204020203" pitchFamily="34" charset="0"/>
                <a:cs typeface="Calibri" panose="020F0502020204030204" pitchFamily="34" charset="0"/>
              </a:rPr>
              <a:t>Rule based provisioning of sites based on user form submission.</a:t>
            </a:r>
          </a:p>
          <a:p>
            <a:pPr marL="285744" indent="-285744" algn="just">
              <a:buFont typeface="Arial" panose="020B0604020202020204" pitchFamily="34" charset="0"/>
              <a:buChar char="•"/>
            </a:pPr>
            <a:r>
              <a:rPr lang="en-US" sz="1600" dirty="0">
                <a:latin typeface="Calibri" panose="020F0502020204030204" pitchFamily="34" charset="0"/>
                <a:ea typeface="Segoe UI" panose="020B0502040204020203" pitchFamily="34" charset="0"/>
                <a:cs typeface="Calibri" panose="020F0502020204030204" pitchFamily="34" charset="0"/>
              </a:rPr>
              <a:t>Site approval goes through an automated  enterprise email based approval</a:t>
            </a:r>
          </a:p>
          <a:p>
            <a:pPr marL="285744" indent="-285744" algn="just">
              <a:buFont typeface="Arial" panose="020B0604020202020204" pitchFamily="34" charset="0"/>
              <a:buChar char="•"/>
            </a:pPr>
            <a:r>
              <a:rPr lang="en-US" sz="1600" dirty="0">
                <a:latin typeface="Calibri" panose="020F0502020204030204" pitchFamily="34" charset="0"/>
                <a:ea typeface="Segoe UI" panose="020B0502040204020203" pitchFamily="34" charset="0"/>
                <a:cs typeface="Calibri" panose="020F0502020204030204" pitchFamily="34" charset="0"/>
              </a:rPr>
              <a:t>Site gets provisioned in matter of mins. </a:t>
            </a:r>
          </a:p>
          <a:p>
            <a:pPr marL="285744" indent="-285744" algn="just">
              <a:buFont typeface="Arial" panose="020B0604020202020204" pitchFamily="34" charset="0"/>
              <a:buChar char="•"/>
            </a:pPr>
            <a:r>
              <a:rPr lang="en-US" sz="1600" dirty="0">
                <a:latin typeface="Calibri" panose="020F0502020204030204" pitchFamily="34" charset="0"/>
                <a:ea typeface="Segoe UI" panose="020B0502040204020203" pitchFamily="34" charset="0"/>
                <a:cs typeface="Calibri" panose="020F0502020204030204" pitchFamily="34" charset="0"/>
              </a:rPr>
              <a:t>No admin intervention required for the site provision. </a:t>
            </a:r>
          </a:p>
          <a:p>
            <a:pPr marL="285744" indent="-285744" algn="just">
              <a:buFont typeface="Arial" panose="020B0604020202020204" pitchFamily="34" charset="0"/>
              <a:buChar char="•"/>
            </a:pPr>
            <a:r>
              <a:rPr lang="en-US" sz="1600" dirty="0">
                <a:latin typeface="Calibri" panose="020F0502020204030204" pitchFamily="34" charset="0"/>
                <a:ea typeface="Segoe UI" panose="020B0502040204020203" pitchFamily="34" charset="0"/>
                <a:cs typeface="Calibri" panose="020F0502020204030204" pitchFamily="34" charset="0"/>
              </a:rPr>
              <a:t>Site quota, site owners , site template etc. can be set as per governance policy. </a:t>
            </a:r>
            <a:endParaRPr lang="en-US" sz="1600" dirty="0"/>
          </a:p>
        </p:txBody>
      </p:sp>
      <p:pic>
        <p:nvPicPr>
          <p:cNvPr id="12" name="Picture 11"/>
          <p:cNvPicPr>
            <a:picLocks noChangeAspect="1"/>
          </p:cNvPicPr>
          <p:nvPr/>
        </p:nvPicPr>
        <p:blipFill>
          <a:blip r:embed="rId2"/>
          <a:stretch>
            <a:fillRect/>
          </a:stretch>
        </p:blipFill>
        <p:spPr>
          <a:xfrm>
            <a:off x="7716" y="1131288"/>
            <a:ext cx="6372821" cy="3168657"/>
          </a:xfrm>
          <a:prstGeom prst="rect">
            <a:avLst/>
          </a:prstGeom>
          <a:effectLst>
            <a:innerShdw blurRad="63500" dist="50800" dir="18900000">
              <a:prstClr val="black">
                <a:alpha val="50000"/>
              </a:prstClr>
            </a:innerShdw>
          </a:effectLst>
        </p:spPr>
      </p:pic>
      <p:pic>
        <p:nvPicPr>
          <p:cNvPr id="13" name="Picture 12"/>
          <p:cNvPicPr>
            <a:picLocks noChangeAspect="1"/>
          </p:cNvPicPr>
          <p:nvPr/>
        </p:nvPicPr>
        <p:blipFill>
          <a:blip r:embed="rId3"/>
          <a:stretch>
            <a:fillRect/>
          </a:stretch>
        </p:blipFill>
        <p:spPr>
          <a:xfrm>
            <a:off x="175263" y="4571999"/>
            <a:ext cx="6205275" cy="2286001"/>
          </a:xfrm>
          <a:prstGeom prst="rect">
            <a:avLst/>
          </a:prstGeom>
          <a:effectLst>
            <a:innerShdw blurRad="63500" dist="50800" dir="18900000">
              <a:prstClr val="black">
                <a:alpha val="50000"/>
              </a:prstClr>
            </a:innerShdw>
          </a:effectLst>
        </p:spPr>
      </p:pic>
      <p:sp>
        <p:nvSpPr>
          <p:cNvPr id="11" name="Title 1"/>
          <p:cNvSpPr txBox="1">
            <a:spLocks/>
          </p:cNvSpPr>
          <p:nvPr/>
        </p:nvSpPr>
        <p:spPr>
          <a:xfrm>
            <a:off x="0" y="27050"/>
            <a:ext cx="10485954" cy="882204"/>
          </a:xfrm>
          <a:prstGeom prst="rect">
            <a:avLst/>
          </a:prstGeom>
        </p:spPr>
        <p:txBody>
          <a:bodyPr numCol="1"/>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Automated Site Provisioning</a:t>
            </a:r>
            <a:endParaRPr lang="en-US" kern="0" dirty="0"/>
          </a:p>
        </p:txBody>
      </p:sp>
      <p:sp>
        <p:nvSpPr>
          <p:cNvPr id="15" name="Rectangle 14"/>
          <p:cNvSpPr/>
          <p:nvPr/>
        </p:nvSpPr>
        <p:spPr>
          <a:xfrm rot="16200000">
            <a:off x="6948974" y="1808953"/>
            <a:ext cx="1386375" cy="562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Business Needs</a:t>
            </a:r>
          </a:p>
        </p:txBody>
      </p:sp>
      <p:sp>
        <p:nvSpPr>
          <p:cNvPr id="16" name="Rectangle 15"/>
          <p:cNvSpPr/>
          <p:nvPr/>
        </p:nvSpPr>
        <p:spPr>
          <a:xfrm>
            <a:off x="7360924" y="2869858"/>
            <a:ext cx="4643843" cy="525937"/>
          </a:xfrm>
          <a:prstGeom prst="rect">
            <a:avLst/>
          </a:prstGeom>
          <a:solidFill>
            <a:srgbClr val="9A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Solution and Benefits</a:t>
            </a:r>
          </a:p>
        </p:txBody>
      </p:sp>
    </p:spTree>
    <p:extLst>
      <p:ext uri="{BB962C8B-B14F-4D97-AF65-F5344CB8AC3E}">
        <p14:creationId xmlns:p14="http://schemas.microsoft.com/office/powerpoint/2010/main" val="635373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7200" y="1397002"/>
            <a:ext cx="3870025" cy="12893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lumMod val="65000"/>
                  <a:lumOff val="35000"/>
                </a:schemeClr>
              </a:solidFill>
              <a:latin typeface="Segoe UI Light" pitchFamily="34" charset="0"/>
            </a:endParaRPr>
          </a:p>
        </p:txBody>
      </p:sp>
      <p:sp>
        <p:nvSpPr>
          <p:cNvPr id="3" name="TextBox 2"/>
          <p:cNvSpPr txBox="1"/>
          <p:nvPr/>
        </p:nvSpPr>
        <p:spPr>
          <a:xfrm>
            <a:off x="8273051" y="1749307"/>
            <a:ext cx="3478322" cy="58477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Ability for end users to view all assigned tasks</a:t>
            </a:r>
          </a:p>
        </p:txBody>
      </p:sp>
      <p:sp>
        <p:nvSpPr>
          <p:cNvPr id="4" name="Rectangle 3"/>
          <p:cNvSpPr/>
          <p:nvPr/>
        </p:nvSpPr>
        <p:spPr>
          <a:xfrm>
            <a:off x="7360924" y="3473064"/>
            <a:ext cx="4643843" cy="2574315"/>
          </a:xfrm>
          <a:prstGeom prst="rect">
            <a:avLst/>
          </a:prstGeom>
          <a:solidFill>
            <a:srgbClr val="D0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IN" sz="1200" dirty="0">
              <a:solidFill>
                <a:schemeClr val="bg1"/>
              </a:solidFill>
              <a:latin typeface="Segoe UI Light" pitchFamily="34" charset="0"/>
            </a:endParaRPr>
          </a:p>
        </p:txBody>
      </p:sp>
      <p:sp>
        <p:nvSpPr>
          <p:cNvPr id="5" name="TextBox 4"/>
          <p:cNvSpPr txBox="1"/>
          <p:nvPr/>
        </p:nvSpPr>
        <p:spPr>
          <a:xfrm>
            <a:off x="7511143" y="3596583"/>
            <a:ext cx="4409188" cy="2062103"/>
          </a:xfrm>
          <a:prstGeom prst="rect">
            <a:avLst/>
          </a:prstGeom>
          <a:noFill/>
        </p:spPr>
        <p:txBody>
          <a:bodyPr wrap="square" rtlCol="0">
            <a:spAutoFit/>
          </a:bodyPr>
          <a:lstStyle/>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Sandbox solution implemented using REST, JQuery and HTML</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Aggregated view of all tasks assigned to a user in a site collection (sites and its sub-sites)</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Ability for user to take appropriate action without opening corresponding task lists</a:t>
            </a:r>
          </a:p>
          <a:p>
            <a:pPr marL="285744" indent="-285744" algn="just">
              <a:buFont typeface="Arial" panose="020B0604020202020204" pitchFamily="34" charset="0"/>
              <a:buChar char="•"/>
            </a:pPr>
            <a:endParaRPr lang="en-US" sz="1600" dirty="0">
              <a:solidFill>
                <a:schemeClr val="bg1"/>
              </a:solidFill>
              <a:latin typeface="Calibri" panose="020F0502020204030204" pitchFamily="34" charset="0"/>
              <a:cs typeface="Calibri" panose="020F0502020204030204" pitchFamily="34" charset="0"/>
            </a:endParaRPr>
          </a:p>
          <a:p>
            <a:pPr marL="285744" indent="-285744" algn="just">
              <a:buFont typeface="Arial" panose="020B0604020202020204" pitchFamily="34" charset="0"/>
              <a:buChar char="•"/>
            </a:pPr>
            <a:endParaRPr lang="en-US" sz="1600" dirty="0">
              <a:solidFill>
                <a:schemeClr val="bg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101600" y="1357085"/>
            <a:ext cx="6942693" cy="3189515"/>
          </a:xfrm>
          <a:prstGeom prst="rect">
            <a:avLst/>
          </a:prstGeom>
        </p:spPr>
      </p:pic>
      <p:sp>
        <p:nvSpPr>
          <p:cNvPr id="7" name="Title 1"/>
          <p:cNvSpPr txBox="1">
            <a:spLocks/>
          </p:cNvSpPr>
          <p:nvPr/>
        </p:nvSpPr>
        <p:spPr>
          <a:xfrm>
            <a:off x="-4354" y="21059"/>
            <a:ext cx="10485954" cy="882204"/>
          </a:xfrm>
          <a:prstGeom prst="rect">
            <a:avLst/>
          </a:prstGeom>
        </p:spPr>
        <p:txBody>
          <a:bodyPr numCol="1"/>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Approval Dashboard</a:t>
            </a:r>
            <a:endParaRPr lang="en-US" kern="0" dirty="0"/>
          </a:p>
        </p:txBody>
      </p:sp>
      <p:sp>
        <p:nvSpPr>
          <p:cNvPr id="8" name="Rectangle 7"/>
          <p:cNvSpPr/>
          <p:nvPr/>
        </p:nvSpPr>
        <p:spPr>
          <a:xfrm rot="16200000">
            <a:off x="6948974" y="1808953"/>
            <a:ext cx="1386375" cy="562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Business Needs</a:t>
            </a:r>
          </a:p>
        </p:txBody>
      </p:sp>
      <p:sp>
        <p:nvSpPr>
          <p:cNvPr id="9" name="Rectangle 8"/>
          <p:cNvSpPr/>
          <p:nvPr/>
        </p:nvSpPr>
        <p:spPr>
          <a:xfrm>
            <a:off x="7360924" y="2869858"/>
            <a:ext cx="4643843" cy="525937"/>
          </a:xfrm>
          <a:prstGeom prst="rect">
            <a:avLst/>
          </a:prstGeom>
          <a:solidFill>
            <a:srgbClr val="9A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Solution and Benefits</a:t>
            </a:r>
          </a:p>
        </p:txBody>
      </p:sp>
    </p:spTree>
    <p:extLst>
      <p:ext uri="{BB962C8B-B14F-4D97-AF65-F5344CB8AC3E}">
        <p14:creationId xmlns:p14="http://schemas.microsoft.com/office/powerpoint/2010/main" val="28600981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0306" y="1378891"/>
            <a:ext cx="3870025" cy="13484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lumMod val="65000"/>
                  <a:lumOff val="35000"/>
                </a:schemeClr>
              </a:solidFill>
              <a:latin typeface="Segoe UI Light" pitchFamily="34" charset="0"/>
            </a:endParaRPr>
          </a:p>
        </p:txBody>
      </p:sp>
      <p:sp>
        <p:nvSpPr>
          <p:cNvPr id="3" name="TextBox 2"/>
          <p:cNvSpPr txBox="1"/>
          <p:nvPr/>
        </p:nvSpPr>
        <p:spPr>
          <a:xfrm>
            <a:off x="8170098" y="1797802"/>
            <a:ext cx="3505200" cy="58477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Custom help functionality to help end users understand the functionality</a:t>
            </a:r>
          </a:p>
        </p:txBody>
      </p:sp>
      <p:sp>
        <p:nvSpPr>
          <p:cNvPr id="4" name="Rectangle 3"/>
          <p:cNvSpPr/>
          <p:nvPr/>
        </p:nvSpPr>
        <p:spPr>
          <a:xfrm>
            <a:off x="7360924" y="3473064"/>
            <a:ext cx="4643843" cy="2574315"/>
          </a:xfrm>
          <a:prstGeom prst="rect">
            <a:avLst/>
          </a:prstGeom>
          <a:solidFill>
            <a:srgbClr val="D0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IN" sz="1200" dirty="0">
              <a:solidFill>
                <a:schemeClr val="tx1"/>
              </a:solidFill>
              <a:latin typeface="Segoe UI Light" pitchFamily="34" charset="0"/>
            </a:endParaRPr>
          </a:p>
        </p:txBody>
      </p:sp>
      <p:sp>
        <p:nvSpPr>
          <p:cNvPr id="5" name="TextBox 4"/>
          <p:cNvSpPr txBox="1"/>
          <p:nvPr/>
        </p:nvSpPr>
        <p:spPr>
          <a:xfrm>
            <a:off x="7511143" y="3596583"/>
            <a:ext cx="4409188" cy="2308324"/>
          </a:xfrm>
          <a:prstGeom prst="rect">
            <a:avLst/>
          </a:prstGeom>
          <a:noFill/>
        </p:spPr>
        <p:txBody>
          <a:bodyPr wrap="square" rtlCol="0">
            <a:spAutoFit/>
          </a:bodyPr>
          <a:lstStyle/>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SharePoint 2013 Site Collection help feature with custom FAQ templates and custom JS</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Complete content help solution for SharePoint users</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Content Help in titles view</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Reduced training effort and reduction in support tickets</a:t>
            </a:r>
          </a:p>
          <a:p>
            <a:pPr marL="285744" indent="-285744" algn="just">
              <a:buFont typeface="Arial" panose="020B0604020202020204" pitchFamily="34" charset="0"/>
              <a:buChar char="•"/>
            </a:pPr>
            <a:endParaRPr lang="en-US" sz="1600" dirty="0">
              <a:solidFill>
                <a:schemeClr val="bg1"/>
              </a:solidFill>
              <a:latin typeface="Calibri" panose="020F0502020204030204" pitchFamily="34" charset="0"/>
              <a:cs typeface="Calibri" panose="020F0502020204030204" pitchFamily="34" charset="0"/>
            </a:endParaRPr>
          </a:p>
          <a:p>
            <a:pPr marL="285744" indent="-285744" algn="just">
              <a:buFont typeface="Arial" panose="020B0604020202020204" pitchFamily="34" charset="0"/>
              <a:buChar char="•"/>
            </a:pPr>
            <a:endParaRPr lang="en-US" sz="1600" dirty="0">
              <a:solidFill>
                <a:schemeClr val="bg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209007" y="1060828"/>
            <a:ext cx="5842000" cy="3581400"/>
          </a:xfrm>
          <a:prstGeom prst="rect">
            <a:avLst/>
          </a:prstGeom>
        </p:spPr>
      </p:pic>
      <p:pic>
        <p:nvPicPr>
          <p:cNvPr id="7" name="Picture 6"/>
          <p:cNvPicPr>
            <a:picLocks noChangeAspect="1"/>
          </p:cNvPicPr>
          <p:nvPr/>
        </p:nvPicPr>
        <p:blipFill>
          <a:blip r:embed="rId3"/>
          <a:stretch>
            <a:fillRect/>
          </a:stretch>
        </p:blipFill>
        <p:spPr>
          <a:xfrm>
            <a:off x="209007" y="3099244"/>
            <a:ext cx="5956300" cy="3606800"/>
          </a:xfrm>
          <a:prstGeom prst="rect">
            <a:avLst/>
          </a:prstGeom>
        </p:spPr>
      </p:pic>
      <p:sp>
        <p:nvSpPr>
          <p:cNvPr id="8" name="Title 1"/>
          <p:cNvSpPr txBox="1">
            <a:spLocks/>
          </p:cNvSpPr>
          <p:nvPr/>
        </p:nvSpPr>
        <p:spPr>
          <a:xfrm>
            <a:off x="0" y="27050"/>
            <a:ext cx="10485954" cy="882204"/>
          </a:xfrm>
          <a:prstGeom prst="rect">
            <a:avLst/>
          </a:prstGeom>
        </p:spPr>
        <p:txBody>
          <a:bodyPr numCol="1"/>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Help Manager</a:t>
            </a:r>
            <a:endParaRPr lang="en-US" kern="0" dirty="0"/>
          </a:p>
        </p:txBody>
      </p:sp>
      <p:sp>
        <p:nvSpPr>
          <p:cNvPr id="9" name="Rectangle 8"/>
          <p:cNvSpPr/>
          <p:nvPr/>
        </p:nvSpPr>
        <p:spPr>
          <a:xfrm rot="16200000">
            <a:off x="6948974" y="1808953"/>
            <a:ext cx="1386375" cy="5624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Business Needs</a:t>
            </a:r>
          </a:p>
        </p:txBody>
      </p:sp>
      <p:sp>
        <p:nvSpPr>
          <p:cNvPr id="10" name="Rectangle 9"/>
          <p:cNvSpPr/>
          <p:nvPr/>
        </p:nvSpPr>
        <p:spPr>
          <a:xfrm>
            <a:off x="7360924" y="2869858"/>
            <a:ext cx="4643843" cy="525937"/>
          </a:xfrm>
          <a:prstGeom prst="rect">
            <a:avLst/>
          </a:prstGeom>
          <a:solidFill>
            <a:srgbClr val="9A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Solution and Benefits</a:t>
            </a:r>
          </a:p>
        </p:txBody>
      </p:sp>
    </p:spTree>
    <p:extLst>
      <p:ext uri="{BB962C8B-B14F-4D97-AF65-F5344CB8AC3E}">
        <p14:creationId xmlns:p14="http://schemas.microsoft.com/office/powerpoint/2010/main" val="110957799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7175" y="1397002"/>
            <a:ext cx="3987592" cy="13863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lumMod val="65000"/>
                  <a:lumOff val="35000"/>
                </a:schemeClr>
              </a:solidFill>
              <a:latin typeface="Segoe UI Light" pitchFamily="34" charset="0"/>
            </a:endParaRPr>
          </a:p>
        </p:txBody>
      </p:sp>
      <p:sp>
        <p:nvSpPr>
          <p:cNvPr id="3" name="TextBox 2"/>
          <p:cNvSpPr txBox="1"/>
          <p:nvPr/>
        </p:nvSpPr>
        <p:spPr>
          <a:xfrm>
            <a:off x="8256313" y="1797801"/>
            <a:ext cx="3509315" cy="584775"/>
          </a:xfrm>
          <a:prstGeom prst="rect">
            <a:avLst/>
          </a:prstGeom>
          <a:noFill/>
        </p:spPr>
        <p:txBody>
          <a:bodyPr wrap="square" rtlCol="0">
            <a:spAutoFit/>
          </a:bodyPr>
          <a:lstStyle/>
          <a:p>
            <a:pPr algn="just"/>
            <a:r>
              <a:rPr lang="en-US" sz="1600" dirty="0" smtClean="0">
                <a:latin typeface="Calibri" panose="020F0502020204030204" pitchFamily="34" charset="0"/>
                <a:cs typeface="Calibri" panose="020F0502020204030204" pitchFamily="34" charset="0"/>
              </a:rPr>
              <a:t>Ability </a:t>
            </a:r>
            <a:r>
              <a:rPr lang="en-US" sz="1600" dirty="0">
                <a:latin typeface="Calibri" panose="020F0502020204030204" pitchFamily="34" charset="0"/>
                <a:cs typeface="Calibri" panose="020F0502020204030204" pitchFamily="34" charset="0"/>
              </a:rPr>
              <a:t>to manage external users access on a site collection</a:t>
            </a:r>
            <a:endParaRPr lang="en-IN" sz="1600" dirty="0">
              <a:latin typeface="Calibri" panose="020F0502020204030204" pitchFamily="34" charset="0"/>
              <a:cs typeface="Calibri" panose="020F0502020204030204" pitchFamily="34" charset="0"/>
            </a:endParaRPr>
          </a:p>
        </p:txBody>
      </p:sp>
      <p:sp>
        <p:nvSpPr>
          <p:cNvPr id="4" name="Rectangle 3"/>
          <p:cNvSpPr/>
          <p:nvPr/>
        </p:nvSpPr>
        <p:spPr>
          <a:xfrm>
            <a:off x="7360924" y="3473064"/>
            <a:ext cx="4643843" cy="2574315"/>
          </a:xfrm>
          <a:prstGeom prst="rect">
            <a:avLst/>
          </a:prstGeom>
          <a:solidFill>
            <a:srgbClr val="D0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IN" sz="1200" dirty="0">
              <a:solidFill>
                <a:schemeClr val="bg1"/>
              </a:solidFill>
              <a:latin typeface="Segoe UI Light" pitchFamily="34" charset="0"/>
            </a:endParaRPr>
          </a:p>
        </p:txBody>
      </p:sp>
      <p:sp>
        <p:nvSpPr>
          <p:cNvPr id="5" name="TextBox 4"/>
          <p:cNvSpPr txBox="1"/>
          <p:nvPr/>
        </p:nvSpPr>
        <p:spPr>
          <a:xfrm>
            <a:off x="7511143" y="3596583"/>
            <a:ext cx="4409188" cy="2062103"/>
          </a:xfrm>
          <a:prstGeom prst="rect">
            <a:avLst/>
          </a:prstGeom>
          <a:noFill/>
        </p:spPr>
        <p:txBody>
          <a:bodyPr wrap="square" rtlCol="0">
            <a:spAutoFit/>
          </a:bodyPr>
          <a:lstStyle/>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Provider hosted app with Azure Web Jobs for Notification</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App to keep track of external sharing of users on a site collection for limited period of time</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Sends Notification to admins with list of users whose expiration date is approaching</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Automatic removal of external users after expiration date is arrived</a:t>
            </a:r>
          </a:p>
        </p:txBody>
      </p:sp>
      <p:pic>
        <p:nvPicPr>
          <p:cNvPr id="6" name="Picture 5"/>
          <p:cNvPicPr>
            <a:picLocks noChangeAspect="1"/>
          </p:cNvPicPr>
          <p:nvPr/>
        </p:nvPicPr>
        <p:blipFill>
          <a:blip r:embed="rId2"/>
          <a:stretch>
            <a:fillRect/>
          </a:stretch>
        </p:blipFill>
        <p:spPr>
          <a:xfrm>
            <a:off x="209006" y="1452811"/>
            <a:ext cx="6876436" cy="4109789"/>
          </a:xfrm>
          <a:prstGeom prst="rect">
            <a:avLst/>
          </a:prstGeom>
        </p:spPr>
      </p:pic>
      <p:sp>
        <p:nvSpPr>
          <p:cNvPr id="7" name="Title 1"/>
          <p:cNvSpPr txBox="1">
            <a:spLocks/>
          </p:cNvSpPr>
          <p:nvPr/>
        </p:nvSpPr>
        <p:spPr>
          <a:xfrm>
            <a:off x="0" y="-30498"/>
            <a:ext cx="10485954" cy="882204"/>
          </a:xfrm>
          <a:prstGeom prst="rect">
            <a:avLst/>
          </a:prstGeom>
        </p:spPr>
        <p:txBody>
          <a:bodyPr numCol="1"/>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Governance App</a:t>
            </a:r>
            <a:endParaRPr lang="en-US" kern="0" dirty="0"/>
          </a:p>
        </p:txBody>
      </p:sp>
      <p:sp>
        <p:nvSpPr>
          <p:cNvPr id="8" name="Rectangle 7"/>
          <p:cNvSpPr/>
          <p:nvPr/>
        </p:nvSpPr>
        <p:spPr>
          <a:xfrm rot="16200000">
            <a:off x="6955200" y="1809354"/>
            <a:ext cx="1386375" cy="5616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Business Needs</a:t>
            </a:r>
          </a:p>
        </p:txBody>
      </p:sp>
      <p:sp>
        <p:nvSpPr>
          <p:cNvPr id="9" name="Rectangle 8"/>
          <p:cNvSpPr/>
          <p:nvPr/>
        </p:nvSpPr>
        <p:spPr>
          <a:xfrm>
            <a:off x="7367552" y="2869858"/>
            <a:ext cx="4637216" cy="525937"/>
          </a:xfrm>
          <a:prstGeom prst="rect">
            <a:avLst/>
          </a:prstGeom>
          <a:solidFill>
            <a:srgbClr val="9A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Solution and Benefits</a:t>
            </a:r>
          </a:p>
        </p:txBody>
      </p:sp>
    </p:spTree>
    <p:extLst>
      <p:ext uri="{BB962C8B-B14F-4D97-AF65-F5344CB8AC3E}">
        <p14:creationId xmlns:p14="http://schemas.microsoft.com/office/powerpoint/2010/main" val="372906078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239000" y="1887407"/>
            <a:ext cx="4584286" cy="13484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lumMod val="65000"/>
                  <a:lumOff val="35000"/>
                </a:schemeClr>
              </a:solidFill>
              <a:latin typeface="Segoe UI Light" pitchFamily="34" charset="0"/>
            </a:endParaRPr>
          </a:p>
        </p:txBody>
      </p:sp>
      <p:sp>
        <p:nvSpPr>
          <p:cNvPr id="2" name="Title 1"/>
          <p:cNvSpPr txBox="1">
            <a:spLocks/>
          </p:cNvSpPr>
          <p:nvPr/>
        </p:nvSpPr>
        <p:spPr>
          <a:xfrm>
            <a:off x="30481" y="-16000"/>
            <a:ext cx="10485954" cy="882204"/>
          </a:xfrm>
          <a:prstGeom prst="rect">
            <a:avLst/>
          </a:prstGeom>
        </p:spPr>
        <p:txBody>
          <a:bodyPr numCol="1"/>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Scripts Repository</a:t>
            </a:r>
            <a:endParaRPr lang="en-US" kern="0" dirty="0"/>
          </a:p>
        </p:txBody>
      </p:sp>
      <p:sp>
        <p:nvSpPr>
          <p:cNvPr id="4" name="TextBox 3"/>
          <p:cNvSpPr txBox="1"/>
          <p:nvPr/>
        </p:nvSpPr>
        <p:spPr>
          <a:xfrm>
            <a:off x="6420801" y="4010561"/>
            <a:ext cx="5406840" cy="1323439"/>
          </a:xfrm>
          <a:prstGeom prst="rect">
            <a:avLst/>
          </a:prstGeom>
          <a:solidFill>
            <a:srgbClr val="D0CD8C"/>
          </a:solidFill>
        </p:spPr>
        <p:txBody>
          <a:bodyPr wrap="square" rtlCol="0">
            <a:spAutoFit/>
          </a:bodyPr>
          <a:lstStyle/>
          <a:p>
            <a:endParaRPr lang="en-IN" sz="1600" dirty="0" smtClean="0">
              <a:solidFill>
                <a:schemeClr val="bg1"/>
              </a:solidFill>
              <a:latin typeface="Calibri" panose="020F0502020204030204" pitchFamily="34" charset="0"/>
              <a:cs typeface="Calibri" panose="020F0502020204030204" pitchFamily="34" charset="0"/>
            </a:endParaRPr>
          </a:p>
          <a:p>
            <a:pPr marL="228594" indent="-228594">
              <a:buFont typeface="Arial" pitchFamily="34" charset="0"/>
              <a:buChar char="•"/>
            </a:pPr>
            <a:r>
              <a:rPr lang="en-IN" sz="1600" dirty="0" smtClean="0">
                <a:latin typeface="Calibri" panose="020F0502020204030204" pitchFamily="34" charset="0"/>
                <a:cs typeface="Calibri" panose="020F0502020204030204" pitchFamily="34" charset="0"/>
              </a:rPr>
              <a:t>Set </a:t>
            </a:r>
            <a:r>
              <a:rPr lang="en-IN" sz="1600" dirty="0">
                <a:latin typeface="Calibri" panose="020F0502020204030204" pitchFamily="34" charset="0"/>
                <a:cs typeface="Calibri" panose="020F0502020204030204" pitchFamily="34" charset="0"/>
              </a:rPr>
              <a:t>of readymade PowerShell Scripts that helps in automating tasks and admin activities in a project</a:t>
            </a:r>
          </a:p>
          <a:p>
            <a:pPr marL="228594" indent="-228594">
              <a:buFont typeface="Arial" pitchFamily="34" charset="0"/>
              <a:buChar char="•"/>
            </a:pPr>
            <a:r>
              <a:rPr lang="en-IN" sz="1600" dirty="0">
                <a:latin typeface="Calibri" panose="020F0502020204030204" pitchFamily="34" charset="0"/>
                <a:cs typeface="Calibri" panose="020F0502020204030204" pitchFamily="34" charset="0"/>
              </a:rPr>
              <a:t>Helps reduce effort for  admin, support &amp; implementation teams</a:t>
            </a:r>
          </a:p>
        </p:txBody>
      </p:sp>
      <p:sp>
        <p:nvSpPr>
          <p:cNvPr id="5" name="Rectangle 4"/>
          <p:cNvSpPr/>
          <p:nvPr/>
        </p:nvSpPr>
        <p:spPr>
          <a:xfrm rot="16200000">
            <a:off x="6054794" y="2253415"/>
            <a:ext cx="1386375" cy="6543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Business Needs</a:t>
            </a:r>
          </a:p>
        </p:txBody>
      </p:sp>
      <p:sp>
        <p:nvSpPr>
          <p:cNvPr id="6" name="Rectangle 5"/>
          <p:cNvSpPr/>
          <p:nvPr/>
        </p:nvSpPr>
        <p:spPr>
          <a:xfrm>
            <a:off x="6420801" y="3360263"/>
            <a:ext cx="5402485" cy="525937"/>
          </a:xfrm>
          <a:prstGeom prst="rect">
            <a:avLst/>
          </a:prstGeom>
          <a:solidFill>
            <a:srgbClr val="9A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Solution and Benefits</a:t>
            </a:r>
          </a:p>
        </p:txBody>
      </p:sp>
      <p:sp>
        <p:nvSpPr>
          <p:cNvPr id="7" name="TextBox 6"/>
          <p:cNvSpPr txBox="1"/>
          <p:nvPr/>
        </p:nvSpPr>
        <p:spPr>
          <a:xfrm>
            <a:off x="7239000" y="2041986"/>
            <a:ext cx="4495800" cy="1077218"/>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Automating the configuration, management and monitoring of Windows Servers, companies can decrease the time IT workers spend on manual maintenance.</a:t>
            </a:r>
          </a:p>
        </p:txBody>
      </p:sp>
      <p:pic>
        <p:nvPicPr>
          <p:cNvPr id="10" name="Picture 9"/>
          <p:cNvPicPr>
            <a:picLocks noChangeAspect="1"/>
          </p:cNvPicPr>
          <p:nvPr/>
        </p:nvPicPr>
        <p:blipFill>
          <a:blip r:embed="rId2"/>
          <a:stretch>
            <a:fillRect/>
          </a:stretch>
        </p:blipFill>
        <p:spPr>
          <a:xfrm>
            <a:off x="609600" y="1180963"/>
            <a:ext cx="5105400" cy="5357801"/>
          </a:xfrm>
          <a:prstGeom prst="rect">
            <a:avLst/>
          </a:prstGeom>
        </p:spPr>
      </p:pic>
    </p:spTree>
    <p:extLst>
      <p:ext uri="{BB962C8B-B14F-4D97-AF65-F5344CB8AC3E}">
        <p14:creationId xmlns:p14="http://schemas.microsoft.com/office/powerpoint/2010/main" val="9931976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0999" y="1337893"/>
            <a:ext cx="3919333" cy="13484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lumMod val="65000"/>
                  <a:lumOff val="35000"/>
                </a:schemeClr>
              </a:solidFill>
              <a:latin typeface="Segoe UI Light" pitchFamily="34" charset="0"/>
            </a:endParaRPr>
          </a:p>
        </p:txBody>
      </p:sp>
      <p:sp>
        <p:nvSpPr>
          <p:cNvPr id="3" name="TextBox 2"/>
          <p:cNvSpPr txBox="1"/>
          <p:nvPr/>
        </p:nvSpPr>
        <p:spPr>
          <a:xfrm>
            <a:off x="8185533" y="1701800"/>
            <a:ext cx="3672089" cy="58477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Ability to copy and move item from one list to another list </a:t>
            </a:r>
          </a:p>
        </p:txBody>
      </p:sp>
      <p:sp>
        <p:nvSpPr>
          <p:cNvPr id="4" name="Rectangle 3"/>
          <p:cNvSpPr/>
          <p:nvPr/>
        </p:nvSpPr>
        <p:spPr>
          <a:xfrm>
            <a:off x="7360924" y="3473064"/>
            <a:ext cx="4643843" cy="2574315"/>
          </a:xfrm>
          <a:prstGeom prst="rect">
            <a:avLst/>
          </a:prstGeom>
          <a:solidFill>
            <a:srgbClr val="D0C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IN" sz="1200" dirty="0">
              <a:solidFill>
                <a:schemeClr val="bg1"/>
              </a:solidFill>
              <a:latin typeface="Segoe UI Light" pitchFamily="34" charset="0"/>
            </a:endParaRPr>
          </a:p>
        </p:txBody>
      </p:sp>
      <p:sp>
        <p:nvSpPr>
          <p:cNvPr id="5" name="TextBox 4"/>
          <p:cNvSpPr txBox="1"/>
          <p:nvPr/>
        </p:nvSpPr>
        <p:spPr>
          <a:xfrm>
            <a:off x="7478251" y="3744415"/>
            <a:ext cx="4409188" cy="1077218"/>
          </a:xfrm>
          <a:prstGeom prst="rect">
            <a:avLst/>
          </a:prstGeom>
          <a:noFill/>
        </p:spPr>
        <p:txBody>
          <a:bodyPr wrap="square" rtlCol="0">
            <a:spAutoFit/>
          </a:bodyPr>
          <a:lstStyle/>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JSOM based solution to copy and move item between lists</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Ability move item from one list to another list</a:t>
            </a:r>
          </a:p>
          <a:p>
            <a:pPr marL="285744" indent="-285744"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Ability to copy item from one list to another list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48" y="1077413"/>
            <a:ext cx="6867552" cy="5196388"/>
          </a:xfrm>
          <a:prstGeom prst="rect">
            <a:avLst/>
          </a:prstGeom>
          <a:ln w="6350">
            <a:solidFill>
              <a:srgbClr val="C2C2C2"/>
            </a:solidFill>
          </a:ln>
          <a:effectLst/>
        </p:spPr>
      </p:pic>
      <p:sp>
        <p:nvSpPr>
          <p:cNvPr id="7" name="Title 1"/>
          <p:cNvSpPr txBox="1">
            <a:spLocks/>
          </p:cNvSpPr>
          <p:nvPr/>
        </p:nvSpPr>
        <p:spPr>
          <a:xfrm>
            <a:off x="30481" y="-1988"/>
            <a:ext cx="10485954" cy="882204"/>
          </a:xfrm>
          <a:prstGeom prst="rect">
            <a:avLst/>
          </a:prstGeom>
        </p:spPr>
        <p:txBody>
          <a:bodyPr numCol="1"/>
          <a:lstStyle>
            <a:lvl1pPr algn="l" rtl="0" eaLnBrk="0" fontAlgn="base" hangingPunct="0">
              <a:spcBef>
                <a:spcPct val="0"/>
              </a:spcBef>
              <a:spcAft>
                <a:spcPct val="0"/>
              </a:spcAft>
              <a:defRPr sz="2400" b="1">
                <a:solidFill>
                  <a:srgbClr val="00529B"/>
                </a:solidFill>
                <a:latin typeface="Segoe UI" panose="020B0502040204020203" pitchFamily="34" charset="0"/>
                <a:ea typeface="Segoe UI" panose="020B0502040204020203" pitchFamily="34" charset="0"/>
                <a:cs typeface="Segoe UI" panose="020B0502040204020203" pitchFamily="34" charset="0"/>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lnSpc>
                <a:spcPct val="200000"/>
              </a:lnSpc>
            </a:pPr>
            <a:r>
              <a:rPr lang="en-IN" kern="0" dirty="0" smtClean="0"/>
              <a:t>	SharePoint Content Transfer</a:t>
            </a:r>
            <a:endParaRPr lang="en-US" kern="0" dirty="0"/>
          </a:p>
        </p:txBody>
      </p:sp>
      <p:sp>
        <p:nvSpPr>
          <p:cNvPr id="8" name="Rectangle 7"/>
          <p:cNvSpPr/>
          <p:nvPr/>
        </p:nvSpPr>
        <p:spPr>
          <a:xfrm rot="16200000">
            <a:off x="6936153" y="1752727"/>
            <a:ext cx="1386375" cy="5567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Business Needs</a:t>
            </a:r>
          </a:p>
        </p:txBody>
      </p:sp>
      <p:sp>
        <p:nvSpPr>
          <p:cNvPr id="9" name="Rectangle 8"/>
          <p:cNvSpPr/>
          <p:nvPr/>
        </p:nvSpPr>
        <p:spPr>
          <a:xfrm>
            <a:off x="7350986" y="2810749"/>
            <a:ext cx="4596239" cy="525937"/>
          </a:xfrm>
          <a:prstGeom prst="rect">
            <a:avLst/>
          </a:prstGeom>
          <a:solidFill>
            <a:srgbClr val="9A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Solution and Benefits</a:t>
            </a:r>
          </a:p>
        </p:txBody>
      </p:sp>
    </p:spTree>
    <p:extLst>
      <p:ext uri="{BB962C8B-B14F-4D97-AF65-F5344CB8AC3E}">
        <p14:creationId xmlns:p14="http://schemas.microsoft.com/office/powerpoint/2010/main" val="378261806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IN" dirty="0" smtClean="0"/>
              <a:t>	Alt- </a:t>
            </a:r>
            <a:r>
              <a:rPr lang="en-IN" dirty="0"/>
              <a:t>ASM</a:t>
            </a:r>
          </a:p>
        </p:txBody>
      </p:sp>
      <p:grpSp>
        <p:nvGrpSpPr>
          <p:cNvPr id="18" name="Group 17"/>
          <p:cNvGrpSpPr/>
          <p:nvPr/>
        </p:nvGrpSpPr>
        <p:grpSpPr>
          <a:xfrm>
            <a:off x="869862" y="1402716"/>
            <a:ext cx="9977704" cy="4735389"/>
            <a:chOff x="873167" y="1231709"/>
            <a:chExt cx="9977704" cy="4735389"/>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105" r="29628"/>
            <a:stretch/>
          </p:blipFill>
          <p:spPr bwMode="auto">
            <a:xfrm rot="2634449">
              <a:off x="5182989" y="2681933"/>
              <a:ext cx="1328995" cy="190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3167" y="1231709"/>
              <a:ext cx="9948641" cy="400110"/>
            </a:xfrm>
            <a:prstGeom prst="rect">
              <a:avLst/>
            </a:prstGeom>
            <a:noFill/>
            <a:ln w="9525">
              <a:noFill/>
              <a:miter lim="800000"/>
              <a:headEnd/>
              <a:tailEnd/>
            </a:ln>
            <a:effectLst/>
          </p:spPr>
          <p:txBody>
            <a:bodyPr vert="horz" wrap="square" lIns="45720" tIns="45720" rIns="45720" bIns="45720" numCol="1" anchor="ctr" anchorCtr="0" compatLnSpc="1">
              <a:prstTxWarp prst="textNoShape">
                <a:avLst/>
              </a:prstTxWarp>
            </a:bodyPr>
            <a:lstStyle>
              <a:defPPr>
                <a:defRPr lang="en-US"/>
              </a:defPPr>
              <a:lvl1pPr>
                <a:defRPr sz="2200" b="0">
                  <a:solidFill>
                    <a:srgbClr val="00529B"/>
                  </a:solidFill>
                  <a:latin typeface="+mj-lt"/>
                  <a:ea typeface="Verdana" pitchFamily="34" charset="0"/>
                  <a:cs typeface="Verdana" pitchFamily="34" charset="0"/>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endParaRPr dirty="0"/>
            </a:p>
          </p:txBody>
        </p:sp>
        <p:sp>
          <p:nvSpPr>
            <p:cNvPr id="5" name="Rectangle 4"/>
            <p:cNvSpPr/>
            <p:nvPr/>
          </p:nvSpPr>
          <p:spPr>
            <a:xfrm>
              <a:off x="2248419" y="1277161"/>
              <a:ext cx="1745269" cy="323431"/>
            </a:xfrm>
            <a:prstGeom prst="rect">
              <a:avLst/>
            </a:prstGeom>
          </p:spPr>
          <p:txBody>
            <a:bodyPr>
              <a:noAutofit/>
            </a:bodyPr>
            <a:lstStyle/>
            <a:p>
              <a:pPr algn="ctr" fontAlgn="base">
                <a:spcBef>
                  <a:spcPct val="0"/>
                </a:spcBef>
                <a:spcAft>
                  <a:spcPct val="0"/>
                </a:spcAft>
              </a:pPr>
              <a:r>
                <a:rPr lang="en-US" sz="1600" b="1" dirty="0">
                  <a:solidFill>
                    <a:schemeClr val="tx1">
                      <a:lumMod val="85000"/>
                      <a:lumOff val="15000"/>
                    </a:schemeClr>
                  </a:solidFill>
                </a:rPr>
                <a:t>Traditional ASM</a:t>
              </a:r>
            </a:p>
          </p:txBody>
        </p:sp>
        <p:sp>
          <p:nvSpPr>
            <p:cNvPr id="6" name="Rectangle 5"/>
            <p:cNvSpPr/>
            <p:nvPr/>
          </p:nvSpPr>
          <p:spPr>
            <a:xfrm>
              <a:off x="7921692" y="1277161"/>
              <a:ext cx="1654727" cy="323431"/>
            </a:xfrm>
            <a:prstGeom prst="rect">
              <a:avLst/>
            </a:prstGeom>
          </p:spPr>
          <p:txBody>
            <a:bodyPr>
              <a:noAutofit/>
            </a:bodyPr>
            <a:lstStyle/>
            <a:p>
              <a:pPr algn="ctr" fontAlgn="base">
                <a:spcBef>
                  <a:spcPct val="0"/>
                </a:spcBef>
                <a:spcAft>
                  <a:spcPct val="0"/>
                </a:spcAft>
              </a:pPr>
              <a:r>
                <a:rPr lang="en-US" sz="1800" b="1" dirty="0">
                  <a:solidFill>
                    <a:srgbClr val="C00000"/>
                  </a:solidFill>
                </a:rPr>
                <a:t>ALT ASM</a:t>
              </a:r>
            </a:p>
          </p:txBody>
        </p:sp>
        <p:sp>
          <p:nvSpPr>
            <p:cNvPr id="7" name="Rectangle 6"/>
            <p:cNvSpPr>
              <a:spLocks/>
            </p:cNvSpPr>
            <p:nvPr/>
          </p:nvSpPr>
          <p:spPr>
            <a:xfrm>
              <a:off x="1312727" y="2661776"/>
              <a:ext cx="3616653" cy="681875"/>
            </a:xfrm>
            <a:prstGeom prst="rect">
              <a:avLst/>
            </a:prstGeom>
            <a:solidFill>
              <a:schemeClr val="accent6">
                <a:lumMod val="20000"/>
                <a:lumOff val="80000"/>
              </a:schemeClr>
            </a:solidFill>
            <a:ln w="9525" algn="ctr">
              <a:noFill/>
              <a:miter lim="800000"/>
              <a:headEnd/>
              <a:tailEnd/>
            </a:ln>
            <a:effectLst/>
          </p:spPr>
          <p:txBody>
            <a:bodyPr lIns="18000" tIns="45720" rIns="18000" bIns="18000" anchor="ctr" anchorCtr="0"/>
            <a:lstStyle/>
            <a:p>
              <a:pPr algn="ctr" fontAlgn="base">
                <a:spcBef>
                  <a:spcPct val="0"/>
                </a:spcBef>
                <a:spcAft>
                  <a:spcPct val="0"/>
                </a:spcAft>
              </a:pPr>
              <a:r>
                <a:rPr lang="en-US" sz="1400" b="1" i="1" u="sng" dirty="0">
                  <a:solidFill>
                    <a:schemeClr val="tx1">
                      <a:lumMod val="85000"/>
                      <a:lumOff val="15000"/>
                    </a:schemeClr>
                  </a:solidFill>
                </a:rPr>
                <a:t>Reactive</a:t>
              </a:r>
              <a:r>
                <a:rPr lang="en-US" sz="1400" dirty="0">
                  <a:solidFill>
                    <a:schemeClr val="tx1">
                      <a:lumMod val="85000"/>
                      <a:lumOff val="15000"/>
                    </a:schemeClr>
                  </a:solidFill>
                </a:rPr>
                <a:t> IT leading to poor Agility</a:t>
              </a:r>
            </a:p>
          </p:txBody>
        </p:sp>
        <p:sp>
          <p:nvSpPr>
            <p:cNvPr id="8" name="Rectangle 7"/>
            <p:cNvSpPr>
              <a:spLocks/>
            </p:cNvSpPr>
            <p:nvPr/>
          </p:nvSpPr>
          <p:spPr>
            <a:xfrm>
              <a:off x="6705600" y="2654963"/>
              <a:ext cx="4145271" cy="681832"/>
            </a:xfrm>
            <a:prstGeom prst="rect">
              <a:avLst/>
            </a:prstGeom>
            <a:solidFill>
              <a:srgbClr val="0066B3"/>
            </a:solidFill>
            <a:ln w="9525" algn="ctr">
              <a:noFill/>
              <a:miter lim="800000"/>
              <a:headEnd/>
              <a:tailEnd/>
            </a:ln>
            <a:effectLst>
              <a:outerShdw blurRad="50800" dist="38100" dir="5400000" algn="t" rotWithShape="0">
                <a:prstClr val="black">
                  <a:alpha val="40000"/>
                </a:prstClr>
              </a:outerShdw>
            </a:effectLst>
          </p:spPr>
          <p:txBody>
            <a:bodyPr lIns="18000" tIns="45720" rIns="18000" bIns="18000" anchor="ctr" anchorCtr="0"/>
            <a:lstStyle/>
            <a:p>
              <a:pPr algn="ctr" fontAlgn="base">
                <a:spcBef>
                  <a:spcPct val="0"/>
                </a:spcBef>
                <a:spcAft>
                  <a:spcPct val="0"/>
                </a:spcAft>
              </a:pPr>
              <a:r>
                <a:rPr lang="en-US" sz="1400" dirty="0">
                  <a:solidFill>
                    <a:srgbClr val="FFFFFF"/>
                  </a:solidFill>
                </a:rPr>
                <a:t>Proactive problem management and service request management leading to increased </a:t>
              </a:r>
              <a:r>
                <a:rPr lang="en-US" sz="1400" b="1" i="1" u="sng" dirty="0">
                  <a:solidFill>
                    <a:srgbClr val="FFFFFF"/>
                  </a:solidFill>
                </a:rPr>
                <a:t>Agility</a:t>
              </a:r>
            </a:p>
          </p:txBody>
        </p:sp>
        <p:sp>
          <p:nvSpPr>
            <p:cNvPr id="9" name="Rectangle 8"/>
            <p:cNvSpPr>
              <a:spLocks/>
            </p:cNvSpPr>
            <p:nvPr/>
          </p:nvSpPr>
          <p:spPr>
            <a:xfrm>
              <a:off x="1312726" y="1787423"/>
              <a:ext cx="3616655" cy="681873"/>
            </a:xfrm>
            <a:prstGeom prst="rect">
              <a:avLst/>
            </a:prstGeom>
            <a:solidFill>
              <a:schemeClr val="accent6">
                <a:lumMod val="20000"/>
                <a:lumOff val="80000"/>
              </a:schemeClr>
            </a:solidFill>
            <a:ln w="9525" algn="ctr">
              <a:noFill/>
              <a:miter lim="800000"/>
              <a:headEnd/>
              <a:tailEnd/>
            </a:ln>
            <a:effectLst/>
          </p:spPr>
          <p:txBody>
            <a:bodyPr lIns="18000" tIns="45720" rIns="18000" bIns="18000" anchor="ctr" anchorCtr="0"/>
            <a:lstStyle/>
            <a:p>
              <a:pPr algn="ctr" fontAlgn="base">
                <a:spcBef>
                  <a:spcPct val="0"/>
                </a:spcBef>
                <a:spcAft>
                  <a:spcPct val="0"/>
                </a:spcAft>
              </a:pPr>
              <a:r>
                <a:rPr lang="en-US" sz="1400" dirty="0">
                  <a:solidFill>
                    <a:schemeClr val="tx1">
                      <a:lumMod val="85000"/>
                      <a:lumOff val="15000"/>
                    </a:schemeClr>
                  </a:solidFill>
                </a:rPr>
                <a:t>Technology aligned </a:t>
              </a:r>
              <a:r>
                <a:rPr lang="en-US" sz="1400" b="1" i="1" u="sng" dirty="0">
                  <a:solidFill>
                    <a:schemeClr val="tx1">
                      <a:lumMod val="85000"/>
                      <a:lumOff val="15000"/>
                    </a:schemeClr>
                  </a:solidFill>
                </a:rPr>
                <a:t>silos</a:t>
              </a:r>
              <a:r>
                <a:rPr lang="en-US" sz="1400" dirty="0">
                  <a:solidFill>
                    <a:schemeClr val="tx1">
                      <a:lumMod val="85000"/>
                      <a:lumOff val="15000"/>
                    </a:schemeClr>
                  </a:solidFill>
                </a:rPr>
                <a:t> leading to reduced efficiency as # of apps increased</a:t>
              </a:r>
            </a:p>
          </p:txBody>
        </p:sp>
        <p:sp>
          <p:nvSpPr>
            <p:cNvPr id="10" name="Rectangle 9"/>
            <p:cNvSpPr>
              <a:spLocks/>
            </p:cNvSpPr>
            <p:nvPr/>
          </p:nvSpPr>
          <p:spPr>
            <a:xfrm>
              <a:off x="6705600" y="1787423"/>
              <a:ext cx="4145271" cy="681873"/>
            </a:xfrm>
            <a:prstGeom prst="rect">
              <a:avLst/>
            </a:prstGeom>
            <a:solidFill>
              <a:srgbClr val="0066B3"/>
            </a:solidFill>
            <a:ln w="9525" algn="ctr">
              <a:noFill/>
              <a:miter lim="800000"/>
              <a:headEnd/>
              <a:tailEnd/>
            </a:ln>
            <a:effectLst>
              <a:outerShdw blurRad="50800" dist="38100" dir="5400000" algn="t" rotWithShape="0">
                <a:prstClr val="black">
                  <a:alpha val="40000"/>
                </a:prstClr>
              </a:outerShdw>
            </a:effectLst>
          </p:spPr>
          <p:txBody>
            <a:bodyPr lIns="18000" tIns="45720" rIns="18000" bIns="18000" anchor="ctr" anchorCtr="0"/>
            <a:lstStyle/>
            <a:p>
              <a:pPr algn="ctr" fontAlgn="base">
                <a:spcBef>
                  <a:spcPct val="0"/>
                </a:spcBef>
                <a:spcAft>
                  <a:spcPct val="0"/>
                </a:spcAft>
              </a:pPr>
              <a:r>
                <a:rPr lang="en-US" sz="1400" dirty="0">
                  <a:solidFill>
                    <a:srgbClr val="FFFFFF"/>
                  </a:solidFill>
                </a:rPr>
                <a:t>Business Aligned Target Operating Model for  </a:t>
              </a:r>
            </a:p>
            <a:p>
              <a:pPr algn="ctr" fontAlgn="base">
                <a:spcBef>
                  <a:spcPct val="0"/>
                </a:spcBef>
                <a:spcAft>
                  <a:spcPct val="0"/>
                </a:spcAft>
              </a:pPr>
              <a:r>
                <a:rPr lang="en-US" sz="1400" dirty="0">
                  <a:solidFill>
                    <a:srgbClr val="FFFFFF"/>
                  </a:solidFill>
                </a:rPr>
                <a:t>increased engagement </a:t>
              </a:r>
              <a:r>
                <a:rPr lang="en-US" sz="1400" b="1" i="1" u="sng" dirty="0">
                  <a:solidFill>
                    <a:srgbClr val="FFFFFF"/>
                  </a:solidFill>
                </a:rPr>
                <a:t>Efficiency  </a:t>
              </a:r>
              <a:endParaRPr lang="en-US" sz="1400" i="1" u="sng" dirty="0">
                <a:solidFill>
                  <a:srgbClr val="FFFFFF"/>
                </a:solidFill>
              </a:endParaRPr>
            </a:p>
          </p:txBody>
        </p:sp>
        <p:sp>
          <p:nvSpPr>
            <p:cNvPr id="11" name="Rectangle 10"/>
            <p:cNvSpPr>
              <a:spLocks/>
            </p:cNvSpPr>
            <p:nvPr/>
          </p:nvSpPr>
          <p:spPr>
            <a:xfrm>
              <a:off x="1312726" y="4410613"/>
              <a:ext cx="3616654" cy="682002"/>
            </a:xfrm>
            <a:prstGeom prst="rect">
              <a:avLst/>
            </a:prstGeom>
            <a:solidFill>
              <a:schemeClr val="accent6">
                <a:lumMod val="20000"/>
                <a:lumOff val="80000"/>
              </a:schemeClr>
            </a:solidFill>
            <a:ln w="9525" algn="ctr">
              <a:noFill/>
              <a:miter lim="800000"/>
              <a:headEnd/>
              <a:tailEnd/>
            </a:ln>
            <a:effectLst/>
          </p:spPr>
          <p:txBody>
            <a:bodyPr lIns="18000" tIns="45720" rIns="18000" bIns="18000" anchor="ctr" anchorCtr="0"/>
            <a:lstStyle/>
            <a:p>
              <a:pPr algn="ctr" fontAlgn="base">
                <a:spcBef>
                  <a:spcPct val="0"/>
                </a:spcBef>
                <a:spcAft>
                  <a:spcPct val="0"/>
                </a:spcAft>
              </a:pPr>
              <a:r>
                <a:rPr lang="en-US" sz="1400" dirty="0">
                  <a:solidFill>
                    <a:schemeClr val="tx1">
                      <a:lumMod val="85000"/>
                      <a:lumOff val="15000"/>
                    </a:schemeClr>
                  </a:solidFill>
                </a:rPr>
                <a:t>IT led KPIs; IT focused on </a:t>
              </a:r>
              <a:r>
                <a:rPr lang="en-US" sz="1400" b="1" i="1" u="sng" dirty="0">
                  <a:solidFill>
                    <a:schemeClr val="tx1">
                      <a:lumMod val="85000"/>
                      <a:lumOff val="15000"/>
                    </a:schemeClr>
                  </a:solidFill>
                </a:rPr>
                <a:t>run the business</a:t>
              </a:r>
            </a:p>
            <a:p>
              <a:pPr algn="ctr" fontAlgn="base">
                <a:spcBef>
                  <a:spcPct val="0"/>
                </a:spcBef>
                <a:spcAft>
                  <a:spcPct val="0"/>
                </a:spcAft>
              </a:pPr>
              <a:r>
                <a:rPr lang="en-US" sz="1400" dirty="0">
                  <a:solidFill>
                    <a:schemeClr val="tx1">
                      <a:lumMod val="85000"/>
                      <a:lumOff val="15000"/>
                    </a:schemeClr>
                  </a:solidFill>
                </a:rPr>
                <a:t>activities </a:t>
              </a:r>
            </a:p>
          </p:txBody>
        </p:sp>
        <p:sp>
          <p:nvSpPr>
            <p:cNvPr id="12" name="Rectangle 11"/>
            <p:cNvSpPr>
              <a:spLocks/>
            </p:cNvSpPr>
            <p:nvPr/>
          </p:nvSpPr>
          <p:spPr>
            <a:xfrm>
              <a:off x="6705600" y="4390130"/>
              <a:ext cx="4145271" cy="682002"/>
            </a:xfrm>
            <a:prstGeom prst="rect">
              <a:avLst/>
            </a:prstGeom>
            <a:solidFill>
              <a:srgbClr val="0066B3"/>
            </a:solidFill>
            <a:ln w="9525" algn="ctr">
              <a:noFill/>
              <a:miter lim="800000"/>
              <a:headEnd/>
              <a:tailEnd/>
            </a:ln>
            <a:effectLst>
              <a:outerShdw blurRad="50800" dist="38100" dir="5400000" algn="t" rotWithShape="0">
                <a:prstClr val="black">
                  <a:alpha val="40000"/>
                </a:prstClr>
              </a:outerShdw>
            </a:effectLst>
          </p:spPr>
          <p:txBody>
            <a:bodyPr lIns="18000" tIns="45720" rIns="18000" bIns="18000" anchor="ctr" anchorCtr="0"/>
            <a:lstStyle/>
            <a:p>
              <a:pPr algn="ctr" fontAlgn="base">
                <a:spcBef>
                  <a:spcPct val="0"/>
                </a:spcBef>
                <a:spcAft>
                  <a:spcPct val="0"/>
                </a:spcAft>
              </a:pPr>
              <a:r>
                <a:rPr lang="en-US" sz="1400" dirty="0">
                  <a:solidFill>
                    <a:srgbClr val="FFFFFF"/>
                  </a:solidFill>
                </a:rPr>
                <a:t>Business Led KPIs: IT focused on </a:t>
              </a:r>
              <a:r>
                <a:rPr lang="en-US" sz="1400" b="1" i="1" u="sng" dirty="0">
                  <a:solidFill>
                    <a:srgbClr val="FFFFFF"/>
                  </a:solidFill>
                </a:rPr>
                <a:t>Business Advantage</a:t>
              </a:r>
            </a:p>
          </p:txBody>
        </p:sp>
        <p:sp>
          <p:nvSpPr>
            <p:cNvPr id="13" name="Rectangle 12"/>
            <p:cNvSpPr>
              <a:spLocks/>
            </p:cNvSpPr>
            <p:nvPr/>
          </p:nvSpPr>
          <p:spPr>
            <a:xfrm>
              <a:off x="1312727" y="3536131"/>
              <a:ext cx="3616652" cy="682002"/>
            </a:xfrm>
            <a:prstGeom prst="rect">
              <a:avLst/>
            </a:prstGeom>
            <a:solidFill>
              <a:schemeClr val="accent6">
                <a:lumMod val="20000"/>
                <a:lumOff val="80000"/>
              </a:schemeClr>
            </a:solidFill>
            <a:ln w="9525" algn="ctr">
              <a:noFill/>
              <a:miter lim="800000"/>
              <a:headEnd/>
              <a:tailEnd/>
            </a:ln>
            <a:effectLst/>
          </p:spPr>
          <p:txBody>
            <a:bodyPr lIns="18000" tIns="45720" rIns="18000" bIns="18000" anchor="ctr" anchorCtr="0"/>
            <a:lstStyle/>
            <a:p>
              <a:pPr algn="ctr" fontAlgn="base">
                <a:spcBef>
                  <a:spcPct val="0"/>
                </a:spcBef>
                <a:spcAft>
                  <a:spcPct val="0"/>
                </a:spcAft>
              </a:pPr>
              <a:r>
                <a:rPr lang="en-US" sz="1400" dirty="0">
                  <a:solidFill>
                    <a:schemeClr val="tx1">
                      <a:lumMod val="85000"/>
                      <a:lumOff val="15000"/>
                    </a:schemeClr>
                  </a:solidFill>
                </a:rPr>
                <a:t>Increased </a:t>
              </a:r>
              <a:r>
                <a:rPr lang="en-US" sz="1400" b="1" i="1" u="sng" dirty="0">
                  <a:solidFill>
                    <a:schemeClr val="tx1">
                      <a:lumMod val="85000"/>
                      <a:lumOff val="15000"/>
                    </a:schemeClr>
                  </a:solidFill>
                </a:rPr>
                <a:t>risk</a:t>
              </a:r>
              <a:r>
                <a:rPr lang="en-US" sz="1400" dirty="0">
                  <a:solidFill>
                    <a:schemeClr val="tx1">
                      <a:lumMod val="85000"/>
                      <a:lumOff val="15000"/>
                    </a:schemeClr>
                  </a:solidFill>
                </a:rPr>
                <a:t> with limited ability to support dynamic business demand</a:t>
              </a:r>
            </a:p>
          </p:txBody>
        </p:sp>
        <p:sp>
          <p:nvSpPr>
            <p:cNvPr id="14" name="Rectangle 13"/>
            <p:cNvSpPr>
              <a:spLocks/>
            </p:cNvSpPr>
            <p:nvPr/>
          </p:nvSpPr>
          <p:spPr>
            <a:xfrm>
              <a:off x="6705600" y="3522462"/>
              <a:ext cx="4145271" cy="682001"/>
            </a:xfrm>
            <a:prstGeom prst="rect">
              <a:avLst/>
            </a:prstGeom>
            <a:solidFill>
              <a:srgbClr val="0066B3"/>
            </a:solidFill>
            <a:ln w="9525" algn="ctr">
              <a:noFill/>
              <a:miter lim="800000"/>
              <a:headEnd/>
              <a:tailEnd/>
            </a:ln>
            <a:effectLst>
              <a:outerShdw blurRad="50800" dist="38100" dir="5400000" algn="t" rotWithShape="0">
                <a:prstClr val="black">
                  <a:alpha val="40000"/>
                </a:prstClr>
              </a:outerShdw>
            </a:effectLst>
          </p:spPr>
          <p:txBody>
            <a:bodyPr lIns="18000" tIns="45720" rIns="18000" bIns="18000" anchor="ctr" anchorCtr="0"/>
            <a:lstStyle/>
            <a:p>
              <a:pPr algn="ctr" fontAlgn="base">
                <a:spcBef>
                  <a:spcPct val="0"/>
                </a:spcBef>
                <a:spcAft>
                  <a:spcPct val="0"/>
                </a:spcAft>
              </a:pPr>
              <a:r>
                <a:rPr lang="en-US" sz="1400" b="1" i="1" u="sng" dirty="0">
                  <a:solidFill>
                    <a:srgbClr val="FFFFFF"/>
                  </a:solidFill>
                </a:rPr>
                <a:t>Flexibility</a:t>
              </a:r>
              <a:r>
                <a:rPr lang="en-US" sz="1400" dirty="0">
                  <a:solidFill>
                    <a:srgbClr val="FFFFFF"/>
                  </a:solidFill>
                </a:rPr>
                <a:t>  in staffing educing the risk of business fluctuation</a:t>
              </a:r>
            </a:p>
          </p:txBody>
        </p:sp>
        <p:sp>
          <p:nvSpPr>
            <p:cNvPr id="15" name="Rectangle 14"/>
            <p:cNvSpPr>
              <a:spLocks/>
            </p:cNvSpPr>
            <p:nvPr/>
          </p:nvSpPr>
          <p:spPr>
            <a:xfrm>
              <a:off x="1312726" y="5285096"/>
              <a:ext cx="3616655" cy="682002"/>
            </a:xfrm>
            <a:prstGeom prst="rect">
              <a:avLst/>
            </a:prstGeom>
            <a:solidFill>
              <a:schemeClr val="accent6">
                <a:lumMod val="20000"/>
                <a:lumOff val="80000"/>
              </a:schemeClr>
            </a:solidFill>
            <a:ln w="9525" algn="ctr">
              <a:noFill/>
              <a:miter lim="800000"/>
              <a:headEnd/>
              <a:tailEnd/>
            </a:ln>
            <a:effectLst/>
          </p:spPr>
          <p:txBody>
            <a:bodyPr lIns="18000" tIns="45720" rIns="18000" bIns="18000" anchor="ctr" anchorCtr="0"/>
            <a:lstStyle/>
            <a:p>
              <a:pPr algn="ctr"/>
              <a:r>
                <a:rPr lang="en-US" sz="1400" b="1" i="1" u="sng" dirty="0">
                  <a:solidFill>
                    <a:srgbClr val="000000"/>
                  </a:solidFill>
                </a:rPr>
                <a:t>Stagnation</a:t>
              </a:r>
              <a:r>
                <a:rPr lang="en-US" sz="1400" dirty="0">
                  <a:solidFill>
                    <a:srgbClr val="000000"/>
                  </a:solidFill>
                </a:rPr>
                <a:t> in operational gains due to effort driven cost management</a:t>
              </a:r>
            </a:p>
          </p:txBody>
        </p:sp>
        <p:sp>
          <p:nvSpPr>
            <p:cNvPr id="16" name="Rectangle 15">
              <a:hlinkClick r:id="rId3" action="ppaction://hlinksldjump"/>
            </p:cNvPr>
            <p:cNvSpPr>
              <a:spLocks/>
            </p:cNvSpPr>
            <p:nvPr/>
          </p:nvSpPr>
          <p:spPr>
            <a:xfrm>
              <a:off x="6705600" y="5257800"/>
              <a:ext cx="4145271" cy="682002"/>
            </a:xfrm>
            <a:prstGeom prst="rect">
              <a:avLst/>
            </a:prstGeom>
            <a:solidFill>
              <a:srgbClr val="0066B3"/>
            </a:solidFill>
            <a:ln w="9525" algn="ctr">
              <a:noFill/>
              <a:miter lim="800000"/>
              <a:headEnd/>
              <a:tailEnd/>
            </a:ln>
            <a:effectLst>
              <a:outerShdw blurRad="50800" dist="38100" dir="5400000" algn="t" rotWithShape="0">
                <a:prstClr val="black">
                  <a:alpha val="40000"/>
                </a:prstClr>
              </a:outerShdw>
            </a:effectLst>
          </p:spPr>
          <p:txBody>
            <a:bodyPr lIns="18000" tIns="45720" rIns="18000" bIns="18000" anchor="ctr" anchorCtr="0"/>
            <a:lstStyle/>
            <a:p>
              <a:pPr algn="ctr"/>
              <a:r>
                <a:rPr lang="en-US" sz="1400" b="1" i="1" u="sng" dirty="0">
                  <a:solidFill>
                    <a:srgbClr val="FFFFFF"/>
                  </a:solidFill>
                </a:rPr>
                <a:t>Committed Operational Gains</a:t>
              </a:r>
              <a:r>
                <a:rPr lang="en-US" sz="1400" dirty="0">
                  <a:solidFill>
                    <a:srgbClr val="FFFFFF"/>
                  </a:solidFill>
                </a:rPr>
                <a:t> from year 1  with optimal service levels through LEAN and ITIL processes</a:t>
              </a:r>
            </a:p>
          </p:txBody>
        </p:sp>
      </p:grpSp>
      <p:sp>
        <p:nvSpPr>
          <p:cNvPr id="17" name="Rectangle 16"/>
          <p:cNvSpPr/>
          <p:nvPr/>
        </p:nvSpPr>
        <p:spPr>
          <a:xfrm>
            <a:off x="370114" y="1064162"/>
            <a:ext cx="11506200" cy="338554"/>
          </a:xfrm>
          <a:prstGeom prst="rect">
            <a:avLst/>
          </a:prstGeom>
        </p:spPr>
        <p:txBody>
          <a:bodyPr wrap="square">
            <a:spAutoFit/>
          </a:bodyPr>
          <a:lstStyle/>
          <a:p>
            <a:r>
              <a:rPr lang="en-US" sz="1600" dirty="0"/>
              <a:t>HCL’s philosophy of ASM: ALT ASM takes you to the next generation in application outsourcing</a:t>
            </a:r>
          </a:p>
        </p:txBody>
      </p:sp>
    </p:spTree>
    <p:extLst>
      <p:ext uri="{BB962C8B-B14F-4D97-AF65-F5344CB8AC3E}">
        <p14:creationId xmlns:p14="http://schemas.microsoft.com/office/powerpoint/2010/main" val="33190980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IN" dirty="0"/>
              <a:t>	</a:t>
            </a:r>
            <a:r>
              <a:rPr lang="en-IN" dirty="0" smtClean="0"/>
              <a:t>HCL’s </a:t>
            </a:r>
            <a:r>
              <a:rPr lang="en-IN" dirty="0"/>
              <a:t>Transition Framework - </a:t>
            </a:r>
            <a:r>
              <a:rPr lang="en-IN" dirty="0" err="1"/>
              <a:t>ASSeT</a:t>
            </a:r>
            <a:r>
              <a:rPr lang="en-IN" dirty="0"/>
              <a:t>™ </a:t>
            </a:r>
            <a:br>
              <a:rPr lang="en-IN" dirty="0"/>
            </a:br>
            <a:endParaRPr lang="en-IN" dirty="0"/>
          </a:p>
        </p:txBody>
      </p:sp>
      <p:grpSp>
        <p:nvGrpSpPr>
          <p:cNvPr id="3" name="Group 2"/>
          <p:cNvGrpSpPr/>
          <p:nvPr/>
        </p:nvGrpSpPr>
        <p:grpSpPr>
          <a:xfrm>
            <a:off x="304800" y="1143000"/>
            <a:ext cx="11658600" cy="5204796"/>
            <a:chOff x="1084072" y="980440"/>
            <a:chExt cx="10254343" cy="5101932"/>
          </a:xfrm>
        </p:grpSpPr>
        <p:pic>
          <p:nvPicPr>
            <p:cNvPr id="4" name="Picture 3"/>
            <p:cNvPicPr/>
            <p:nvPr/>
          </p:nvPicPr>
          <p:blipFill rotWithShape="1">
            <a:blip r:embed="rId2" cstate="print"/>
            <a:srcRect b="3903"/>
            <a:stretch/>
          </p:blipFill>
          <p:spPr bwMode="auto">
            <a:xfrm>
              <a:off x="1084072" y="980440"/>
              <a:ext cx="5760720" cy="3767328"/>
            </a:xfrm>
            <a:prstGeom prst="rect">
              <a:avLst/>
            </a:prstGeom>
            <a:noFill/>
            <a:ln w="9525">
              <a:solidFill>
                <a:schemeClr val="accent2">
                  <a:lumMod val="50000"/>
                </a:schemeClr>
              </a:solidFill>
              <a:prstDash val="dash"/>
              <a:miter lim="800000"/>
              <a:headEnd/>
              <a:tailEnd/>
            </a:ln>
          </p:spPr>
        </p:pic>
        <p:sp>
          <p:nvSpPr>
            <p:cNvPr id="5" name="Content Placeholder 2"/>
            <p:cNvSpPr txBox="1">
              <a:spLocks/>
            </p:cNvSpPr>
            <p:nvPr/>
          </p:nvSpPr>
          <p:spPr bwMode="auto">
            <a:xfrm>
              <a:off x="7059023" y="2852773"/>
              <a:ext cx="4279392" cy="3229598"/>
            </a:xfrm>
            <a:prstGeom prst="rect">
              <a:avLst/>
            </a:prstGeom>
            <a:noFill/>
            <a:ln w="6350">
              <a:solidFill>
                <a:schemeClr val="accent2">
                  <a:lumMod val="50000"/>
                </a:schemeClr>
              </a:solidFill>
              <a:prstDash val="dash"/>
            </a:ln>
            <a:extLst>
              <a:ext uri="{909E8E84-426E-40DD-AFC4-6F175D3DCCD1}">
                <a14:hiddenFill xmlns:a14="http://schemas.microsoft.com/office/drawing/2010/main">
                  <a:solidFill>
                    <a:srgbClr val="FFFFFF"/>
                  </a:solidFill>
                </a14:hiddenFill>
              </a:ext>
            </a:extLst>
          </p:spPr>
          <p:txBody>
            <a:bodyPr vert="horz" wrap="square" lIns="54862" tIns="54862" rIns="54862" bIns="54862" numCol="1" anchor="t" anchorCtr="0" compatLnSpc="1">
              <a:prstTxWarp prst="textNoShape">
                <a:avLst/>
              </a:prstTxWarp>
              <a:spAutoFit/>
            </a:bodyPr>
            <a:lstStyle>
              <a:lvl1pPr marL="238125" indent="-238125" algn="l" rtl="0" eaLnBrk="0" fontAlgn="base" hangingPunct="0">
                <a:spcBef>
                  <a:spcPct val="100000"/>
                </a:spcBef>
                <a:spcAft>
                  <a:spcPct val="0"/>
                </a:spcAft>
                <a:buClr>
                  <a:schemeClr val="tx1"/>
                </a:buClr>
                <a:buFont typeface="Wingdings 2" pitchFamily="18" charset="2"/>
                <a:buChar char="¡"/>
                <a:defRPr sz="1400">
                  <a:solidFill>
                    <a:schemeClr val="tx1"/>
                  </a:solidFill>
                  <a:latin typeface="+mn-lt"/>
                  <a:ea typeface="+mn-ea"/>
                  <a:cs typeface="+mn-cs"/>
                </a:defRPr>
              </a:lvl1pPr>
              <a:lvl2pPr marL="457200" indent="-217488"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2pPr>
              <a:lvl3pPr marL="676275" indent="-209550"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3pPr>
              <a:lvl4pPr marL="9048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indent="0">
                <a:spcBef>
                  <a:spcPts val="720"/>
                </a:spcBef>
                <a:buNone/>
              </a:pPr>
              <a:r>
                <a:rPr lang="en-US" sz="1200" b="1" dirty="0">
                  <a:solidFill>
                    <a:srgbClr val="0066B3"/>
                  </a:solidFill>
                  <a:latin typeface="Segoe UI" panose="020B0502040204020203" pitchFamily="34" charset="0"/>
                  <a:cs typeface="Segoe UI" panose="020B0502040204020203" pitchFamily="34" charset="0"/>
                </a:rPr>
                <a:t>Visibility</a:t>
              </a:r>
            </a:p>
            <a:p>
              <a:pPr marL="337171" lvl="1" indent="-205732">
                <a:spcBef>
                  <a:spcPts val="720"/>
                </a:spcBef>
                <a:buFont typeface="Wingdings 3" pitchFamily="18" charset="2"/>
                <a:buChar char="}"/>
              </a:pPr>
              <a:r>
                <a:rPr lang="en-US" dirty="0">
                  <a:latin typeface="Segoe UI" panose="020B0502040204020203" pitchFamily="34" charset="0"/>
                  <a:cs typeface="Segoe UI" panose="020B0502040204020203" pitchFamily="34" charset="0"/>
                </a:rPr>
                <a:t>Into business processes and associated technology landscape that enable those processes</a:t>
              </a:r>
            </a:p>
            <a:p>
              <a:pPr marL="337171" lvl="1" indent="-205732">
                <a:spcBef>
                  <a:spcPts val="720"/>
                </a:spcBef>
                <a:buFont typeface="Wingdings 3" pitchFamily="18" charset="2"/>
                <a:buChar char="}"/>
              </a:pPr>
              <a:r>
                <a:rPr lang="en-US" dirty="0">
                  <a:latin typeface="Segoe UI" panose="020B0502040204020203" pitchFamily="34" charset="0"/>
                  <a:cs typeface="Segoe UI" panose="020B0502040204020203" pitchFamily="34" charset="0"/>
                </a:rPr>
                <a:t>Application portfolio classification (Complexity, Stability, Longevity, Criticality)</a:t>
              </a:r>
            </a:p>
            <a:p>
              <a:pPr marL="0" indent="0">
                <a:spcBef>
                  <a:spcPts val="720"/>
                </a:spcBef>
                <a:buNone/>
              </a:pPr>
              <a:r>
                <a:rPr lang="en-US" sz="1200" b="1" dirty="0">
                  <a:solidFill>
                    <a:srgbClr val="0066B3"/>
                  </a:solidFill>
                  <a:latin typeface="Segoe UI" panose="020B0502040204020203" pitchFamily="34" charset="0"/>
                  <a:cs typeface="Segoe UI" panose="020B0502040204020203" pitchFamily="34" charset="0"/>
                </a:rPr>
                <a:t>Velocity</a:t>
              </a:r>
            </a:p>
            <a:p>
              <a:pPr marL="337171" lvl="1" indent="-205732">
                <a:spcBef>
                  <a:spcPts val="720"/>
                </a:spcBef>
                <a:buFont typeface="Wingdings 3" pitchFamily="18" charset="2"/>
                <a:buChar char="}"/>
              </a:pPr>
              <a:r>
                <a:rPr lang="en-US" dirty="0">
                  <a:latin typeface="Segoe UI" panose="020B0502040204020203" pitchFamily="34" charset="0"/>
                  <a:cs typeface="Segoe UI" panose="020B0502040204020203" pitchFamily="34" charset="0"/>
                </a:rPr>
                <a:t>Scientific approach to Knowledge Transition planning, execution, monitoring &amp; risk mitigation</a:t>
              </a:r>
            </a:p>
            <a:p>
              <a:pPr marL="337171" lvl="1" indent="-205732">
                <a:spcBef>
                  <a:spcPts val="720"/>
                </a:spcBef>
                <a:buFont typeface="Wingdings 3" pitchFamily="18" charset="2"/>
                <a:buChar char="}"/>
              </a:pPr>
              <a:r>
                <a:rPr lang="en-US" dirty="0">
                  <a:latin typeface="Segoe UI" panose="020B0502040204020203" pitchFamily="34" charset="0"/>
                  <a:cs typeface="Segoe UI" panose="020B0502040204020203" pitchFamily="34" charset="0"/>
                </a:rPr>
                <a:t>Real time Transparency of operations</a:t>
              </a:r>
            </a:p>
            <a:p>
              <a:pPr marL="0" indent="0">
                <a:spcBef>
                  <a:spcPts val="720"/>
                </a:spcBef>
                <a:buNone/>
              </a:pPr>
              <a:r>
                <a:rPr lang="en-US" sz="1200" b="1" dirty="0">
                  <a:solidFill>
                    <a:srgbClr val="0066B3"/>
                  </a:solidFill>
                  <a:latin typeface="Segoe UI" panose="020B0502040204020203" pitchFamily="34" charset="0"/>
                  <a:cs typeface="Segoe UI" panose="020B0502040204020203" pitchFamily="34" charset="0"/>
                </a:rPr>
                <a:t>Value</a:t>
              </a:r>
            </a:p>
            <a:p>
              <a:pPr marL="337171" lvl="1" indent="-205732">
                <a:spcBef>
                  <a:spcPts val="720"/>
                </a:spcBef>
                <a:buFont typeface="Wingdings 3" pitchFamily="18" charset="2"/>
                <a:buChar char="}"/>
              </a:pPr>
              <a:r>
                <a:rPr lang="en-US" dirty="0">
                  <a:latin typeface="Segoe UI" panose="020B0502040204020203" pitchFamily="34" charset="0"/>
                  <a:cs typeface="Segoe UI" panose="020B0502040204020203" pitchFamily="34" charset="0"/>
                </a:rPr>
                <a:t>Targeted approach for minimal business disruption</a:t>
              </a:r>
            </a:p>
            <a:p>
              <a:pPr marL="337171" lvl="1" indent="-205732">
                <a:spcBef>
                  <a:spcPts val="720"/>
                </a:spcBef>
                <a:buFont typeface="Wingdings 3" pitchFamily="18" charset="2"/>
                <a:buChar char="}"/>
              </a:pPr>
              <a:r>
                <a:rPr lang="en-US" dirty="0">
                  <a:latin typeface="Segoe UI" panose="020B0502040204020203" pitchFamily="34" charset="0"/>
                  <a:cs typeface="Segoe UI" panose="020B0502040204020203" pitchFamily="34" charset="0"/>
                </a:rPr>
                <a:t>On time transition with improvement opportunities for Steady State</a:t>
              </a:r>
            </a:p>
          </p:txBody>
        </p:sp>
        <p:sp>
          <p:nvSpPr>
            <p:cNvPr id="6" name="Rectangle 5"/>
            <p:cNvSpPr>
              <a:spLocks/>
            </p:cNvSpPr>
            <p:nvPr/>
          </p:nvSpPr>
          <p:spPr bwMode="auto">
            <a:xfrm>
              <a:off x="2474071" y="5360418"/>
              <a:ext cx="1433087" cy="631686"/>
            </a:xfrm>
            <a:prstGeom prst="rect">
              <a:avLst/>
            </a:prstGeom>
            <a:solidFill>
              <a:srgbClr val="00529B"/>
            </a:solidFill>
            <a:ln w="12700">
              <a:noFill/>
              <a:headEnd type="none" w="sm" len="sm"/>
              <a:tailEnd type="triangle" w="med" len="med"/>
            </a:ln>
          </p:spPr>
          <p:style>
            <a:lnRef idx="2">
              <a:schemeClr val="accent1"/>
            </a:lnRef>
            <a:fillRef idx="1">
              <a:schemeClr val="lt1"/>
            </a:fillRef>
            <a:effectRef idx="0">
              <a:schemeClr val="accent1"/>
            </a:effectRef>
            <a:fontRef idx="minor">
              <a:schemeClr val="dk1"/>
            </a:fontRef>
          </p:style>
          <p:txBody>
            <a:bodyPr vert="horz" wrap="square" lIns="109723" tIns="54862" rIns="109723" bIns="54862" numCol="1" rtlCol="0" anchor="ctr" anchorCtr="0" compatLnSpc="1">
              <a:prstTxWarp prst="textNoShape">
                <a:avLst/>
              </a:prstTxWarp>
            </a:bodyPr>
            <a:lstStyle/>
            <a:p>
              <a:pPr algn="ctr" fontAlgn="base">
                <a:spcBef>
                  <a:spcPct val="0"/>
                </a:spcBef>
                <a:spcAft>
                  <a:spcPct val="0"/>
                </a:spcAft>
              </a:pPr>
              <a:r>
                <a:rPr lang="en-US" sz="1200" dirty="0">
                  <a:solidFill>
                    <a:schemeClr val="bg1"/>
                  </a:solidFill>
                </a:rPr>
                <a:t>Minimal Business Disruption</a:t>
              </a:r>
            </a:p>
          </p:txBody>
        </p:sp>
        <p:sp>
          <p:nvSpPr>
            <p:cNvPr id="7" name="Rectangle 6"/>
            <p:cNvSpPr>
              <a:spLocks/>
            </p:cNvSpPr>
            <p:nvPr/>
          </p:nvSpPr>
          <p:spPr bwMode="auto">
            <a:xfrm>
              <a:off x="5606145" y="5360418"/>
              <a:ext cx="1131443" cy="631686"/>
            </a:xfrm>
            <a:prstGeom prst="rect">
              <a:avLst/>
            </a:prstGeom>
            <a:solidFill>
              <a:srgbClr val="00529B"/>
            </a:solidFill>
            <a:ln w="12700">
              <a:noFill/>
              <a:headEnd type="none" w="sm" len="sm"/>
              <a:tailEnd type="triangle" w="med" len="med"/>
            </a:ln>
          </p:spPr>
          <p:style>
            <a:lnRef idx="2">
              <a:schemeClr val="accent1"/>
            </a:lnRef>
            <a:fillRef idx="1">
              <a:schemeClr val="lt1"/>
            </a:fillRef>
            <a:effectRef idx="0">
              <a:schemeClr val="accent1"/>
            </a:effectRef>
            <a:fontRef idx="minor">
              <a:schemeClr val="dk1"/>
            </a:fontRef>
          </p:style>
          <p:txBody>
            <a:bodyPr vert="horz" wrap="square" lIns="109723" tIns="54862" rIns="109723" bIns="54862" numCol="1" rtlCol="0" anchor="ctr" anchorCtr="0" compatLnSpc="1">
              <a:prstTxWarp prst="textNoShape">
                <a:avLst/>
              </a:prstTxWarp>
            </a:bodyPr>
            <a:lstStyle/>
            <a:p>
              <a:pPr algn="ctr" fontAlgn="base">
                <a:spcBef>
                  <a:spcPct val="0"/>
                </a:spcBef>
                <a:spcAft>
                  <a:spcPct val="0"/>
                </a:spcAft>
              </a:pPr>
              <a:r>
                <a:rPr lang="en-US" sz="1200" dirty="0">
                  <a:solidFill>
                    <a:schemeClr val="bg1"/>
                  </a:solidFill>
                </a:rPr>
                <a:t>Independent Audits</a:t>
              </a:r>
            </a:p>
          </p:txBody>
        </p:sp>
        <p:sp>
          <p:nvSpPr>
            <p:cNvPr id="8" name="Rectangle 7"/>
            <p:cNvSpPr>
              <a:spLocks/>
            </p:cNvSpPr>
            <p:nvPr/>
          </p:nvSpPr>
          <p:spPr bwMode="auto">
            <a:xfrm>
              <a:off x="1266954" y="5360418"/>
              <a:ext cx="1131443" cy="631686"/>
            </a:xfrm>
            <a:prstGeom prst="rect">
              <a:avLst/>
            </a:prstGeom>
            <a:solidFill>
              <a:srgbClr val="00529B"/>
            </a:solidFill>
            <a:ln w="12700">
              <a:noFill/>
              <a:headEnd type="none" w="sm" len="sm"/>
              <a:tailEnd type="triangle" w="med" len="med"/>
            </a:ln>
          </p:spPr>
          <p:style>
            <a:lnRef idx="2">
              <a:schemeClr val="accent1"/>
            </a:lnRef>
            <a:fillRef idx="1">
              <a:schemeClr val="lt1"/>
            </a:fillRef>
            <a:effectRef idx="0">
              <a:schemeClr val="accent1"/>
            </a:effectRef>
            <a:fontRef idx="minor">
              <a:schemeClr val="dk1"/>
            </a:fontRef>
          </p:style>
          <p:txBody>
            <a:bodyPr vert="horz" wrap="square" lIns="109723" tIns="54862" rIns="109723" bIns="54862" numCol="1" rtlCol="0" anchor="ctr" anchorCtr="0" compatLnSpc="1">
              <a:prstTxWarp prst="textNoShape">
                <a:avLst/>
              </a:prstTxWarp>
            </a:bodyPr>
            <a:lstStyle/>
            <a:p>
              <a:pPr algn="ctr" fontAlgn="base">
                <a:spcBef>
                  <a:spcPct val="0"/>
                </a:spcBef>
                <a:spcAft>
                  <a:spcPct val="0"/>
                </a:spcAft>
              </a:pPr>
              <a:r>
                <a:rPr lang="en-US" sz="1200" dirty="0">
                  <a:solidFill>
                    <a:schemeClr val="bg1"/>
                  </a:solidFill>
                </a:rPr>
                <a:t>Toll Gate based</a:t>
              </a:r>
            </a:p>
          </p:txBody>
        </p:sp>
        <p:sp>
          <p:nvSpPr>
            <p:cNvPr id="9" name="Rectangle 8"/>
            <p:cNvSpPr>
              <a:spLocks/>
            </p:cNvSpPr>
            <p:nvPr/>
          </p:nvSpPr>
          <p:spPr bwMode="auto">
            <a:xfrm>
              <a:off x="4051665" y="5360418"/>
              <a:ext cx="1405763" cy="631686"/>
            </a:xfrm>
            <a:prstGeom prst="rect">
              <a:avLst/>
            </a:prstGeom>
            <a:solidFill>
              <a:srgbClr val="00529B"/>
            </a:solidFill>
            <a:ln w="12700">
              <a:noFill/>
              <a:headEnd type="none" w="sm" len="sm"/>
              <a:tailEnd type="triangle" w="med" len="med"/>
            </a:ln>
          </p:spPr>
          <p:style>
            <a:lnRef idx="2">
              <a:schemeClr val="accent1"/>
            </a:lnRef>
            <a:fillRef idx="1">
              <a:schemeClr val="lt1"/>
            </a:fillRef>
            <a:effectRef idx="0">
              <a:schemeClr val="accent1"/>
            </a:effectRef>
            <a:fontRef idx="minor">
              <a:schemeClr val="dk1"/>
            </a:fontRef>
          </p:style>
          <p:txBody>
            <a:bodyPr vert="horz" wrap="square" lIns="109723" tIns="54862" rIns="109723" bIns="54862" numCol="1" rtlCol="0" anchor="ctr" anchorCtr="0" compatLnSpc="1">
              <a:prstTxWarp prst="textNoShape">
                <a:avLst/>
              </a:prstTxWarp>
            </a:bodyPr>
            <a:lstStyle/>
            <a:p>
              <a:pPr algn="ctr" fontAlgn="base">
                <a:spcBef>
                  <a:spcPct val="0"/>
                </a:spcBef>
                <a:spcAft>
                  <a:spcPct val="0"/>
                </a:spcAft>
              </a:pPr>
              <a:r>
                <a:rPr lang="en-US" sz="1200" dirty="0">
                  <a:solidFill>
                    <a:schemeClr val="bg1"/>
                  </a:solidFill>
                </a:rPr>
                <a:t>Foundation for IT Transformation</a:t>
              </a:r>
            </a:p>
          </p:txBody>
        </p:sp>
        <p:sp>
          <p:nvSpPr>
            <p:cNvPr id="10" name="Content Placeholder 2"/>
            <p:cNvSpPr txBox="1">
              <a:spLocks/>
            </p:cNvSpPr>
            <p:nvPr/>
          </p:nvSpPr>
          <p:spPr bwMode="auto">
            <a:xfrm>
              <a:off x="7059023" y="980440"/>
              <a:ext cx="4279392" cy="1737360"/>
            </a:xfrm>
            <a:prstGeom prst="rect">
              <a:avLst/>
            </a:prstGeom>
            <a:noFill/>
            <a:ln w="6350">
              <a:solidFill>
                <a:schemeClr val="accent2">
                  <a:lumMod val="50000"/>
                </a:schemeClr>
              </a:solidFill>
              <a:prstDash val="dash"/>
            </a:ln>
            <a:extLst>
              <a:ext uri="{909E8E84-426E-40DD-AFC4-6F175D3DCCD1}">
                <a14:hiddenFill xmlns:a14="http://schemas.microsoft.com/office/drawing/2010/main">
                  <a:solidFill>
                    <a:srgbClr val="FFFFFF"/>
                  </a:solidFill>
                </a14:hiddenFill>
              </a:ext>
            </a:extLst>
          </p:spPr>
          <p:txBody>
            <a:bodyPr vert="horz" wrap="square" lIns="54862" tIns="54862" rIns="54862" bIns="54862" numCol="1" anchor="t" anchorCtr="0" compatLnSpc="1">
              <a:prstTxWarp prst="textNoShape">
                <a:avLst/>
              </a:prstTxWarp>
              <a:noAutofit/>
            </a:bodyPr>
            <a:lstStyle>
              <a:lvl1pPr marL="238125" indent="-238125" algn="l" rtl="0" eaLnBrk="0" fontAlgn="base" hangingPunct="0">
                <a:spcBef>
                  <a:spcPct val="100000"/>
                </a:spcBef>
                <a:spcAft>
                  <a:spcPct val="0"/>
                </a:spcAft>
                <a:buClr>
                  <a:schemeClr val="tx1"/>
                </a:buClr>
                <a:buFont typeface="Wingdings 2" pitchFamily="18" charset="2"/>
                <a:buChar char="¡"/>
                <a:defRPr sz="1400">
                  <a:solidFill>
                    <a:schemeClr val="tx1"/>
                  </a:solidFill>
                  <a:latin typeface="+mn-lt"/>
                  <a:ea typeface="+mn-ea"/>
                  <a:cs typeface="+mn-cs"/>
                </a:defRPr>
              </a:lvl1pPr>
              <a:lvl2pPr marL="457200" indent="-217488"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2pPr>
              <a:lvl3pPr marL="676275" indent="-209550"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3pPr>
              <a:lvl4pPr marL="9048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409559" indent="-226686">
                <a:spcBef>
                  <a:spcPct val="50000"/>
                </a:spcBef>
                <a:buFont typeface="Wingdings 3" pitchFamily="18" charset="2"/>
                <a:buChar char="}"/>
                <a:defRPr/>
              </a:pPr>
              <a:r>
                <a:rPr lang="en-US" altLang="en-US" sz="1200" kern="0" dirty="0">
                  <a:solidFill>
                    <a:srgbClr val="000000"/>
                  </a:solidFill>
                  <a:latin typeface="Segoe UI" panose="020B0502040204020203" pitchFamily="34" charset="0"/>
                  <a:ea typeface="ＭＳ Ｐゴシック" pitchFamily="1" charset="-128"/>
                  <a:cs typeface="Segoe UI" panose="020B0502040204020203" pitchFamily="34" charset="0"/>
                </a:rPr>
                <a:t>Total 350+ transitions done using </a:t>
              </a:r>
              <a:r>
                <a:rPr lang="en-US" altLang="en-US" sz="1200" kern="0" dirty="0" err="1">
                  <a:solidFill>
                    <a:srgbClr val="000000"/>
                  </a:solidFill>
                  <a:latin typeface="Segoe UI" panose="020B0502040204020203" pitchFamily="34" charset="0"/>
                  <a:ea typeface="ＭＳ Ｐゴシック" pitchFamily="1" charset="-128"/>
                  <a:cs typeface="Segoe UI" panose="020B0502040204020203" pitchFamily="34" charset="0"/>
                </a:rPr>
                <a:t>ASSeT</a:t>
              </a:r>
              <a:r>
                <a:rPr lang="en-US" altLang="en-US" sz="1200" kern="0" dirty="0">
                  <a:solidFill>
                    <a:srgbClr val="000000"/>
                  </a:solidFill>
                  <a:latin typeface="Segoe UI" panose="020B0502040204020203" pitchFamily="34" charset="0"/>
                  <a:ea typeface="ＭＳ Ｐゴシック" pitchFamily="1" charset="-128"/>
                  <a:cs typeface="Segoe UI" panose="020B0502040204020203" pitchFamily="34" charset="0"/>
                </a:rPr>
                <a:t>™</a:t>
              </a:r>
            </a:p>
            <a:p>
              <a:pPr marL="409559" indent="-226686">
                <a:spcBef>
                  <a:spcPct val="50000"/>
                </a:spcBef>
                <a:buFont typeface="Wingdings 3" pitchFamily="18" charset="2"/>
                <a:buChar char="}"/>
                <a:defRPr/>
              </a:pPr>
              <a:r>
                <a:rPr lang="en-US" altLang="en-US" sz="1200" kern="0" dirty="0">
                  <a:solidFill>
                    <a:srgbClr val="000000"/>
                  </a:solidFill>
                  <a:latin typeface="Segoe UI" panose="020B0502040204020203" pitchFamily="34" charset="0"/>
                  <a:ea typeface="ＭＳ Ｐゴシック" pitchFamily="1" charset="-128"/>
                  <a:cs typeface="Segoe UI" panose="020B0502040204020203" pitchFamily="34" charset="0"/>
                </a:rPr>
                <a:t>90+ transitions  in past 2 years from other service providers</a:t>
              </a:r>
            </a:p>
            <a:p>
              <a:pPr marL="409559" indent="-226686">
                <a:spcBef>
                  <a:spcPct val="50000"/>
                </a:spcBef>
                <a:buFont typeface="Wingdings 3" pitchFamily="18" charset="2"/>
                <a:buChar char="}"/>
                <a:defRPr/>
              </a:pPr>
              <a:r>
                <a:rPr lang="en-US" altLang="en-US" sz="1200" kern="0" dirty="0">
                  <a:solidFill>
                    <a:srgbClr val="000000"/>
                  </a:solidFill>
                  <a:latin typeface="Segoe UI" panose="020B0502040204020203" pitchFamily="34" charset="0"/>
                  <a:ea typeface="ＭＳ Ｐゴシック" pitchFamily="1" charset="-128"/>
                  <a:cs typeface="Segoe UI" panose="020B0502040204020203" pitchFamily="34" charset="0"/>
                </a:rPr>
                <a:t>96% transitions in the past one year have been completed within 5% schedule variance</a:t>
              </a:r>
            </a:p>
            <a:p>
              <a:pPr marL="409559" indent="-226686">
                <a:spcBef>
                  <a:spcPct val="50000"/>
                </a:spcBef>
                <a:buFont typeface="Wingdings 3" pitchFamily="18" charset="2"/>
                <a:buChar char="}"/>
                <a:defRPr/>
              </a:pPr>
              <a:r>
                <a:rPr lang="en-US" altLang="en-US" sz="1200" kern="0" dirty="0">
                  <a:solidFill>
                    <a:srgbClr val="000000"/>
                  </a:solidFill>
                  <a:latin typeface="Segoe UI" panose="020B0502040204020203" pitchFamily="34" charset="0"/>
                  <a:ea typeface="ＭＳ Ｐゴシック" pitchFamily="1" charset="-128"/>
                  <a:cs typeface="Segoe UI" panose="020B0502040204020203" pitchFamily="34" charset="0"/>
                </a:rPr>
                <a:t>98% HR transfer offer acceptance rate</a:t>
              </a:r>
            </a:p>
          </p:txBody>
        </p:sp>
        <p:sp>
          <p:nvSpPr>
            <p:cNvPr id="11" name="Content Placeholder 2"/>
            <p:cNvSpPr txBox="1">
              <a:spLocks/>
            </p:cNvSpPr>
            <p:nvPr/>
          </p:nvSpPr>
          <p:spPr bwMode="auto">
            <a:xfrm>
              <a:off x="1084072" y="5217022"/>
              <a:ext cx="5815584" cy="865350"/>
            </a:xfrm>
            <a:prstGeom prst="roundRect">
              <a:avLst>
                <a:gd name="adj" fmla="val 1758"/>
              </a:avLst>
            </a:prstGeom>
            <a:noFill/>
            <a:ln w="6350">
              <a:solidFill>
                <a:schemeClr val="accent2">
                  <a:lumMod val="50000"/>
                </a:schemeClr>
              </a:solidFill>
              <a:prstDash val="dash"/>
            </a:ln>
            <a:extLst>
              <a:ext uri="{909E8E84-426E-40DD-AFC4-6F175D3DCCD1}">
                <a14:hiddenFill xmlns:a14="http://schemas.microsoft.com/office/drawing/2010/main">
                  <a:solidFill>
                    <a:srgbClr val="FFFFFF"/>
                  </a:solidFill>
                </a14:hiddenFill>
              </a:ext>
            </a:extLst>
          </p:spPr>
          <p:txBody>
            <a:bodyPr vert="horz" wrap="square" lIns="54862" tIns="54862" rIns="54862" bIns="54862" numCol="1" anchor="t" anchorCtr="0" compatLnSpc="1">
              <a:prstTxWarp prst="textNoShape">
                <a:avLst/>
              </a:prstTxWarp>
              <a:noAutofit/>
            </a:bodyPr>
            <a:lstStyle>
              <a:defPPr>
                <a:defRPr lang="en-US"/>
              </a:defPPr>
              <a:lvl1pPr marL="341313" indent="-188913">
                <a:spcBef>
                  <a:spcPct val="50000"/>
                </a:spcBef>
                <a:buClr>
                  <a:schemeClr val="tx1"/>
                </a:buClr>
                <a:buFont typeface="Wingdings 3" pitchFamily="18" charset="2"/>
                <a:buChar char="}"/>
                <a:defRPr sz="1000" kern="0">
                  <a:solidFill>
                    <a:srgbClr val="000000"/>
                  </a:solidFill>
                  <a:latin typeface="+mn-lt"/>
                  <a:ea typeface="ＭＳ Ｐゴシック" pitchFamily="1" charset="-128"/>
                </a:defRPr>
              </a:lvl1pPr>
              <a:lvl2pPr marL="457200" indent="-217488">
                <a:spcBef>
                  <a:spcPct val="50000"/>
                </a:spcBef>
                <a:buClr>
                  <a:schemeClr val="tx1"/>
                </a:buClr>
                <a:buFont typeface="Wingdings" pitchFamily="2" charset="2"/>
                <a:buChar char="§"/>
                <a:defRPr sz="1200">
                  <a:latin typeface="+mn-lt"/>
                </a:defRPr>
              </a:lvl2pPr>
              <a:lvl3pPr marL="676275" indent="-209550">
                <a:spcBef>
                  <a:spcPct val="50000"/>
                </a:spcBef>
                <a:buClr>
                  <a:schemeClr val="tx1"/>
                </a:buClr>
                <a:buFont typeface="Wingdings" pitchFamily="2" charset="2"/>
                <a:buChar char="§"/>
                <a:defRPr sz="1200">
                  <a:latin typeface="+mn-lt"/>
                </a:defRPr>
              </a:lvl3pPr>
              <a:lvl4pPr marL="904875" indent="-219075">
                <a:spcBef>
                  <a:spcPct val="50000"/>
                </a:spcBef>
                <a:buClr>
                  <a:schemeClr val="tx1"/>
                </a:buClr>
                <a:buFont typeface="Wingdings" pitchFamily="2" charset="2"/>
                <a:buChar char="§"/>
                <a:defRPr sz="1200">
                  <a:latin typeface="+mn-lt"/>
                </a:defRPr>
              </a:lvl4pPr>
              <a:lvl5pPr marL="1133475" indent="-219075">
                <a:spcBef>
                  <a:spcPct val="50000"/>
                </a:spcBef>
                <a:buClr>
                  <a:schemeClr val="tx1"/>
                </a:buClr>
                <a:buFont typeface="Wingdings" pitchFamily="2" charset="2"/>
                <a:buChar char="§"/>
                <a:defRPr sz="1200">
                  <a:latin typeface="+mn-lt"/>
                </a:defRPr>
              </a:lvl5pPr>
              <a:lvl6pPr marL="1590675" indent="-219075" fontAlgn="base">
                <a:spcBef>
                  <a:spcPct val="50000"/>
                </a:spcBef>
                <a:spcAft>
                  <a:spcPct val="0"/>
                </a:spcAft>
                <a:buClr>
                  <a:schemeClr val="tx1"/>
                </a:buClr>
                <a:buFont typeface="Wingdings" pitchFamily="2" charset="2"/>
                <a:buChar char="§"/>
                <a:defRPr sz="1400">
                  <a:latin typeface="+mn-lt"/>
                </a:defRPr>
              </a:lvl6pPr>
              <a:lvl7pPr marL="2047875" indent="-219075" fontAlgn="base">
                <a:spcBef>
                  <a:spcPct val="50000"/>
                </a:spcBef>
                <a:spcAft>
                  <a:spcPct val="0"/>
                </a:spcAft>
                <a:buClr>
                  <a:schemeClr val="tx1"/>
                </a:buClr>
                <a:buFont typeface="Wingdings" pitchFamily="2" charset="2"/>
                <a:buChar char="§"/>
                <a:defRPr sz="1400">
                  <a:latin typeface="+mn-lt"/>
                </a:defRPr>
              </a:lvl7pPr>
              <a:lvl8pPr marL="2505075" indent="-219075" fontAlgn="base">
                <a:spcBef>
                  <a:spcPct val="50000"/>
                </a:spcBef>
                <a:spcAft>
                  <a:spcPct val="0"/>
                </a:spcAft>
                <a:buClr>
                  <a:schemeClr val="tx1"/>
                </a:buClr>
                <a:buFont typeface="Wingdings" pitchFamily="2" charset="2"/>
                <a:buChar char="§"/>
                <a:defRPr sz="1400">
                  <a:latin typeface="+mn-lt"/>
                </a:defRPr>
              </a:lvl8pPr>
              <a:lvl9pPr marL="2962275" indent="-219075" fontAlgn="base">
                <a:spcBef>
                  <a:spcPct val="50000"/>
                </a:spcBef>
                <a:spcAft>
                  <a:spcPct val="0"/>
                </a:spcAft>
                <a:buClr>
                  <a:schemeClr val="tx1"/>
                </a:buClr>
                <a:buFont typeface="Wingdings" pitchFamily="2" charset="2"/>
                <a:buChar char="§"/>
                <a:defRPr sz="1400">
                  <a:latin typeface="+mn-lt"/>
                </a:defRPr>
              </a:lvl9pPr>
            </a:lstStyle>
            <a:p>
              <a:endParaRPr lang="en-US" altLang="en-US" sz="1200" dirty="0"/>
            </a:p>
            <a:p>
              <a:endParaRPr lang="en-US" altLang="en-US" sz="1200" dirty="0"/>
            </a:p>
            <a:p>
              <a:endParaRPr lang="en-US" altLang="en-US" sz="1200" dirty="0"/>
            </a:p>
            <a:p>
              <a:endParaRPr lang="en-US" altLang="en-US" sz="1200" dirty="0"/>
            </a:p>
          </p:txBody>
        </p:sp>
      </p:grpSp>
    </p:spTree>
    <p:extLst>
      <p:ext uri="{BB962C8B-B14F-4D97-AF65-F5344CB8AC3E}">
        <p14:creationId xmlns:p14="http://schemas.microsoft.com/office/powerpoint/2010/main" val="148455109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IN" dirty="0" smtClean="0"/>
              <a:t>	ASM Operations Framework</a:t>
            </a:r>
            <a:endParaRPr lang="en-IN" dirty="0"/>
          </a:p>
        </p:txBody>
      </p:sp>
      <p:sp>
        <p:nvSpPr>
          <p:cNvPr id="20" name="Content Placeholder 4"/>
          <p:cNvSpPr txBox="1">
            <a:spLocks/>
          </p:cNvSpPr>
          <p:nvPr/>
        </p:nvSpPr>
        <p:spPr>
          <a:xfrm>
            <a:off x="183373" y="1008339"/>
            <a:ext cx="2194560" cy="5029200"/>
          </a:xfrm>
          <a:prstGeom prst="rect">
            <a:avLst/>
          </a:prstGeom>
          <a:gradFill rotWithShape="1">
            <a:gsLst>
              <a:gs pos="0">
                <a:srgbClr val="5B9BD5">
                  <a:tint val="50000"/>
                  <a:satMod val="300000"/>
                </a:srgbClr>
              </a:gs>
              <a:gs pos="35000">
                <a:srgbClr val="5B9BD5">
                  <a:tint val="37000"/>
                  <a:satMod val="300000"/>
                </a:srgbClr>
              </a:gs>
              <a:gs pos="100000">
                <a:srgbClr val="5B9BD5">
                  <a:tint val="15000"/>
                  <a:satMod val="350000"/>
                </a:srgbClr>
              </a:gs>
            </a:gsLst>
            <a:lin ang="16200000" scaled="1"/>
          </a:gradFill>
          <a:ln w="9525" cap="flat" cmpd="sng" algn="ctr">
            <a:solidFill>
              <a:srgbClr val="5B9BD5">
                <a:shade val="95000"/>
                <a:satMod val="105000"/>
              </a:srgbClr>
            </a:solidFill>
            <a:prstDash val="solid"/>
          </a:ln>
          <a:effectLst>
            <a:outerShdw blurRad="50800" dist="38100" dir="2700000" algn="tl" rotWithShape="0">
              <a:prstClr val="black">
                <a:alpha val="40000"/>
              </a:prstClr>
            </a:outerShdw>
          </a:effectLst>
          <a:scene3d>
            <a:camera prst="perspectiveLeft"/>
            <a:lightRig rig="threePt" dir="t"/>
          </a:scene3d>
        </p:spPr>
        <p:txBody>
          <a:bodyPr/>
          <a:lstStyle>
            <a:lvl1pPr marL="238125" indent="-238125" algn="l" rtl="0" eaLnBrk="0" fontAlgn="base" hangingPunct="0">
              <a:spcBef>
                <a:spcPct val="100000"/>
              </a:spcBef>
              <a:spcAft>
                <a:spcPct val="0"/>
              </a:spcAft>
              <a:buClr>
                <a:schemeClr val="tx1"/>
              </a:buClr>
              <a:buFont typeface="Wingdings 2" pitchFamily="18" charset="2"/>
              <a:buChar char="¡"/>
              <a:defRPr sz="1600">
                <a:solidFill>
                  <a:schemeClr val="dk1"/>
                </a:solidFill>
                <a:latin typeface="+mn-lt"/>
                <a:ea typeface="+mn-ea"/>
                <a:cs typeface="+mn-cs"/>
              </a:defRPr>
            </a:lvl1pPr>
            <a:lvl2pPr marL="457200" indent="-217488" algn="l" rtl="0" eaLnBrk="0" fontAlgn="base" hangingPunct="0">
              <a:spcBef>
                <a:spcPct val="50000"/>
              </a:spcBef>
              <a:spcAft>
                <a:spcPct val="0"/>
              </a:spcAft>
              <a:buClr>
                <a:schemeClr val="tx1"/>
              </a:buClr>
              <a:buFont typeface="Wingdings" pitchFamily="2" charset="2"/>
              <a:buChar char="§"/>
              <a:defRPr sz="1400">
                <a:solidFill>
                  <a:schemeClr val="dk1"/>
                </a:solidFill>
                <a:latin typeface="+mn-lt"/>
                <a:ea typeface="+mn-ea"/>
                <a:cs typeface="+mn-cs"/>
              </a:defRPr>
            </a:lvl2pPr>
            <a:lvl3pPr marL="676275" indent="-209550" algn="l" rtl="0" eaLnBrk="0" fontAlgn="base" hangingPunct="0">
              <a:spcBef>
                <a:spcPct val="50000"/>
              </a:spcBef>
              <a:spcAft>
                <a:spcPct val="0"/>
              </a:spcAft>
              <a:buClr>
                <a:schemeClr val="tx1"/>
              </a:buClr>
              <a:buFont typeface="Wingdings" pitchFamily="2" charset="2"/>
              <a:buChar char="§"/>
              <a:defRPr sz="1400">
                <a:solidFill>
                  <a:schemeClr val="dk1"/>
                </a:solidFill>
                <a:latin typeface="+mn-lt"/>
                <a:ea typeface="+mn-ea"/>
                <a:cs typeface="+mn-cs"/>
              </a:defRPr>
            </a:lvl3pPr>
            <a:lvl4pPr marL="904875" indent="-219075" algn="l" rtl="0" eaLnBrk="0" fontAlgn="base" hangingPunct="0">
              <a:spcBef>
                <a:spcPct val="50000"/>
              </a:spcBef>
              <a:spcAft>
                <a:spcPct val="0"/>
              </a:spcAft>
              <a:buClr>
                <a:schemeClr val="tx1"/>
              </a:buClr>
              <a:buFont typeface="Wingdings" pitchFamily="2" charset="2"/>
              <a:buChar char="§"/>
              <a:defRPr sz="1400">
                <a:solidFill>
                  <a:schemeClr val="dk1"/>
                </a:solidFill>
                <a:latin typeface="+mn-lt"/>
                <a:ea typeface="+mn-ea"/>
                <a:cs typeface="+mn-cs"/>
              </a:defRPr>
            </a:lvl4pPr>
            <a:lvl5pPr marL="1133475" indent="-219075" algn="l" rtl="0" eaLnBrk="0" fontAlgn="base" hangingPunct="0">
              <a:spcBef>
                <a:spcPct val="50000"/>
              </a:spcBef>
              <a:spcAft>
                <a:spcPct val="0"/>
              </a:spcAft>
              <a:buClr>
                <a:schemeClr val="tx1"/>
              </a:buClr>
              <a:buFont typeface="Wingdings" pitchFamily="2" charset="2"/>
              <a:buChar char="§"/>
              <a:defRPr sz="1400">
                <a:solidFill>
                  <a:schemeClr val="dk1"/>
                </a:solidFill>
                <a:latin typeface="+mn-lt"/>
                <a:ea typeface="+mn-ea"/>
                <a:cs typeface="+mn-cs"/>
              </a:defRPr>
            </a:lvl5pPr>
            <a:lvl6pPr marL="1590675" indent="-219075" algn="l" rtl="0" fontAlgn="base">
              <a:spcBef>
                <a:spcPct val="50000"/>
              </a:spcBef>
              <a:spcAft>
                <a:spcPct val="0"/>
              </a:spcAft>
              <a:buClr>
                <a:schemeClr val="tx1"/>
              </a:buClr>
              <a:buFont typeface="Wingdings" pitchFamily="2" charset="2"/>
              <a:buChar char="§"/>
              <a:defRPr sz="1400">
                <a:solidFill>
                  <a:schemeClr val="dk1"/>
                </a:solidFill>
                <a:latin typeface="+mn-lt"/>
                <a:ea typeface="+mn-ea"/>
                <a:cs typeface="+mn-cs"/>
              </a:defRPr>
            </a:lvl6pPr>
            <a:lvl7pPr marL="2047875" indent="-219075" algn="l" rtl="0" fontAlgn="base">
              <a:spcBef>
                <a:spcPct val="50000"/>
              </a:spcBef>
              <a:spcAft>
                <a:spcPct val="0"/>
              </a:spcAft>
              <a:buClr>
                <a:schemeClr val="tx1"/>
              </a:buClr>
              <a:buFont typeface="Wingdings" pitchFamily="2" charset="2"/>
              <a:buChar char="§"/>
              <a:defRPr sz="1400">
                <a:solidFill>
                  <a:schemeClr val="dk1"/>
                </a:solidFill>
                <a:latin typeface="+mn-lt"/>
                <a:ea typeface="+mn-ea"/>
                <a:cs typeface="+mn-cs"/>
              </a:defRPr>
            </a:lvl7pPr>
            <a:lvl8pPr marL="2505075" indent="-219075" algn="l" rtl="0" fontAlgn="base">
              <a:spcBef>
                <a:spcPct val="50000"/>
              </a:spcBef>
              <a:spcAft>
                <a:spcPct val="0"/>
              </a:spcAft>
              <a:buClr>
                <a:schemeClr val="tx1"/>
              </a:buClr>
              <a:buFont typeface="Wingdings" pitchFamily="2" charset="2"/>
              <a:buChar char="§"/>
              <a:defRPr sz="1400">
                <a:solidFill>
                  <a:schemeClr val="dk1"/>
                </a:solidFill>
                <a:latin typeface="+mn-lt"/>
                <a:ea typeface="+mn-ea"/>
                <a:cs typeface="+mn-cs"/>
              </a:defRPr>
            </a:lvl8pPr>
            <a:lvl9pPr marL="2962275" indent="-219075" algn="l" rtl="0" fontAlgn="base">
              <a:spcBef>
                <a:spcPct val="50000"/>
              </a:spcBef>
              <a:spcAft>
                <a:spcPct val="0"/>
              </a:spcAft>
              <a:buClr>
                <a:schemeClr val="tx1"/>
              </a:buClr>
              <a:buFont typeface="Wingdings" pitchFamily="2" charset="2"/>
              <a:buChar char="§"/>
              <a:defRPr sz="14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100000"/>
              </a:spcBef>
              <a:spcAft>
                <a:spcPct val="0"/>
              </a:spcAft>
              <a:buClr>
                <a:sysClr val="windowText" lastClr="000000"/>
              </a:buClr>
              <a:buSzTx/>
              <a:buFont typeface="Wingdings 2" pitchFamily="18" charset="2"/>
              <a:buNone/>
              <a:tabLst/>
              <a:defRPr/>
            </a:pPr>
            <a:endParaRPr kumimoji="0" lang="en-US" sz="1600" b="0" i="0" u="none" strike="noStrike" kern="0" cap="none" spc="0" normalizeH="0" baseline="0" noProof="0" dirty="0" smtClean="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ts val="0"/>
              </a:spcBef>
              <a:spcAft>
                <a:spcPct val="0"/>
              </a:spcAft>
              <a:buClr>
                <a:sysClr val="windowText" lastClr="000000"/>
              </a:buClr>
              <a:buSzTx/>
              <a:buFont typeface="Wingdings 2" pitchFamily="18" charset="2"/>
              <a:buNone/>
              <a:tabLst/>
              <a:defRPr/>
            </a:pPr>
            <a:r>
              <a:rPr kumimoji="0" lang="en-US" sz="1600" b="1" i="0" u="none" strike="noStrike" kern="0" cap="none" spc="0" normalizeH="0" baseline="0" noProof="0" dirty="0" smtClean="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Discover</a:t>
            </a:r>
            <a:endParaRPr kumimoji="0" lang="en-US" sz="1600" b="1"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 name="Content Placeholder 4"/>
          <p:cNvSpPr txBox="1">
            <a:spLocks/>
          </p:cNvSpPr>
          <p:nvPr/>
        </p:nvSpPr>
        <p:spPr>
          <a:xfrm>
            <a:off x="2594980" y="1008339"/>
            <a:ext cx="2194560" cy="5029200"/>
          </a:xfrm>
          <a:prstGeom prst="rect">
            <a:avLst/>
          </a:prstGeom>
          <a:gradFill rotWithShape="1">
            <a:gsLst>
              <a:gs pos="0">
                <a:srgbClr val="ED7D31">
                  <a:tint val="50000"/>
                  <a:satMod val="300000"/>
                </a:srgbClr>
              </a:gs>
              <a:gs pos="35000">
                <a:srgbClr val="ED7D31">
                  <a:tint val="37000"/>
                  <a:satMod val="300000"/>
                </a:srgbClr>
              </a:gs>
              <a:gs pos="100000">
                <a:srgbClr val="ED7D31">
                  <a:tint val="15000"/>
                  <a:satMod val="350000"/>
                </a:srgbClr>
              </a:gs>
            </a:gsLst>
            <a:lin ang="16200000" scaled="1"/>
          </a:gradFill>
          <a:ln w="9525" cap="flat" cmpd="sng" algn="ctr">
            <a:solidFill>
              <a:srgbClr val="ED7D31">
                <a:shade val="95000"/>
                <a:satMod val="105000"/>
              </a:srgbClr>
            </a:solidFill>
            <a:prstDash val="solid"/>
          </a:ln>
          <a:effectLst>
            <a:outerShdw blurRad="50800" dist="38100" dir="2700000" algn="tl" rotWithShape="0">
              <a:prstClr val="black">
                <a:alpha val="40000"/>
              </a:prstClr>
            </a:outerShdw>
          </a:effectLst>
          <a:scene3d>
            <a:camera prst="perspectiveLeft"/>
            <a:lightRig rig="threePt" dir="t"/>
          </a:scene3d>
        </p:spPr>
        <p:txBody>
          <a:bodyPr/>
          <a:lstStyle>
            <a:lvl1pPr marL="238125" indent="-238125" algn="l" rtl="0" eaLnBrk="0" fontAlgn="base" hangingPunct="0">
              <a:spcBef>
                <a:spcPct val="100000"/>
              </a:spcBef>
              <a:spcAft>
                <a:spcPct val="0"/>
              </a:spcAft>
              <a:buClr>
                <a:schemeClr val="tx1"/>
              </a:buClr>
              <a:buFont typeface="Wingdings 2" pitchFamily="18" charset="2"/>
              <a:buChar char="¡"/>
              <a:defRPr sz="1600">
                <a:solidFill>
                  <a:schemeClr val="tx1"/>
                </a:solidFill>
                <a:latin typeface="+mn-lt"/>
                <a:ea typeface="+mn-ea"/>
                <a:cs typeface="+mn-cs"/>
              </a:defRPr>
            </a:lvl1pPr>
            <a:lvl2pPr marL="457200" indent="-217488"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2pPr>
            <a:lvl3pPr marL="676275" indent="-209550"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3pPr>
            <a:lvl4pPr marL="9048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marR="0" lvl="0" indent="0" algn="ctr" defTabSz="914400" rtl="0" eaLnBrk="0" fontAlgn="base" latinLnBrk="0" hangingPunct="0">
              <a:lnSpc>
                <a:spcPct val="100000"/>
              </a:lnSpc>
              <a:spcBef>
                <a:spcPct val="100000"/>
              </a:spcBef>
              <a:spcAft>
                <a:spcPct val="0"/>
              </a:spcAft>
              <a:buClr>
                <a:prstClr val="black"/>
              </a:buClr>
              <a:buSzTx/>
              <a:buFont typeface="Wingdings 2" pitchFamily="18" charset="2"/>
              <a:buNone/>
              <a:tabLst/>
              <a:defRPr/>
            </a:pPr>
            <a:endParaRPr kumimoji="0" lang="en-US" sz="16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lvl="0" indent="0" algn="ctr">
              <a:spcBef>
                <a:spcPts val="0"/>
              </a:spcBef>
              <a:buClr>
                <a:prstClr val="black"/>
              </a:buClr>
              <a:buNone/>
            </a:pPr>
            <a:r>
              <a:rPr lang="en-US" b="1" kern="0" dirty="0">
                <a:solidFill>
                  <a:prstClr val="black"/>
                </a:solidFill>
                <a:latin typeface="Segoe UI" panose="020B0502040204020203" pitchFamily="34" charset="0"/>
                <a:ea typeface="Segoe UI" panose="020B0502040204020203" pitchFamily="34" charset="0"/>
                <a:cs typeface="Segoe UI" panose="020B0502040204020203" pitchFamily="34" charset="0"/>
              </a:rPr>
              <a:t>Plan &amp; Design</a:t>
            </a:r>
            <a:endParaRPr kumimoji="0" lang="en-US" sz="16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 name="Content Placeholder 4"/>
          <p:cNvSpPr txBox="1">
            <a:spLocks/>
          </p:cNvSpPr>
          <p:nvPr/>
        </p:nvSpPr>
        <p:spPr>
          <a:xfrm>
            <a:off x="5006587" y="1008339"/>
            <a:ext cx="2194560" cy="5029200"/>
          </a:xfrm>
          <a:prstGeom prst="rect">
            <a:avLst/>
          </a:prstGeom>
          <a:solidFill>
            <a:srgbClr val="FFC000">
              <a:lumMod val="20000"/>
              <a:lumOff val="80000"/>
            </a:srgbClr>
          </a:solidFill>
          <a:ln w="9525" cap="flat" cmpd="sng" algn="ctr">
            <a:solidFill>
              <a:srgbClr val="ED7D31">
                <a:lumMod val="60000"/>
                <a:lumOff val="40000"/>
              </a:srgbClr>
            </a:solidFill>
            <a:prstDash val="solid"/>
          </a:ln>
          <a:effectLst>
            <a:outerShdw blurRad="50800" dist="38100" dir="2700000" algn="tl" rotWithShape="0">
              <a:prstClr val="black">
                <a:alpha val="40000"/>
              </a:prstClr>
            </a:outerShdw>
          </a:effectLst>
          <a:scene3d>
            <a:camera prst="perspectiveLeft"/>
            <a:lightRig rig="threePt" dir="t"/>
          </a:scene3d>
        </p:spPr>
        <p:txBody>
          <a:bodyPr/>
          <a:lstStyle>
            <a:lvl1pPr marL="238125" indent="-238125" algn="l" rtl="0" eaLnBrk="0" fontAlgn="base" hangingPunct="0">
              <a:spcBef>
                <a:spcPct val="100000"/>
              </a:spcBef>
              <a:spcAft>
                <a:spcPct val="0"/>
              </a:spcAft>
              <a:buClr>
                <a:schemeClr val="tx1"/>
              </a:buClr>
              <a:buFont typeface="Wingdings 2" pitchFamily="18" charset="2"/>
              <a:buChar char="¡"/>
              <a:defRPr sz="1600">
                <a:solidFill>
                  <a:schemeClr val="tx1"/>
                </a:solidFill>
                <a:latin typeface="+mn-lt"/>
                <a:ea typeface="+mn-ea"/>
                <a:cs typeface="+mn-cs"/>
              </a:defRPr>
            </a:lvl1pPr>
            <a:lvl2pPr marL="457200" indent="-217488"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2pPr>
            <a:lvl3pPr marL="676275" indent="-209550"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3pPr>
            <a:lvl4pPr marL="9048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marR="0" lvl="0" indent="0" algn="ctr" defTabSz="914400" rtl="0" eaLnBrk="0" fontAlgn="base" latinLnBrk="0" hangingPunct="0">
              <a:lnSpc>
                <a:spcPct val="100000"/>
              </a:lnSpc>
              <a:spcBef>
                <a:spcPct val="100000"/>
              </a:spcBef>
              <a:spcAft>
                <a:spcPct val="0"/>
              </a:spcAft>
              <a:buClr>
                <a:prstClr val="black"/>
              </a:buClr>
              <a:buSzTx/>
              <a:buFont typeface="Wingdings 2" pitchFamily="18" charset="2"/>
              <a:buNone/>
              <a:tabLst/>
              <a:defRPr/>
            </a:pPr>
            <a:endParaRPr kumimoji="0" lang="en-US" sz="16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lvl="0" indent="0" algn="ctr">
              <a:spcBef>
                <a:spcPts val="0"/>
              </a:spcBef>
              <a:buClr>
                <a:prstClr val="black"/>
              </a:buClr>
              <a:buNone/>
            </a:pPr>
            <a:r>
              <a:rPr lang="en-US" b="1" kern="0" dirty="0">
                <a:solidFill>
                  <a:prstClr val="black"/>
                </a:solidFill>
                <a:latin typeface="Segoe UI" panose="020B0502040204020203" pitchFamily="34" charset="0"/>
                <a:ea typeface="Segoe UI" panose="020B0502040204020203" pitchFamily="34" charset="0"/>
                <a:cs typeface="Segoe UI" panose="020B0502040204020203" pitchFamily="34" charset="0"/>
              </a:rPr>
              <a:t>Transition</a:t>
            </a:r>
            <a:endPar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 name="Content Placeholder 4"/>
          <p:cNvSpPr txBox="1">
            <a:spLocks/>
          </p:cNvSpPr>
          <p:nvPr/>
        </p:nvSpPr>
        <p:spPr>
          <a:xfrm>
            <a:off x="7418194" y="1008339"/>
            <a:ext cx="2194560" cy="5029200"/>
          </a:xfrm>
          <a:prstGeom prst="rect">
            <a:avLst/>
          </a:prstGeom>
          <a:gradFill rotWithShape="1">
            <a:gsLst>
              <a:gs pos="0">
                <a:srgbClr val="FFC000">
                  <a:tint val="50000"/>
                  <a:satMod val="300000"/>
                </a:srgbClr>
              </a:gs>
              <a:gs pos="35000">
                <a:srgbClr val="FFC000">
                  <a:tint val="37000"/>
                  <a:satMod val="300000"/>
                </a:srgbClr>
              </a:gs>
              <a:gs pos="100000">
                <a:srgbClr val="FFC000">
                  <a:tint val="15000"/>
                  <a:satMod val="350000"/>
                </a:srgbClr>
              </a:gs>
            </a:gsLst>
            <a:lin ang="16200000" scaled="1"/>
          </a:gradFill>
          <a:ln w="9525" cap="flat" cmpd="sng" algn="ctr">
            <a:solidFill>
              <a:srgbClr val="FFC000">
                <a:shade val="95000"/>
                <a:satMod val="105000"/>
              </a:srgbClr>
            </a:solidFill>
            <a:prstDash val="solid"/>
          </a:ln>
          <a:effectLst>
            <a:outerShdw blurRad="50800" dist="38100" dir="2700000" algn="tl" rotWithShape="0">
              <a:prstClr val="black">
                <a:alpha val="40000"/>
              </a:prstClr>
            </a:outerShdw>
          </a:effectLst>
          <a:scene3d>
            <a:camera prst="perspectiveLeft"/>
            <a:lightRig rig="threePt" dir="t"/>
          </a:scene3d>
        </p:spPr>
        <p:txBody>
          <a:bodyPr/>
          <a:lstStyle>
            <a:lvl1pPr marL="238125" indent="-238125" algn="l" rtl="0" eaLnBrk="0" fontAlgn="base" hangingPunct="0">
              <a:spcBef>
                <a:spcPct val="100000"/>
              </a:spcBef>
              <a:spcAft>
                <a:spcPct val="0"/>
              </a:spcAft>
              <a:buClr>
                <a:schemeClr val="tx1"/>
              </a:buClr>
              <a:buFont typeface="Wingdings 2" pitchFamily="18" charset="2"/>
              <a:buChar char="¡"/>
              <a:defRPr sz="1600">
                <a:solidFill>
                  <a:schemeClr val="tx1"/>
                </a:solidFill>
                <a:latin typeface="+mn-lt"/>
                <a:ea typeface="+mn-ea"/>
                <a:cs typeface="+mn-cs"/>
              </a:defRPr>
            </a:lvl1pPr>
            <a:lvl2pPr marL="457200" indent="-217488"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2pPr>
            <a:lvl3pPr marL="676275" indent="-209550"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3pPr>
            <a:lvl4pPr marL="9048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marR="0" lvl="0" indent="0" algn="ctr" defTabSz="914400" rtl="0" eaLnBrk="0" fontAlgn="base" latinLnBrk="0" hangingPunct="0">
              <a:lnSpc>
                <a:spcPct val="100000"/>
              </a:lnSpc>
              <a:spcBef>
                <a:spcPct val="100000"/>
              </a:spcBef>
              <a:spcAft>
                <a:spcPct val="0"/>
              </a:spcAft>
              <a:buClr>
                <a:prstClr val="black"/>
              </a:buClr>
              <a:buSzTx/>
              <a:buFont typeface="Wingdings 2" pitchFamily="18" charset="2"/>
              <a:buNone/>
              <a:tabLst/>
              <a:defRPr/>
            </a:pPr>
            <a:endParaRPr kumimoji="0" lang="en-US" sz="16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lvl="0" indent="0" algn="ctr">
              <a:spcBef>
                <a:spcPts val="0"/>
              </a:spcBef>
              <a:buClr>
                <a:prstClr val="black"/>
              </a:buClr>
              <a:buNone/>
            </a:pPr>
            <a:r>
              <a:rPr lang="en-US" b="1" kern="0" dirty="0">
                <a:solidFill>
                  <a:prstClr val="black"/>
                </a:solidFill>
                <a:latin typeface="Segoe UI" panose="020B0502040204020203" pitchFamily="34" charset="0"/>
                <a:ea typeface="Segoe UI" panose="020B0502040204020203" pitchFamily="34" charset="0"/>
                <a:cs typeface="Segoe UI" panose="020B0502040204020203" pitchFamily="34" charset="0"/>
              </a:rPr>
              <a:t>Steady </a:t>
            </a:r>
            <a:r>
              <a:rPr lang="en-US" b="1" kern="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State</a:t>
            </a:r>
            <a:endParaRPr kumimoji="0" lang="en-US" sz="16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4" name="Content Placeholder 4"/>
          <p:cNvSpPr txBox="1">
            <a:spLocks/>
          </p:cNvSpPr>
          <p:nvPr/>
        </p:nvSpPr>
        <p:spPr>
          <a:xfrm>
            <a:off x="9829800" y="1038819"/>
            <a:ext cx="2194560" cy="5029200"/>
          </a:xfrm>
          <a:prstGeom prst="rect">
            <a:avLst/>
          </a:prstGeom>
          <a:solidFill>
            <a:schemeClr val="accent6">
              <a:lumMod val="20000"/>
              <a:lumOff val="80000"/>
            </a:schemeClr>
          </a:solidFill>
          <a:ln w="9525" cap="flat" cmpd="sng" algn="ctr">
            <a:solidFill>
              <a:srgbClr val="4472C4">
                <a:shade val="95000"/>
                <a:satMod val="105000"/>
              </a:srgbClr>
            </a:solidFill>
            <a:prstDash val="solid"/>
          </a:ln>
          <a:effectLst>
            <a:outerShdw blurRad="50800" dist="38100" dir="2700000" algn="tl" rotWithShape="0">
              <a:prstClr val="black">
                <a:alpha val="40000"/>
              </a:prstClr>
            </a:outerShdw>
          </a:effectLst>
          <a:scene3d>
            <a:camera prst="perspectiveLeft"/>
            <a:lightRig rig="threePt" dir="t"/>
          </a:scene3d>
        </p:spPr>
        <p:txBody>
          <a:bodyPr/>
          <a:lstStyle>
            <a:lvl1pPr marL="238125" indent="-238125" algn="l" rtl="0" eaLnBrk="0" fontAlgn="base" hangingPunct="0">
              <a:spcBef>
                <a:spcPct val="100000"/>
              </a:spcBef>
              <a:spcAft>
                <a:spcPct val="0"/>
              </a:spcAft>
              <a:buClr>
                <a:schemeClr val="tx1"/>
              </a:buClr>
              <a:buFont typeface="Wingdings 2" pitchFamily="18" charset="2"/>
              <a:buChar char="¡"/>
              <a:defRPr sz="1600">
                <a:solidFill>
                  <a:schemeClr val="tx1"/>
                </a:solidFill>
                <a:latin typeface="+mn-lt"/>
                <a:ea typeface="+mn-ea"/>
                <a:cs typeface="+mn-cs"/>
              </a:defRPr>
            </a:lvl1pPr>
            <a:lvl2pPr marL="457200" indent="-217488"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2pPr>
            <a:lvl3pPr marL="676275" indent="-209550"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3pPr>
            <a:lvl4pPr marL="9048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4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marR="0" lvl="0" indent="0" algn="ctr" defTabSz="914400" rtl="0" eaLnBrk="0" fontAlgn="base" latinLnBrk="0" hangingPunct="0">
              <a:lnSpc>
                <a:spcPct val="100000"/>
              </a:lnSpc>
              <a:spcBef>
                <a:spcPct val="100000"/>
              </a:spcBef>
              <a:spcAft>
                <a:spcPct val="0"/>
              </a:spcAft>
              <a:buClr>
                <a:prstClr val="black"/>
              </a:buClr>
              <a:buSzTx/>
              <a:buFont typeface="Wingdings 2" pitchFamily="18" charset="2"/>
              <a:buNone/>
              <a:tabLst/>
              <a:defRPr/>
            </a:pPr>
            <a:endParaRPr kumimoji="0" lang="en-US" sz="1600" b="1"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lvl="0" indent="0" algn="ctr">
              <a:spcBef>
                <a:spcPts val="0"/>
              </a:spcBef>
              <a:buClr>
                <a:prstClr val="black"/>
              </a:buClr>
              <a:buNone/>
            </a:pPr>
            <a:r>
              <a:rPr lang="en-US" b="1" kern="0" dirty="0">
                <a:solidFill>
                  <a:prstClr val="black"/>
                </a:solidFill>
                <a:latin typeface="Segoe UI" panose="020B0502040204020203" pitchFamily="34" charset="0"/>
                <a:ea typeface="Segoe UI" panose="020B0502040204020203" pitchFamily="34" charset="0"/>
                <a:cs typeface="Segoe UI" panose="020B0502040204020203" pitchFamily="34" charset="0"/>
              </a:rPr>
              <a:t>Continuous Improvement</a:t>
            </a:r>
            <a:endParaRPr kumimoji="0" lang="en-IN"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183373" y="1907270"/>
            <a:ext cx="2194560" cy="1600438"/>
          </a:xfrm>
          <a:prstGeom prst="rect">
            <a:avLst/>
          </a:prstGeom>
          <a:noFill/>
          <a:scene3d>
            <a:camera prst="perspectiveLeft"/>
            <a:lightRig rig="threePt" dir="t"/>
          </a:scene3d>
        </p:spPr>
        <p:txBody>
          <a:bodyPr wrap="square" rtlCol="0">
            <a:spAutoFit/>
          </a:bodyPr>
          <a:lstStyle/>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Determine Areas Requiring </a:t>
            </a:r>
            <a:r>
              <a:rPr lang="en-US" sz="1400" dirty="0" smtClean="0">
                <a:latin typeface="Segoe UI" panose="020B0502040204020203" pitchFamily="34" charset="0"/>
                <a:ea typeface="Segoe UI" panose="020B0502040204020203" pitchFamily="34" charset="0"/>
                <a:cs typeface="Segoe UI" panose="020B0502040204020203" pitchFamily="34" charset="0"/>
              </a:rPr>
              <a:t>Policies</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Identify Environments &amp; </a:t>
            </a:r>
            <a:r>
              <a:rPr lang="en-US" sz="1400" dirty="0" smtClean="0">
                <a:latin typeface="Segoe UI" panose="020B0502040204020203" pitchFamily="34" charset="0"/>
                <a:ea typeface="Segoe UI" panose="020B0502040204020203" pitchFamily="34" charset="0"/>
                <a:cs typeface="Segoe UI" panose="020B0502040204020203" pitchFamily="34" charset="0"/>
              </a:rPr>
              <a:t>Applications</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Discover Existing SLAs (if any)</a:t>
            </a:r>
            <a:endParaRPr lang="en-US"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q"/>
            </a:pP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34" name="TextBox 33"/>
          <p:cNvSpPr txBox="1"/>
          <p:nvPr/>
        </p:nvSpPr>
        <p:spPr>
          <a:xfrm>
            <a:off x="2594979" y="1666814"/>
            <a:ext cx="2194560" cy="4185761"/>
          </a:xfrm>
          <a:prstGeom prst="rect">
            <a:avLst/>
          </a:prstGeom>
          <a:noFill/>
          <a:scene3d>
            <a:camera prst="perspectiveLeft"/>
            <a:lightRig rig="threePt" dir="t"/>
          </a:scene3d>
        </p:spPr>
        <p:txBody>
          <a:bodyPr wrap="square" rtlCol="0">
            <a:spAutoFit/>
          </a:bodyPr>
          <a:lstStyle/>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Define </a:t>
            </a:r>
            <a:r>
              <a:rPr lang="en-US" sz="1400" dirty="0" smtClean="0">
                <a:latin typeface="Segoe UI" panose="020B0502040204020203" pitchFamily="34" charset="0"/>
                <a:ea typeface="Segoe UI" panose="020B0502040204020203" pitchFamily="34" charset="0"/>
                <a:cs typeface="Segoe UI" panose="020B0502040204020203" pitchFamily="34" charset="0"/>
              </a:rPr>
              <a:t>O365 </a:t>
            </a:r>
            <a:r>
              <a:rPr lang="en-US" sz="1400" dirty="0">
                <a:latin typeface="Segoe UI" panose="020B0502040204020203" pitchFamily="34" charset="0"/>
                <a:ea typeface="Segoe UI" panose="020B0502040204020203" pitchFamily="34" charset="0"/>
                <a:cs typeface="Segoe UI" panose="020B0502040204020203" pitchFamily="34" charset="0"/>
              </a:rPr>
              <a:t>Operations </a:t>
            </a:r>
            <a:r>
              <a:rPr lang="en-US" sz="1400" dirty="0" smtClean="0">
                <a:latin typeface="Segoe UI" panose="020B0502040204020203" pitchFamily="34" charset="0"/>
                <a:ea typeface="Segoe UI" panose="020B0502040204020203" pitchFamily="34" charset="0"/>
                <a:cs typeface="Segoe UI" panose="020B0502040204020203" pitchFamily="34" charset="0"/>
              </a:rPr>
              <a:t>Strategy</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Identify </a:t>
            </a:r>
            <a:r>
              <a:rPr lang="en-US" sz="1400" dirty="0" smtClean="0">
                <a:latin typeface="Segoe UI" panose="020B0502040204020203" pitchFamily="34" charset="0"/>
                <a:ea typeface="Segoe UI" panose="020B0502040204020203" pitchFamily="34" charset="0"/>
                <a:cs typeface="Segoe UI" panose="020B0502040204020203" pitchFamily="34" charset="0"/>
              </a:rPr>
              <a:t>O365 </a:t>
            </a:r>
            <a:r>
              <a:rPr lang="en-US" sz="1400" dirty="0">
                <a:latin typeface="Segoe UI" panose="020B0502040204020203" pitchFamily="34" charset="0"/>
                <a:ea typeface="Segoe UI" panose="020B0502040204020203" pitchFamily="34" charset="0"/>
                <a:cs typeface="Segoe UI" panose="020B0502040204020203" pitchFamily="34" charset="0"/>
              </a:rPr>
              <a:t>Services </a:t>
            </a:r>
            <a:r>
              <a:rPr lang="en-US" sz="1400" dirty="0" smtClean="0">
                <a:latin typeface="Segoe UI" panose="020B0502040204020203" pitchFamily="34" charset="0"/>
                <a:ea typeface="Segoe UI" panose="020B0502040204020203" pitchFamily="34" charset="0"/>
                <a:cs typeface="Segoe UI" panose="020B0502040204020203" pitchFamily="34" charset="0"/>
              </a:rPr>
              <a:t>Needed</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Define </a:t>
            </a:r>
            <a:r>
              <a:rPr lang="en-US" sz="1400" dirty="0">
                <a:latin typeface="Segoe UI" panose="020B0502040204020203" pitchFamily="34" charset="0"/>
                <a:ea typeface="Segoe UI" panose="020B0502040204020203" pitchFamily="34" charset="0"/>
                <a:cs typeface="Segoe UI" panose="020B0502040204020203" pitchFamily="34" charset="0"/>
              </a:rPr>
              <a:t>Service </a:t>
            </a:r>
            <a:r>
              <a:rPr lang="en-US" sz="1400" dirty="0" smtClean="0">
                <a:latin typeface="Segoe UI" panose="020B0502040204020203" pitchFamily="34" charset="0"/>
                <a:ea typeface="Segoe UI" panose="020B0502040204020203" pitchFamily="34" charset="0"/>
                <a:cs typeface="Segoe UI" panose="020B0502040204020203" pitchFamily="34" charset="0"/>
              </a:rPr>
              <a:t>Levels</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Define support boundaries</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Plan for Communication</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Plan </a:t>
            </a:r>
            <a:r>
              <a:rPr lang="en-US" sz="1400" dirty="0" smtClean="0">
                <a:latin typeface="Segoe UI" panose="020B0502040204020203" pitchFamily="34" charset="0"/>
                <a:ea typeface="Segoe UI" panose="020B0502040204020203" pitchFamily="34" charset="0"/>
                <a:cs typeface="Segoe UI" panose="020B0502040204020203" pitchFamily="34" charset="0"/>
              </a:rPr>
              <a:t>Governance</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Plan O365 Policies</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Plan Budget &amp; </a:t>
            </a:r>
            <a:r>
              <a:rPr lang="en-US" sz="1400" dirty="0" smtClean="0">
                <a:latin typeface="Segoe UI" panose="020B0502040204020203" pitchFamily="34" charset="0"/>
                <a:ea typeface="Segoe UI" panose="020B0502040204020203" pitchFamily="34" charset="0"/>
                <a:cs typeface="Segoe UI" panose="020B0502040204020203" pitchFamily="34" charset="0"/>
              </a:rPr>
              <a:t>Finance</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Identify Team </a:t>
            </a:r>
            <a:r>
              <a:rPr lang="en-US" sz="1400" dirty="0" smtClean="0">
                <a:latin typeface="Segoe UI" panose="020B0502040204020203" pitchFamily="34" charset="0"/>
                <a:ea typeface="Segoe UI" panose="020B0502040204020203" pitchFamily="34" charset="0"/>
                <a:cs typeface="Segoe UI" panose="020B0502040204020203" pitchFamily="34" charset="0"/>
              </a:rPr>
              <a:t>Resources</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Scope &amp; Vision </a:t>
            </a:r>
            <a:r>
              <a:rPr lang="en-US" sz="1400" dirty="0" smtClean="0">
                <a:latin typeface="Segoe UI" panose="020B0502040204020203" pitchFamily="34" charset="0"/>
                <a:ea typeface="Segoe UI" panose="020B0502040204020203" pitchFamily="34" charset="0"/>
                <a:cs typeface="Segoe UI" panose="020B0502040204020203" pitchFamily="34" charset="0"/>
              </a:rPr>
              <a:t>Identification</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Design Service Delivery</a:t>
            </a:r>
          </a:p>
        </p:txBody>
      </p:sp>
      <p:sp>
        <p:nvSpPr>
          <p:cNvPr id="35" name="TextBox 34"/>
          <p:cNvSpPr txBox="1"/>
          <p:nvPr/>
        </p:nvSpPr>
        <p:spPr>
          <a:xfrm>
            <a:off x="4892040" y="1907270"/>
            <a:ext cx="2194560" cy="3108543"/>
          </a:xfrm>
          <a:prstGeom prst="rect">
            <a:avLst/>
          </a:prstGeom>
          <a:noFill/>
          <a:scene3d>
            <a:camera prst="perspectiveLeft"/>
            <a:lightRig rig="threePt" dir="t"/>
          </a:scene3d>
        </p:spPr>
        <p:txBody>
          <a:bodyPr wrap="square" rtlCol="0">
            <a:spAutoFit/>
          </a:bodyPr>
          <a:lstStyle/>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Transition Planning &amp; </a:t>
            </a:r>
            <a:r>
              <a:rPr lang="en-US" sz="1400" dirty="0" smtClean="0">
                <a:latin typeface="Segoe UI" panose="020B0502040204020203" pitchFamily="34" charset="0"/>
                <a:ea typeface="Segoe UI" panose="020B0502040204020203" pitchFamily="34" charset="0"/>
                <a:cs typeface="Segoe UI" panose="020B0502040204020203" pitchFamily="34" charset="0"/>
              </a:rPr>
              <a:t>Support</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Incident Management</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Change </a:t>
            </a:r>
            <a:r>
              <a:rPr lang="en-US" sz="1400" dirty="0" smtClean="0">
                <a:latin typeface="Segoe UI" panose="020B0502040204020203" pitchFamily="34" charset="0"/>
                <a:ea typeface="Segoe UI" panose="020B0502040204020203" pitchFamily="34" charset="0"/>
                <a:cs typeface="Segoe UI" panose="020B0502040204020203" pitchFamily="34" charset="0"/>
              </a:rPr>
              <a:t>Management</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Configuration </a:t>
            </a:r>
            <a:r>
              <a:rPr lang="en-US" sz="1400" dirty="0" smtClean="0">
                <a:latin typeface="Segoe UI" panose="020B0502040204020203" pitchFamily="34" charset="0"/>
                <a:ea typeface="Segoe UI" panose="020B0502040204020203" pitchFamily="34" charset="0"/>
                <a:cs typeface="Segoe UI" panose="020B0502040204020203" pitchFamily="34" charset="0"/>
              </a:rPr>
              <a:t>Management</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Problem Management</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Release Management</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Service Validation</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Evaluation</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Knowledge Management</a:t>
            </a:r>
          </a:p>
        </p:txBody>
      </p:sp>
      <p:sp>
        <p:nvSpPr>
          <p:cNvPr id="36" name="TextBox 35"/>
          <p:cNvSpPr txBox="1"/>
          <p:nvPr/>
        </p:nvSpPr>
        <p:spPr>
          <a:xfrm>
            <a:off x="7429252" y="1907270"/>
            <a:ext cx="2194560" cy="2031325"/>
          </a:xfrm>
          <a:prstGeom prst="rect">
            <a:avLst/>
          </a:prstGeom>
          <a:noFill/>
          <a:scene3d>
            <a:camera prst="perspectiveLeft"/>
            <a:lightRig rig="threePt" dir="t"/>
          </a:scene3d>
        </p:spPr>
        <p:txBody>
          <a:bodyPr wrap="square" rtlCol="0">
            <a:spAutoFit/>
          </a:bodyPr>
          <a:lstStyle/>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Maintain O365 environment</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Support Users &amp; Manage </a:t>
            </a:r>
            <a:r>
              <a:rPr lang="en-US" sz="1400" dirty="0" smtClean="0">
                <a:latin typeface="Segoe UI" panose="020B0502040204020203" pitchFamily="34" charset="0"/>
                <a:ea typeface="Segoe UI" panose="020B0502040204020203" pitchFamily="34" charset="0"/>
                <a:cs typeface="Segoe UI" panose="020B0502040204020203" pitchFamily="34" charset="0"/>
              </a:rPr>
              <a:t>Incidents</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Manage Change Requests </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Manage Problems</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Regular monitoring and reporting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p:cNvSpPr txBox="1"/>
          <p:nvPr/>
        </p:nvSpPr>
        <p:spPr>
          <a:xfrm>
            <a:off x="9822428" y="1907270"/>
            <a:ext cx="2194560" cy="2246769"/>
          </a:xfrm>
          <a:prstGeom prst="rect">
            <a:avLst/>
          </a:prstGeom>
          <a:noFill/>
          <a:scene3d>
            <a:camera prst="perspectiveLeft"/>
            <a:lightRig rig="threePt" dir="t"/>
          </a:scene3d>
        </p:spPr>
        <p:txBody>
          <a:bodyPr wrap="square" rtlCol="0">
            <a:spAutoFit/>
          </a:bodyPr>
          <a:lstStyle/>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Establish </a:t>
            </a:r>
            <a:r>
              <a:rPr lang="en-US" sz="1400" dirty="0" smtClean="0">
                <a:latin typeface="Segoe UI" panose="020B0502040204020203" pitchFamily="34" charset="0"/>
                <a:ea typeface="Segoe UI" panose="020B0502040204020203" pitchFamily="34" charset="0"/>
                <a:cs typeface="Segoe UI" panose="020B0502040204020203" pitchFamily="34" charset="0"/>
              </a:rPr>
              <a:t>Governance</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Monitor Service </a:t>
            </a:r>
            <a:r>
              <a:rPr lang="en-US" sz="1400" dirty="0" smtClean="0">
                <a:latin typeface="Segoe UI" panose="020B0502040204020203" pitchFamily="34" charset="0"/>
                <a:ea typeface="Segoe UI" panose="020B0502040204020203" pitchFamily="34" charset="0"/>
                <a:cs typeface="Segoe UI" panose="020B0502040204020203" pitchFamily="34" charset="0"/>
              </a:rPr>
              <a:t>Performance</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Identify </a:t>
            </a:r>
            <a:r>
              <a:rPr lang="en-US" sz="1400" dirty="0" smtClean="0">
                <a:latin typeface="Segoe UI" panose="020B0502040204020203" pitchFamily="34" charset="0"/>
                <a:ea typeface="Segoe UI" panose="020B0502040204020203" pitchFamily="34" charset="0"/>
                <a:cs typeface="Segoe UI" panose="020B0502040204020203" pitchFamily="34" charset="0"/>
              </a:rPr>
              <a:t>Improvements</a:t>
            </a:r>
          </a:p>
          <a:p>
            <a:pPr marL="285750" indent="-285750">
              <a:buFont typeface="Wingdings" panose="05000000000000000000" pitchFamily="2" charset="2"/>
              <a:buChar char="q"/>
            </a:pPr>
            <a:r>
              <a:rPr lang="en-US" sz="1400" dirty="0">
                <a:latin typeface="Segoe UI" panose="020B0502040204020203" pitchFamily="34" charset="0"/>
                <a:ea typeface="Segoe UI" panose="020B0502040204020203" pitchFamily="34" charset="0"/>
                <a:cs typeface="Segoe UI" panose="020B0502040204020203" pitchFamily="34" charset="0"/>
              </a:rPr>
              <a:t>Implement </a:t>
            </a:r>
            <a:r>
              <a:rPr lang="en-US" sz="1400" dirty="0" smtClean="0">
                <a:latin typeface="Segoe UI" panose="020B0502040204020203" pitchFamily="34" charset="0"/>
                <a:ea typeface="Segoe UI" panose="020B0502040204020203" pitchFamily="34" charset="0"/>
                <a:cs typeface="Segoe UI" panose="020B0502040204020203" pitchFamily="34" charset="0"/>
              </a:rPr>
              <a:t>Improvements</a:t>
            </a:r>
          </a:p>
          <a:p>
            <a:pPr marL="285750" indent="-285750">
              <a:buFont typeface="Wingdings" panose="05000000000000000000" pitchFamily="2" charset="2"/>
              <a:buChar char="q"/>
            </a:pPr>
            <a:r>
              <a:rPr lang="en-US" sz="1400" dirty="0" smtClean="0">
                <a:latin typeface="Segoe UI" panose="020B0502040204020203" pitchFamily="34" charset="0"/>
                <a:ea typeface="Segoe UI" panose="020B0502040204020203" pitchFamily="34" charset="0"/>
                <a:cs typeface="Segoe UI" panose="020B0502040204020203" pitchFamily="34" charset="0"/>
              </a:rPr>
              <a:t>Manage </a:t>
            </a:r>
            <a:r>
              <a:rPr lang="en-US" sz="1400" dirty="0">
                <a:latin typeface="Segoe UI" panose="020B0502040204020203" pitchFamily="34" charset="0"/>
                <a:ea typeface="Segoe UI" panose="020B0502040204020203" pitchFamily="34" charset="0"/>
                <a:cs typeface="Segoe UI" panose="020B0502040204020203" pitchFamily="34" charset="0"/>
              </a:rPr>
              <a:t>Roles &amp; Responsibilities</a:t>
            </a:r>
            <a:endParaRPr lang="en-US" sz="14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Wingdings" panose="05000000000000000000" pitchFamily="2" charset="2"/>
              <a:buChar char="q"/>
            </a:pP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77385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94080" y="2547220"/>
            <a:ext cx="2397759" cy="1696932"/>
          </a:xfrm>
          <a:prstGeom prst="roundRect">
            <a:avLst>
              <a:gd name="adj" fmla="val 9104"/>
            </a:avLst>
          </a:prstGeom>
          <a:solidFill>
            <a:schemeClr val="bg1"/>
          </a:solidFill>
          <a:ln w="38100" cap="flat" cmpd="sng" algn="ctr">
            <a:solidFill>
              <a:schemeClr val="bg1">
                <a:lumMod val="6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4"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US" dirty="0" smtClean="0"/>
              <a:t>	Office 365 – Overview</a:t>
            </a:r>
            <a:endParaRPr lang="en-US" dirty="0"/>
          </a:p>
        </p:txBody>
      </p:sp>
      <p:sp>
        <p:nvSpPr>
          <p:cNvPr id="3" name="Rectangle 2"/>
          <p:cNvSpPr/>
          <p:nvPr/>
        </p:nvSpPr>
        <p:spPr>
          <a:xfrm>
            <a:off x="152400" y="1354611"/>
            <a:ext cx="11811000" cy="646331"/>
          </a:xfrm>
          <a:prstGeom prst="rect">
            <a:avLst/>
          </a:prstGeom>
        </p:spPr>
        <p:txBody>
          <a:bodyPr wrap="square">
            <a:spAutoFit/>
          </a:bodyPr>
          <a:lstStyle/>
          <a:p>
            <a:r>
              <a:rPr lang="en-IN" sz="1800" dirty="0"/>
              <a:t>Microsoft Office 365 is a Web-based version of Microsoft's Office suite of enterprise-grade productivity applications. </a:t>
            </a:r>
          </a:p>
          <a:p>
            <a:r>
              <a:rPr lang="en-IN" sz="1800" dirty="0" smtClean="0"/>
              <a:t>Office </a:t>
            </a:r>
            <a:r>
              <a:rPr lang="en-IN" sz="1800" dirty="0"/>
              <a:t>365 is </a:t>
            </a:r>
            <a:r>
              <a:rPr lang="en-IN" sz="1800" dirty="0" smtClean="0"/>
              <a:t>subscription based and delivered </a:t>
            </a:r>
            <a:r>
              <a:rPr lang="en-IN" sz="1800" dirty="0"/>
              <a:t>to users through the </a:t>
            </a:r>
            <a:r>
              <a:rPr lang="en-IN" sz="1800" dirty="0" smtClean="0"/>
              <a:t>Cloud.</a:t>
            </a:r>
          </a:p>
        </p:txBody>
      </p:sp>
      <p:sp>
        <p:nvSpPr>
          <p:cNvPr id="8" name="TextBox 7"/>
          <p:cNvSpPr txBox="1"/>
          <p:nvPr/>
        </p:nvSpPr>
        <p:spPr>
          <a:xfrm>
            <a:off x="394080" y="3057238"/>
            <a:ext cx="2397759" cy="830997"/>
          </a:xfrm>
          <a:prstGeom prst="rect">
            <a:avLst/>
          </a:prstGeom>
          <a:noFill/>
        </p:spPr>
        <p:txBody>
          <a:bodyPr wrap="square" rtlCol="0">
            <a:spAutoFit/>
          </a:bodyP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Anywhere, Anytime access for your emails, Contacts and Calendars</a:t>
            </a:r>
          </a:p>
        </p:txBody>
      </p:sp>
      <p:sp>
        <p:nvSpPr>
          <p:cNvPr id="10" name="TextBox 9"/>
          <p:cNvSpPr txBox="1"/>
          <p:nvPr/>
        </p:nvSpPr>
        <p:spPr>
          <a:xfrm>
            <a:off x="702490" y="2632952"/>
            <a:ext cx="1780937" cy="338554"/>
          </a:xfrm>
          <a:prstGeom prst="rect">
            <a:avLst/>
          </a:prstGeom>
          <a:noFill/>
        </p:spPr>
        <p:txBody>
          <a:bodyPr wrap="none" rtlCol="0">
            <a:spAutoFit/>
          </a:bodyPr>
          <a:lstStyle/>
          <a:p>
            <a:pPr algn="ctr"/>
            <a:r>
              <a:rPr lang="en-US" sz="1600" b="1" dirty="0" smtClean="0">
                <a:solidFill>
                  <a:srgbClr val="005EA8"/>
                </a:solidFill>
                <a:latin typeface="Segoe UI" panose="020B0502040204020203" pitchFamily="34" charset="0"/>
                <a:ea typeface="Segoe UI" panose="020B0502040204020203" pitchFamily="34" charset="0"/>
                <a:cs typeface="Segoe UI" panose="020B0502040204020203" pitchFamily="34" charset="0"/>
              </a:rPr>
              <a:t>Exchange Online</a:t>
            </a:r>
            <a:endParaRPr lang="en-US" sz="1600" b="1" dirty="0">
              <a:solidFill>
                <a:srgbClr val="005EA8"/>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ounded Rectangle 10"/>
          <p:cNvSpPr/>
          <p:nvPr/>
        </p:nvSpPr>
        <p:spPr bwMode="auto">
          <a:xfrm>
            <a:off x="3352800" y="2553325"/>
            <a:ext cx="2397759" cy="1696932"/>
          </a:xfrm>
          <a:prstGeom prst="roundRect">
            <a:avLst>
              <a:gd name="adj" fmla="val 9104"/>
            </a:avLst>
          </a:prstGeom>
          <a:solidFill>
            <a:schemeClr val="bg1"/>
          </a:solidFill>
          <a:ln w="38100" cap="flat" cmpd="sng" algn="ctr">
            <a:solidFill>
              <a:schemeClr val="bg1">
                <a:lumMod val="6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352800" y="3063343"/>
            <a:ext cx="2397759" cy="1077218"/>
          </a:xfrm>
          <a:prstGeom prst="rect">
            <a:avLst/>
          </a:prstGeom>
          <a:noFill/>
        </p:spPr>
        <p:txBody>
          <a:bodyPr wrap="square" rtlCol="0">
            <a:spAutoFit/>
          </a:bodyP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Secure content </a:t>
            </a:r>
            <a:r>
              <a:rPr lang="en-US" sz="1600" dirty="0">
                <a:latin typeface="Segoe UI" panose="020B0502040204020203" pitchFamily="34" charset="0"/>
                <a:ea typeface="Segoe UI" panose="020B0502040204020203" pitchFamily="34" charset="0"/>
                <a:cs typeface="Segoe UI" panose="020B0502040204020203" pitchFamily="34" charset="0"/>
              </a:rPr>
              <a:t>and document management </a:t>
            </a:r>
            <a:r>
              <a:rPr lang="en-US" sz="1600" dirty="0" smtClean="0">
                <a:latin typeface="Segoe UI" panose="020B0502040204020203" pitchFamily="34" charset="0"/>
                <a:ea typeface="Segoe UI" panose="020B0502040204020203" pitchFamily="34" charset="0"/>
                <a:cs typeface="Segoe UI" panose="020B0502040204020203" pitchFamily="34" charset="0"/>
              </a:rPr>
              <a:t>store to </a:t>
            </a:r>
            <a:r>
              <a:rPr lang="en-IN" sz="1600" dirty="0" smtClean="0">
                <a:latin typeface="Segoe UI" panose="020B0502040204020203" pitchFamily="34" charset="0"/>
                <a:ea typeface="Segoe UI" panose="020B0502040204020203" pitchFamily="34" charset="0"/>
                <a:cs typeface="Segoe UI" panose="020B0502040204020203" pitchFamily="34" charset="0"/>
              </a:rPr>
              <a:t>share </a:t>
            </a:r>
            <a:r>
              <a:rPr lang="en-IN" sz="1600" dirty="0">
                <a:latin typeface="Segoe UI" panose="020B0502040204020203" pitchFamily="34" charset="0"/>
                <a:ea typeface="Segoe UI" panose="020B0502040204020203" pitchFamily="34" charset="0"/>
                <a:cs typeface="Segoe UI" panose="020B0502040204020203" pitchFamily="34" charset="0"/>
              </a:rPr>
              <a:t>and </a:t>
            </a:r>
            <a:r>
              <a:rPr lang="en-IN" sz="1600" dirty="0" smtClean="0">
                <a:latin typeface="Segoe UI" panose="020B0502040204020203" pitchFamily="34" charset="0"/>
                <a:ea typeface="Segoe UI" panose="020B0502040204020203" pitchFamily="34" charset="0"/>
                <a:cs typeface="Segoe UI" panose="020B0502040204020203" pitchFamily="34" charset="0"/>
              </a:rPr>
              <a:t>collaborate</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3593179" y="2639057"/>
            <a:ext cx="1917000" cy="338554"/>
          </a:xfrm>
          <a:prstGeom prst="rect">
            <a:avLst/>
          </a:prstGeom>
          <a:noFill/>
        </p:spPr>
        <p:txBody>
          <a:bodyPr wrap="none" rtlCol="0">
            <a:spAutoFit/>
          </a:bodyPr>
          <a:lstStyle/>
          <a:p>
            <a:pPr algn="ctr"/>
            <a:r>
              <a:rPr lang="en-US" sz="1600" b="1" dirty="0" smtClean="0">
                <a:solidFill>
                  <a:srgbClr val="005EA8"/>
                </a:solidFill>
                <a:latin typeface="Segoe UI" panose="020B0502040204020203" pitchFamily="34" charset="0"/>
                <a:ea typeface="Segoe UI" panose="020B0502040204020203" pitchFamily="34" charset="0"/>
                <a:cs typeface="Segoe UI" panose="020B0502040204020203" pitchFamily="34" charset="0"/>
              </a:rPr>
              <a:t>SharePoint Online</a:t>
            </a:r>
            <a:endParaRPr lang="en-US" sz="1600" b="1" dirty="0">
              <a:solidFill>
                <a:srgbClr val="005EA8"/>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ounded Rectangle 13"/>
          <p:cNvSpPr/>
          <p:nvPr/>
        </p:nvSpPr>
        <p:spPr bwMode="auto">
          <a:xfrm>
            <a:off x="6311070" y="2547220"/>
            <a:ext cx="2397759" cy="1696932"/>
          </a:xfrm>
          <a:prstGeom prst="roundRect">
            <a:avLst>
              <a:gd name="adj" fmla="val 9104"/>
            </a:avLst>
          </a:prstGeom>
          <a:solidFill>
            <a:schemeClr val="bg1"/>
          </a:solidFill>
          <a:ln w="38100" cap="flat" cmpd="sng" algn="ctr">
            <a:solidFill>
              <a:schemeClr val="bg1">
                <a:lumMod val="6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6303383" y="2940232"/>
            <a:ext cx="2397760" cy="1323439"/>
          </a:xfrm>
          <a:prstGeom prst="rect">
            <a:avLst/>
          </a:prstGeom>
          <a:noFill/>
        </p:spPr>
        <p:txBody>
          <a:bodyPr wrap="square" rtlCol="0">
            <a:spAutoFit/>
          </a:bodyPr>
          <a:lstStyle/>
          <a:p>
            <a:pPr algn="ctr"/>
            <a:r>
              <a:rPr lang="en-IN" sz="1600" dirty="0" smtClean="0">
                <a:latin typeface="Segoe UI" panose="020B0502040204020203" pitchFamily="34" charset="0"/>
                <a:ea typeface="Segoe UI" panose="020B0502040204020203" pitchFamily="34" charset="0"/>
                <a:cs typeface="Segoe UI" panose="020B0502040204020203" pitchFamily="34" charset="0"/>
              </a:rPr>
              <a:t>Communications </a:t>
            </a:r>
            <a:r>
              <a:rPr lang="en-IN" sz="1600" dirty="0">
                <a:latin typeface="Segoe UI" panose="020B0502040204020203" pitchFamily="34" charset="0"/>
                <a:ea typeface="Segoe UI" panose="020B0502040204020203" pitchFamily="34" charset="0"/>
                <a:cs typeface="Segoe UI" panose="020B0502040204020203" pitchFamily="34" charset="0"/>
              </a:rPr>
              <a:t>platform including presence, instant messaging &amp;</a:t>
            </a:r>
            <a:r>
              <a:rPr lang="en-IN" sz="1600" dirty="0" smtClean="0">
                <a:latin typeface="Segoe UI" panose="020B0502040204020203" pitchFamily="34" charset="0"/>
                <a:ea typeface="Segoe UI" panose="020B0502040204020203" pitchFamily="34" charset="0"/>
                <a:cs typeface="Segoe UI" panose="020B0502040204020203" pitchFamily="34" charset="0"/>
              </a:rPr>
              <a:t> </a:t>
            </a:r>
            <a:r>
              <a:rPr lang="en-IN" sz="1600" dirty="0">
                <a:latin typeface="Segoe UI" panose="020B0502040204020203" pitchFamily="34" charset="0"/>
                <a:ea typeface="Segoe UI" panose="020B0502040204020203" pitchFamily="34" charset="0"/>
                <a:cs typeface="Segoe UI" panose="020B0502040204020203" pitchFamily="34" charset="0"/>
              </a:rPr>
              <a:t>online meetings</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6516586" y="2648937"/>
            <a:ext cx="2005677" cy="338554"/>
          </a:xfrm>
          <a:prstGeom prst="rect">
            <a:avLst/>
          </a:prstGeom>
          <a:noFill/>
        </p:spPr>
        <p:txBody>
          <a:bodyPr wrap="none" rtlCol="0">
            <a:spAutoFit/>
          </a:bodyPr>
          <a:lstStyle/>
          <a:p>
            <a:pPr algn="ctr"/>
            <a:r>
              <a:rPr lang="en-US" sz="1600" b="1" dirty="0" smtClean="0">
                <a:solidFill>
                  <a:srgbClr val="005EA8"/>
                </a:solidFill>
                <a:latin typeface="Segoe UI" panose="020B0502040204020203" pitchFamily="34" charset="0"/>
                <a:ea typeface="Segoe UI" panose="020B0502040204020203" pitchFamily="34" charset="0"/>
                <a:cs typeface="Segoe UI" panose="020B0502040204020203" pitchFamily="34" charset="0"/>
              </a:rPr>
              <a:t>Skype For Business</a:t>
            </a:r>
            <a:endParaRPr lang="en-US" sz="1600" b="1" dirty="0">
              <a:solidFill>
                <a:srgbClr val="005EA8"/>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6"/>
          <p:cNvSpPr/>
          <p:nvPr/>
        </p:nvSpPr>
        <p:spPr bwMode="auto">
          <a:xfrm>
            <a:off x="9219133" y="2547220"/>
            <a:ext cx="2397759" cy="1696932"/>
          </a:xfrm>
          <a:prstGeom prst="roundRect">
            <a:avLst>
              <a:gd name="adj" fmla="val 9104"/>
            </a:avLst>
          </a:prstGeom>
          <a:solidFill>
            <a:schemeClr val="bg1"/>
          </a:solidFill>
          <a:ln w="38100" cap="flat" cmpd="sng" algn="ctr">
            <a:solidFill>
              <a:schemeClr val="bg1">
                <a:lumMod val="6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9241244" y="3141283"/>
            <a:ext cx="2397759" cy="830997"/>
          </a:xfrm>
          <a:prstGeom prst="rect">
            <a:avLst/>
          </a:prstGeom>
          <a:noFill/>
        </p:spPr>
        <p:txBody>
          <a:bodyPr wrap="square" rtlCol="0">
            <a:spAutoFit/>
          </a:bodyPr>
          <a:lstStyle/>
          <a:p>
            <a:pPr algn="ctr"/>
            <a:r>
              <a:rPr lang="en-US" sz="1600" dirty="0" smtClean="0">
                <a:latin typeface="Segoe UI" panose="020B0502040204020203" pitchFamily="34" charset="0"/>
                <a:ea typeface="Segoe UI" panose="020B0502040204020203" pitchFamily="34" charset="0"/>
                <a:cs typeface="Segoe UI" panose="020B0502040204020203" pitchFamily="34" charset="0"/>
              </a:rPr>
              <a:t>Company’s private social network connecting people and information</a:t>
            </a:r>
          </a:p>
        </p:txBody>
      </p:sp>
      <p:sp>
        <p:nvSpPr>
          <p:cNvPr id="19" name="TextBox 18"/>
          <p:cNvSpPr txBox="1"/>
          <p:nvPr/>
        </p:nvSpPr>
        <p:spPr>
          <a:xfrm>
            <a:off x="9933361" y="2632952"/>
            <a:ext cx="969304" cy="338554"/>
          </a:xfrm>
          <a:prstGeom prst="rect">
            <a:avLst/>
          </a:prstGeom>
          <a:noFill/>
        </p:spPr>
        <p:txBody>
          <a:bodyPr wrap="none" rtlCol="0">
            <a:spAutoFit/>
          </a:bodyPr>
          <a:lstStyle/>
          <a:p>
            <a:pPr algn="ctr"/>
            <a:r>
              <a:rPr lang="en-US" sz="1600" b="1" dirty="0" smtClean="0">
                <a:solidFill>
                  <a:srgbClr val="005EA8"/>
                </a:solidFill>
                <a:latin typeface="Segoe UI" panose="020B0502040204020203" pitchFamily="34" charset="0"/>
                <a:ea typeface="Segoe UI" panose="020B0502040204020203" pitchFamily="34" charset="0"/>
                <a:cs typeface="Segoe UI" panose="020B0502040204020203" pitchFamily="34" charset="0"/>
              </a:rPr>
              <a:t>Yammer</a:t>
            </a:r>
            <a:endParaRPr lang="en-US" sz="1600" b="1" dirty="0">
              <a:solidFill>
                <a:srgbClr val="005EA8"/>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ounded Rectangle 19"/>
          <p:cNvSpPr/>
          <p:nvPr/>
        </p:nvSpPr>
        <p:spPr bwMode="auto">
          <a:xfrm>
            <a:off x="393511" y="4537895"/>
            <a:ext cx="2397759" cy="1696932"/>
          </a:xfrm>
          <a:prstGeom prst="roundRect">
            <a:avLst>
              <a:gd name="adj" fmla="val 9104"/>
            </a:avLst>
          </a:prstGeom>
          <a:solidFill>
            <a:schemeClr val="bg1"/>
          </a:solidFill>
          <a:ln w="38100" cap="flat" cmpd="sng" algn="ctr">
            <a:solidFill>
              <a:schemeClr val="bg1">
                <a:lumMod val="6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393511" y="5047913"/>
            <a:ext cx="2397759" cy="1077218"/>
          </a:xfrm>
          <a:prstGeom prst="rect">
            <a:avLst/>
          </a:prstGeom>
          <a:noFill/>
        </p:spPr>
        <p:txBody>
          <a:bodyPr wrap="square" rtlCol="0">
            <a:spAutoFit/>
          </a:bodyPr>
          <a:lstStyle/>
          <a:p>
            <a:pPr algn="ctr"/>
            <a:r>
              <a:rPr lang="en-IN" sz="1600" dirty="0" smtClean="0">
                <a:latin typeface="Segoe UI" panose="020B0502040204020203" pitchFamily="34" charset="0"/>
                <a:cs typeface="Segoe UI" panose="020B0502040204020203" pitchFamily="34" charset="0"/>
              </a:rPr>
              <a:t>One </a:t>
            </a:r>
            <a:r>
              <a:rPr lang="en-IN" sz="1600" dirty="0">
                <a:latin typeface="Segoe UI" panose="020B0502040204020203" pitchFamily="34" charset="0"/>
                <a:cs typeface="Segoe UI" panose="020B0502040204020203" pitchFamily="34" charset="0"/>
              </a:rPr>
              <a:t>place for all your files so you can work whenever and </a:t>
            </a:r>
            <a:r>
              <a:rPr lang="en-IN" sz="1600" dirty="0" smtClean="0">
                <a:latin typeface="Segoe UI" panose="020B0502040204020203" pitchFamily="34" charset="0"/>
                <a:cs typeface="Segoe UI" panose="020B0502040204020203" pitchFamily="34" charset="0"/>
              </a:rPr>
              <a:t>wherever you want</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429029" y="4623627"/>
            <a:ext cx="2326727" cy="338554"/>
          </a:xfrm>
          <a:prstGeom prst="rect">
            <a:avLst/>
          </a:prstGeom>
          <a:noFill/>
        </p:spPr>
        <p:txBody>
          <a:bodyPr wrap="none" rtlCol="0">
            <a:spAutoFit/>
          </a:bodyPr>
          <a:lstStyle/>
          <a:p>
            <a:pPr algn="ctr"/>
            <a:r>
              <a:rPr lang="en-US" sz="1600" b="1" dirty="0" smtClean="0">
                <a:solidFill>
                  <a:srgbClr val="005EA8"/>
                </a:solidFill>
                <a:latin typeface="Segoe UI" panose="020B0502040204020203" pitchFamily="34" charset="0"/>
                <a:ea typeface="Segoe UI" panose="020B0502040204020203" pitchFamily="34" charset="0"/>
                <a:cs typeface="Segoe UI" panose="020B0502040204020203" pitchFamily="34" charset="0"/>
              </a:rPr>
              <a:t>OneDrive For Business</a:t>
            </a:r>
            <a:endParaRPr lang="en-US" sz="1600" b="1" dirty="0">
              <a:solidFill>
                <a:srgbClr val="005EA8"/>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Rounded Rectangle 22"/>
          <p:cNvSpPr/>
          <p:nvPr/>
        </p:nvSpPr>
        <p:spPr bwMode="auto">
          <a:xfrm>
            <a:off x="3352800" y="4538504"/>
            <a:ext cx="2397759" cy="1696932"/>
          </a:xfrm>
          <a:prstGeom prst="roundRect">
            <a:avLst>
              <a:gd name="adj" fmla="val 9104"/>
            </a:avLst>
          </a:prstGeom>
          <a:solidFill>
            <a:schemeClr val="bg1"/>
          </a:solidFill>
          <a:ln w="38100" cap="flat" cmpd="sng" algn="ctr">
            <a:solidFill>
              <a:schemeClr val="bg1">
                <a:lumMod val="6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352800" y="5048522"/>
            <a:ext cx="2397759" cy="1077218"/>
          </a:xfrm>
          <a:prstGeom prst="rect">
            <a:avLst/>
          </a:prstGeom>
          <a:noFill/>
        </p:spPr>
        <p:txBody>
          <a:bodyPr wrap="square" rtlCol="0">
            <a:spAutoFit/>
          </a:bodyPr>
          <a:lstStyle/>
          <a:p>
            <a:pPr algn="ctr"/>
            <a:r>
              <a:rPr lang="en-IN" sz="1600" dirty="0">
                <a:latin typeface="Segoe UI" panose="020B0502040204020203" pitchFamily="34" charset="0"/>
                <a:ea typeface="Segoe UI" panose="020B0502040204020203" pitchFamily="34" charset="0"/>
                <a:cs typeface="Segoe UI" panose="020B0502040204020203" pitchFamily="34" charset="0"/>
              </a:rPr>
              <a:t>Suite of your </a:t>
            </a:r>
            <a:r>
              <a:rPr lang="en-IN" sz="1600" dirty="0" smtClean="0">
                <a:latin typeface="Segoe UI" panose="020B0502040204020203" pitchFamily="34" charset="0"/>
                <a:ea typeface="Segoe UI" panose="020B0502040204020203" pitchFamily="34" charset="0"/>
                <a:cs typeface="Segoe UI" panose="020B0502040204020203" pitchFamily="34" charset="0"/>
              </a:rPr>
              <a:t>familiar </a:t>
            </a:r>
            <a:r>
              <a:rPr lang="en-IN" sz="1600" dirty="0">
                <a:latin typeface="Segoe UI" panose="020B0502040204020203" pitchFamily="34" charset="0"/>
                <a:ea typeface="Segoe UI" panose="020B0502040204020203" pitchFamily="34" charset="0"/>
                <a:cs typeface="Segoe UI" panose="020B0502040204020203" pitchFamily="34" charset="0"/>
              </a:rPr>
              <a:t>Office applications including </a:t>
            </a:r>
            <a:r>
              <a:rPr lang="en-IN" sz="1600" dirty="0" smtClean="0">
                <a:latin typeface="Segoe UI" panose="020B0502040204020203" pitchFamily="34" charset="0"/>
                <a:ea typeface="Segoe UI" panose="020B0502040204020203" pitchFamily="34" charset="0"/>
                <a:cs typeface="Segoe UI" panose="020B0502040204020203" pitchFamily="34" charset="0"/>
              </a:rPr>
              <a:t>Word, </a:t>
            </a:r>
            <a:r>
              <a:rPr lang="en-IN" sz="1600" dirty="0">
                <a:latin typeface="Segoe UI" panose="020B0502040204020203" pitchFamily="34" charset="0"/>
                <a:ea typeface="Segoe UI" panose="020B0502040204020203" pitchFamily="34" charset="0"/>
                <a:cs typeface="Segoe UI" panose="020B0502040204020203" pitchFamily="34" charset="0"/>
              </a:rPr>
              <a:t>Excel, </a:t>
            </a:r>
            <a:r>
              <a:rPr lang="en-IN" sz="1600" dirty="0" smtClean="0">
                <a:latin typeface="Segoe UI" panose="020B0502040204020203" pitchFamily="34" charset="0"/>
                <a:ea typeface="Segoe UI" panose="020B0502040204020203" pitchFamily="34" charset="0"/>
                <a:cs typeface="Segoe UI" panose="020B0502040204020203" pitchFamily="34" charset="0"/>
              </a:rPr>
              <a:t>PowerPoint &amp; Outlook.</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3542847" y="4624236"/>
            <a:ext cx="2017668" cy="338554"/>
          </a:xfrm>
          <a:prstGeom prst="rect">
            <a:avLst/>
          </a:prstGeom>
          <a:noFill/>
        </p:spPr>
        <p:txBody>
          <a:bodyPr wrap="none" rtlCol="0">
            <a:spAutoFit/>
          </a:bodyPr>
          <a:lstStyle/>
          <a:p>
            <a:pPr algn="ctr"/>
            <a:r>
              <a:rPr lang="en-US" sz="1600" b="1" dirty="0" smtClean="0">
                <a:solidFill>
                  <a:srgbClr val="005EA8"/>
                </a:solidFill>
                <a:latin typeface="Segoe UI" panose="020B0502040204020203" pitchFamily="34" charset="0"/>
                <a:ea typeface="Segoe UI" panose="020B0502040204020203" pitchFamily="34" charset="0"/>
                <a:cs typeface="Segoe UI" panose="020B0502040204020203" pitchFamily="34" charset="0"/>
              </a:rPr>
              <a:t>Office 365 Pro Plus</a:t>
            </a:r>
            <a:endParaRPr lang="en-US" sz="1600" b="1" dirty="0">
              <a:solidFill>
                <a:srgbClr val="005EA8"/>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ounded Rectangle 25"/>
          <p:cNvSpPr/>
          <p:nvPr/>
        </p:nvSpPr>
        <p:spPr bwMode="auto">
          <a:xfrm>
            <a:off x="6311070" y="4538489"/>
            <a:ext cx="2397759" cy="1696932"/>
          </a:xfrm>
          <a:prstGeom prst="roundRect">
            <a:avLst>
              <a:gd name="adj" fmla="val 9104"/>
            </a:avLst>
          </a:prstGeom>
          <a:solidFill>
            <a:schemeClr val="bg1"/>
          </a:solidFill>
          <a:ln w="38100" cap="flat" cmpd="sng" algn="ctr">
            <a:solidFill>
              <a:schemeClr val="bg1">
                <a:lumMod val="6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6311070" y="5048507"/>
            <a:ext cx="2397759" cy="1077218"/>
          </a:xfrm>
          <a:prstGeom prst="rect">
            <a:avLst/>
          </a:prstGeom>
          <a:noFill/>
        </p:spPr>
        <p:txBody>
          <a:bodyPr wrap="square" rtlCol="0">
            <a:spAutoFit/>
          </a:bodyPr>
          <a:lstStyle/>
          <a:p>
            <a:pPr algn="ctr"/>
            <a:r>
              <a:rPr lang="en-IN" sz="1600" dirty="0" smtClean="0">
                <a:latin typeface="Segoe UI" panose="020B0502040204020203" pitchFamily="34" charset="0"/>
                <a:ea typeface="Segoe UI" panose="020B0502040204020203" pitchFamily="34" charset="0"/>
                <a:cs typeface="Segoe UI" panose="020B0502040204020203" pitchFamily="34" charset="0"/>
              </a:rPr>
              <a:t>Helps </a:t>
            </a:r>
            <a:r>
              <a:rPr lang="en-IN" sz="1600" dirty="0">
                <a:latin typeface="Segoe UI" panose="020B0502040204020203" pitchFamily="34" charset="0"/>
                <a:ea typeface="Segoe UI" panose="020B0502040204020203" pitchFamily="34" charset="0"/>
                <a:cs typeface="Segoe UI" panose="020B0502040204020203" pitchFamily="34" charset="0"/>
              </a:rPr>
              <a:t>you discover the information that's likely </a:t>
            </a:r>
            <a:r>
              <a:rPr lang="en-IN" sz="1600" dirty="0" smtClean="0">
                <a:latin typeface="Segoe UI" panose="020B0502040204020203" pitchFamily="34" charset="0"/>
                <a:ea typeface="Segoe UI" panose="020B0502040204020203" pitchFamily="34" charset="0"/>
                <a:cs typeface="Segoe UI" panose="020B0502040204020203" pitchFamily="34" charset="0"/>
              </a:rPr>
              <a:t>to be most interesting and relevant to you</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6831111" y="4624221"/>
            <a:ext cx="1357680" cy="338554"/>
          </a:xfrm>
          <a:prstGeom prst="rect">
            <a:avLst/>
          </a:prstGeom>
          <a:noFill/>
        </p:spPr>
        <p:txBody>
          <a:bodyPr wrap="none" rtlCol="0">
            <a:spAutoFit/>
          </a:bodyPr>
          <a:lstStyle/>
          <a:p>
            <a:pPr algn="ctr"/>
            <a:r>
              <a:rPr lang="en-US" sz="1600" b="1" dirty="0" smtClean="0">
                <a:solidFill>
                  <a:srgbClr val="005EA8"/>
                </a:solidFill>
                <a:latin typeface="Segoe UI" panose="020B0502040204020203" pitchFamily="34" charset="0"/>
                <a:ea typeface="Segoe UI" panose="020B0502040204020203" pitchFamily="34" charset="0"/>
                <a:cs typeface="Segoe UI" panose="020B0502040204020203" pitchFamily="34" charset="0"/>
              </a:rPr>
              <a:t>Office Delve</a:t>
            </a:r>
            <a:endParaRPr lang="en-US" sz="1600" b="1" dirty="0">
              <a:solidFill>
                <a:srgbClr val="005EA8"/>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ounded Rectangle 28"/>
          <p:cNvSpPr/>
          <p:nvPr/>
        </p:nvSpPr>
        <p:spPr bwMode="auto">
          <a:xfrm>
            <a:off x="9216693" y="4538504"/>
            <a:ext cx="2397759" cy="1696932"/>
          </a:xfrm>
          <a:prstGeom prst="roundRect">
            <a:avLst>
              <a:gd name="adj" fmla="val 9104"/>
            </a:avLst>
          </a:prstGeom>
          <a:solidFill>
            <a:schemeClr val="bg1"/>
          </a:solidFill>
          <a:ln w="38100" cap="flat" cmpd="sng" algn="ctr">
            <a:solidFill>
              <a:schemeClr val="bg1">
                <a:lumMod val="65000"/>
              </a:schemeClr>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9216693" y="4937394"/>
            <a:ext cx="2397759" cy="1323439"/>
          </a:xfrm>
          <a:prstGeom prst="rect">
            <a:avLst/>
          </a:prstGeom>
          <a:noFill/>
        </p:spPr>
        <p:txBody>
          <a:bodyPr wrap="square" rtlCol="0">
            <a:spAutoFit/>
          </a:bodyPr>
          <a:lstStyle/>
          <a:p>
            <a:pPr algn="ctr"/>
            <a:r>
              <a:rPr lang="en-IN" sz="1600" dirty="0">
                <a:latin typeface="Segoe UI" panose="020B0502040204020203" pitchFamily="34" charset="0"/>
                <a:ea typeface="Segoe UI" panose="020B0502040204020203" pitchFamily="34" charset="0"/>
                <a:cs typeface="Segoe UI" panose="020B0502040204020203" pitchFamily="34" charset="0"/>
              </a:rPr>
              <a:t>Dynamic video portal to enable easy upload, </a:t>
            </a:r>
            <a:r>
              <a:rPr lang="en-IN" sz="1600" dirty="0" smtClean="0">
                <a:latin typeface="Segoe UI" panose="020B0502040204020203" pitchFamily="34" charset="0"/>
                <a:ea typeface="Segoe UI" panose="020B0502040204020203" pitchFamily="34" charset="0"/>
                <a:cs typeface="Segoe UI" panose="020B0502040204020203" pitchFamily="34" charset="0"/>
              </a:rPr>
              <a:t>sharing and </a:t>
            </a:r>
            <a:r>
              <a:rPr lang="en-IN" sz="1600" dirty="0">
                <a:latin typeface="Segoe UI" panose="020B0502040204020203" pitchFamily="34" charset="0"/>
                <a:ea typeface="Segoe UI" panose="020B0502040204020203" pitchFamily="34" charset="0"/>
                <a:cs typeface="Segoe UI" panose="020B0502040204020203" pitchFamily="34" charset="0"/>
              </a:rPr>
              <a:t>playback of video messages </a:t>
            </a:r>
            <a:r>
              <a:rPr lang="en-IN" sz="1600" dirty="0" smtClean="0">
                <a:latin typeface="Segoe UI" panose="020B0502040204020203" pitchFamily="34" charset="0"/>
                <a:ea typeface="Segoe UI" panose="020B0502040204020203" pitchFamily="34" charset="0"/>
                <a:cs typeface="Segoe UI" panose="020B0502040204020203" pitchFamily="34" charset="0"/>
              </a:rPr>
              <a:t>securely.</a:t>
            </a:r>
            <a:endParaRPr lang="en-US" sz="16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10045118" y="4624236"/>
            <a:ext cx="740908" cy="338554"/>
          </a:xfrm>
          <a:prstGeom prst="rect">
            <a:avLst/>
          </a:prstGeom>
          <a:noFill/>
        </p:spPr>
        <p:txBody>
          <a:bodyPr wrap="none" rtlCol="0">
            <a:spAutoFit/>
          </a:bodyPr>
          <a:lstStyle/>
          <a:p>
            <a:pPr algn="ctr"/>
            <a:r>
              <a:rPr lang="en-US" sz="1600" b="1" dirty="0" smtClean="0">
                <a:solidFill>
                  <a:srgbClr val="005EA8"/>
                </a:solidFill>
                <a:latin typeface="Segoe UI" panose="020B0502040204020203" pitchFamily="34" charset="0"/>
                <a:ea typeface="Segoe UI" panose="020B0502040204020203" pitchFamily="34" charset="0"/>
                <a:cs typeface="Segoe UI" panose="020B0502040204020203" pitchFamily="34" charset="0"/>
              </a:rPr>
              <a:t>Video</a:t>
            </a:r>
            <a:endParaRPr lang="en-US" sz="1600" b="1" dirty="0">
              <a:solidFill>
                <a:srgbClr val="005EA8"/>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732169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1438" y="203748"/>
            <a:ext cx="10079553" cy="749300"/>
          </a:xfrm>
        </p:spPr>
        <p:txBody>
          <a:bodyPr/>
          <a:lstStyle/>
          <a:p>
            <a:r>
              <a:rPr lang="en-US" dirty="0" smtClean="0"/>
              <a:t>Operational </a:t>
            </a:r>
            <a:r>
              <a:rPr lang="en-US" dirty="0"/>
              <a:t>Governance Services</a:t>
            </a:r>
          </a:p>
        </p:txBody>
      </p:sp>
      <p:sp>
        <p:nvSpPr>
          <p:cNvPr id="3" name="Rectangle 2"/>
          <p:cNvSpPr/>
          <p:nvPr/>
        </p:nvSpPr>
        <p:spPr bwMode="auto">
          <a:xfrm>
            <a:off x="2590800" y="4560173"/>
            <a:ext cx="9601200" cy="1535827"/>
          </a:xfrm>
          <a:prstGeom prst="rect">
            <a:avLst/>
          </a:prstGeom>
          <a:solidFill>
            <a:schemeClr val="bg1">
              <a:lumMod val="85000"/>
            </a:schemeClr>
          </a:soli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5" name="Pentagon 4"/>
          <p:cNvSpPr/>
          <p:nvPr/>
        </p:nvSpPr>
        <p:spPr bwMode="auto">
          <a:xfrm>
            <a:off x="0" y="4560173"/>
            <a:ext cx="3445287" cy="1535827"/>
          </a:xfrm>
          <a:prstGeom prst="homePlate">
            <a:avLst/>
          </a:prstGeom>
          <a:solidFill>
            <a:schemeClr val="bg1">
              <a:lumMod val="95000"/>
            </a:schemeClr>
          </a:soli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6" name="TextBox 5"/>
          <p:cNvSpPr txBox="1"/>
          <p:nvPr/>
        </p:nvSpPr>
        <p:spPr>
          <a:xfrm>
            <a:off x="-57990" y="4824288"/>
            <a:ext cx="2929537" cy="830997"/>
          </a:xfrm>
          <a:prstGeom prst="rect">
            <a:avLst/>
          </a:prstGeom>
          <a:noFill/>
        </p:spPr>
        <p:txBody>
          <a:bodyPr wrap="square" rtlCol="0">
            <a:spAutoFit/>
          </a:bodyPr>
          <a:lstStyle/>
          <a:p>
            <a:pPr algn="ctr"/>
            <a:r>
              <a:rPr lang="en-US" sz="2400" b="1" dirty="0">
                <a:latin typeface="Segoe UI" panose="020B0502040204020203" pitchFamily="34" charset="0"/>
                <a:ea typeface="Segoe UI" panose="020B0502040204020203" pitchFamily="34" charset="0"/>
                <a:cs typeface="Segoe UI" panose="020B0502040204020203" pitchFamily="34" charset="0"/>
              </a:rPr>
              <a:t>Approach / Methodology</a:t>
            </a:r>
          </a:p>
        </p:txBody>
      </p:sp>
      <p:grpSp>
        <p:nvGrpSpPr>
          <p:cNvPr id="8" name="Group 7"/>
          <p:cNvGrpSpPr/>
          <p:nvPr/>
        </p:nvGrpSpPr>
        <p:grpSpPr>
          <a:xfrm>
            <a:off x="3872753" y="4824288"/>
            <a:ext cx="1690538" cy="966912"/>
            <a:chOff x="3872753" y="4824288"/>
            <a:chExt cx="1690538" cy="966912"/>
          </a:xfrm>
        </p:grpSpPr>
        <p:sp>
          <p:nvSpPr>
            <p:cNvPr id="2" name="Rounded Rectangle 1"/>
            <p:cNvSpPr/>
            <p:nvPr/>
          </p:nvSpPr>
          <p:spPr bwMode="auto">
            <a:xfrm>
              <a:off x="3872753" y="4824288"/>
              <a:ext cx="1690538" cy="966912"/>
            </a:xfrm>
            <a:prstGeom prst="roundRect">
              <a:avLst>
                <a:gd name="adj" fmla="val 12495"/>
              </a:avLst>
            </a:prstGeom>
            <a:solidFill>
              <a:schemeClr val="bg1"/>
            </a:soli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pic>
          <p:nvPicPr>
            <p:cNvPr id="7" name="Picture 2" descr="D:\DD_ALL\DD_Off\DD_Rsc\Images\Logo\HCL\CAFLogo_332x177.jpg"/>
            <p:cNvPicPr>
              <a:picLocks noChangeAspect="1" noChangeArrowheads="1"/>
            </p:cNvPicPr>
            <p:nvPr/>
          </p:nvPicPr>
          <p:blipFill>
            <a:blip r:embed="rId2" cstate="print"/>
            <a:srcRect/>
            <a:stretch>
              <a:fillRect/>
            </a:stretch>
          </p:blipFill>
          <p:spPr bwMode="auto">
            <a:xfrm>
              <a:off x="4000500" y="4918040"/>
              <a:ext cx="1461938" cy="779407"/>
            </a:xfrm>
            <a:prstGeom prst="rect">
              <a:avLst/>
            </a:prstGeom>
            <a:noFill/>
          </p:spPr>
        </p:pic>
      </p:grpSp>
      <p:sp>
        <p:nvSpPr>
          <p:cNvPr id="9" name="TextBox 8"/>
          <p:cNvSpPr txBox="1">
            <a:spLocks/>
          </p:cNvSpPr>
          <p:nvPr/>
        </p:nvSpPr>
        <p:spPr>
          <a:xfrm>
            <a:off x="406401" y="1443335"/>
            <a:ext cx="11328399" cy="461665"/>
          </a:xfrm>
          <a:prstGeom prst="rect">
            <a:avLst/>
          </a:prstGeom>
          <a:noFill/>
        </p:spPr>
        <p:txBody>
          <a:bodyPr wrap="squar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Execution of activities around </a:t>
            </a:r>
            <a:r>
              <a:rPr lang="en-US" sz="1200" b="1" dirty="0">
                <a:latin typeface="Segoe UI" panose="020B0502040204020203" pitchFamily="34" charset="0"/>
                <a:ea typeface="Segoe UI" panose="020B0502040204020203" pitchFamily="34" charset="0"/>
                <a:cs typeface="Segoe UI" panose="020B0502040204020203" pitchFamily="34" charset="0"/>
              </a:rPr>
              <a:t>Governance</a:t>
            </a:r>
            <a:r>
              <a:rPr lang="en-US" sz="1200" dirty="0">
                <a:latin typeface="Segoe UI" panose="020B0502040204020203" pitchFamily="34" charset="0"/>
                <a:ea typeface="Segoe UI" panose="020B0502040204020203" pitchFamily="34" charset="0"/>
                <a:cs typeface="Segoe UI" panose="020B0502040204020203" pitchFamily="34" charset="0"/>
              </a:rPr>
              <a:t> set up and regular related activities </a:t>
            </a:r>
            <a:r>
              <a:rPr lang="en-US" sz="1200" dirty="0" smtClean="0">
                <a:latin typeface="Segoe UI" panose="020B0502040204020203" pitchFamily="34" charset="0"/>
                <a:ea typeface="Segoe UI" panose="020B0502040204020203" pitchFamily="34" charset="0"/>
                <a:cs typeface="Segoe UI" panose="020B0502040204020203" pitchFamily="34" charset="0"/>
              </a:rPr>
              <a:t>including Setup, </a:t>
            </a:r>
            <a:r>
              <a:rPr lang="en-US" sz="1200" dirty="0">
                <a:latin typeface="Segoe UI" panose="020B0502040204020203" pitchFamily="34" charset="0"/>
                <a:ea typeface="Segoe UI" panose="020B0502040204020203" pitchFamily="34" charset="0"/>
                <a:cs typeface="Segoe UI" panose="020B0502040204020203" pitchFamily="34" charset="0"/>
              </a:rPr>
              <a:t>configuration, communication and management, overall delivering an end-to-end guidance to Governance Design, Implementation and Maintenance. </a:t>
            </a:r>
          </a:p>
        </p:txBody>
      </p:sp>
      <p:pic>
        <p:nvPicPr>
          <p:cNvPr id="10" name="Picture 9"/>
          <p:cNvPicPr>
            <a:picLocks noChangeAspect="1"/>
          </p:cNvPicPr>
          <p:nvPr/>
        </p:nvPicPr>
        <p:blipFill rotWithShape="1">
          <a:blip r:embed="rId3"/>
          <a:srcRect l="5975" r="4200" b="4112"/>
          <a:stretch/>
        </p:blipFill>
        <p:spPr>
          <a:xfrm>
            <a:off x="6324600" y="4856974"/>
            <a:ext cx="3124200" cy="1487762"/>
          </a:xfrm>
          <a:prstGeom prst="rect">
            <a:avLst/>
          </a:prstGeom>
          <a:ln>
            <a:solidFill>
              <a:schemeClr val="bg1">
                <a:lumMod val="65000"/>
              </a:schemeClr>
            </a:solidFill>
          </a:ln>
        </p:spPr>
      </p:pic>
      <p:cxnSp>
        <p:nvCxnSpPr>
          <p:cNvPr id="13" name="Straight Arrow Connector 12"/>
          <p:cNvCxnSpPr>
            <a:stCxn id="2" idx="3"/>
          </p:cNvCxnSpPr>
          <p:nvPr/>
        </p:nvCxnSpPr>
        <p:spPr bwMode="auto">
          <a:xfrm flipV="1">
            <a:off x="5563291" y="5307743"/>
            <a:ext cx="761309" cy="1"/>
          </a:xfrm>
          <a:prstGeom prst="straightConnector1">
            <a:avLst/>
          </a:prstGeom>
          <a:solidFill>
            <a:schemeClr val="accent1"/>
          </a:solidFill>
          <a:ln w="76200" cap="flat" cmpd="sng" algn="ctr">
            <a:solidFill>
              <a:schemeClr val="bg1">
                <a:lumMod val="50000"/>
              </a:schemeClr>
            </a:solidFill>
            <a:prstDash val="solid"/>
            <a:miter lim="800000"/>
            <a:headEnd type="none" w="sm" len="sm"/>
            <a:tailEnd type="triangle"/>
          </a:ln>
          <a:effectLst/>
        </p:spPr>
      </p:cxnSp>
      <p:pic>
        <p:nvPicPr>
          <p:cNvPr id="14" name="Picture 13"/>
          <p:cNvPicPr>
            <a:picLocks noChangeAspect="1"/>
          </p:cNvPicPr>
          <p:nvPr/>
        </p:nvPicPr>
        <p:blipFill>
          <a:blip r:embed="rId4"/>
          <a:stretch>
            <a:fillRect/>
          </a:stretch>
        </p:blipFill>
        <p:spPr>
          <a:xfrm>
            <a:off x="8681063" y="3040664"/>
            <a:ext cx="3248182" cy="1667909"/>
          </a:xfrm>
          <a:prstGeom prst="rect">
            <a:avLst/>
          </a:prstGeom>
          <a:ln>
            <a:solidFill>
              <a:schemeClr val="bg1">
                <a:lumMod val="65000"/>
              </a:schemeClr>
            </a:solidFill>
          </a:ln>
        </p:spPr>
      </p:pic>
      <p:cxnSp>
        <p:nvCxnSpPr>
          <p:cNvPr id="16" name="Elbow Connector 15"/>
          <p:cNvCxnSpPr>
            <a:stCxn id="2" idx="0"/>
            <a:endCxn id="14" idx="1"/>
          </p:cNvCxnSpPr>
          <p:nvPr/>
        </p:nvCxnSpPr>
        <p:spPr bwMode="auto">
          <a:xfrm rot="5400000" flipH="1" flipV="1">
            <a:off x="6224708" y="2367934"/>
            <a:ext cx="949669" cy="3963041"/>
          </a:xfrm>
          <a:prstGeom prst="bentConnector2">
            <a:avLst/>
          </a:prstGeom>
          <a:solidFill>
            <a:schemeClr val="accent1"/>
          </a:solidFill>
          <a:ln w="76200" cap="flat" cmpd="sng" algn="ctr">
            <a:solidFill>
              <a:schemeClr val="bg1">
                <a:lumMod val="50000"/>
              </a:schemeClr>
            </a:solidFill>
            <a:prstDash val="solid"/>
            <a:miter lim="800000"/>
            <a:headEnd type="none" w="sm" len="sm"/>
            <a:tailEnd type="triangle"/>
          </a:ln>
          <a:effectLst/>
        </p:spPr>
      </p:cxnSp>
      <p:sp>
        <p:nvSpPr>
          <p:cNvPr id="17" name="TextBox 16"/>
          <p:cNvSpPr txBox="1">
            <a:spLocks/>
          </p:cNvSpPr>
          <p:nvPr/>
        </p:nvSpPr>
        <p:spPr>
          <a:xfrm>
            <a:off x="441438" y="2450725"/>
            <a:ext cx="11258324" cy="984885"/>
          </a:xfrm>
          <a:prstGeom prst="rect">
            <a:avLst/>
          </a:prstGeom>
          <a:noFill/>
        </p:spPr>
        <p:txBody>
          <a:bodyPr wrap="square" rtlCol="0">
            <a:spAutoFit/>
          </a:bodyPr>
          <a:lstStyle/>
          <a:p>
            <a:pPr marL="228600" indent="-228600">
              <a:spcBef>
                <a:spcPts val="600"/>
              </a:spcBef>
              <a:buFont typeface="Wingdings 2" pitchFamily="18" charset="2"/>
              <a:buChar char="¡"/>
            </a:pPr>
            <a:r>
              <a:rPr lang="en-US" sz="1200" dirty="0">
                <a:latin typeface="Segoe UI" panose="020B0502040204020203" pitchFamily="34" charset="0"/>
                <a:ea typeface="Segoe UI" panose="020B0502040204020203" pitchFamily="34" charset="0"/>
                <a:cs typeface="Segoe UI" panose="020B0502040204020203" pitchFamily="34" charset="0"/>
              </a:rPr>
              <a:t>Covers SharePoint Governance under 3 segments – Information Governance, IT Governance, Application Governance – around 120 Governance areas are covered under these 3 categories</a:t>
            </a:r>
          </a:p>
          <a:p>
            <a:pPr marL="228600" indent="-228600">
              <a:spcBef>
                <a:spcPts val="600"/>
              </a:spcBef>
              <a:buFont typeface="Wingdings 2" pitchFamily="18" charset="2"/>
              <a:buChar char="¡"/>
            </a:pPr>
            <a:r>
              <a:rPr lang="en-US" sz="1200" dirty="0">
                <a:latin typeface="Segoe UI" panose="020B0502040204020203" pitchFamily="34" charset="0"/>
                <a:ea typeface="Segoe UI" panose="020B0502040204020203" pitchFamily="34" charset="0"/>
                <a:cs typeface="Segoe UI" panose="020B0502040204020203" pitchFamily="34" charset="0"/>
              </a:rPr>
              <a:t>Scope of activities limited to the role designated to the executor </a:t>
            </a:r>
            <a:endParaRPr lang="en-US" sz="1200" dirty="0" smtClean="0">
              <a:latin typeface="Segoe UI" panose="020B0502040204020203" pitchFamily="34" charset="0"/>
              <a:ea typeface="Segoe UI" panose="020B0502040204020203" pitchFamily="34" charset="0"/>
              <a:cs typeface="Segoe UI" panose="020B0502040204020203" pitchFamily="34" charset="0"/>
            </a:endParaRPr>
          </a:p>
          <a:p>
            <a:pPr marL="228600" indent="-228600">
              <a:spcBef>
                <a:spcPts val="600"/>
              </a:spcBef>
              <a:buFont typeface="Wingdings 2" pitchFamily="18" charset="2"/>
              <a:buChar char="¡"/>
            </a:pPr>
            <a:r>
              <a:rPr lang="en-US" sz="1200" dirty="0" smtClean="0">
                <a:latin typeface="Segoe UI" panose="020B0502040204020203" pitchFamily="34" charset="0"/>
                <a:ea typeface="Segoe UI" panose="020B0502040204020203" pitchFamily="34" charset="0"/>
                <a:cs typeface="Segoe UI" panose="020B0502040204020203" pitchFamily="34" charset="0"/>
              </a:rPr>
              <a:t>Often </a:t>
            </a:r>
            <a:r>
              <a:rPr lang="en-US" sz="1200" dirty="0">
                <a:latin typeface="Segoe UI" panose="020B0502040204020203" pitchFamily="34" charset="0"/>
                <a:ea typeface="Segoe UI" panose="020B0502040204020203" pitchFamily="34" charset="0"/>
                <a:cs typeface="Segoe UI" panose="020B0502040204020203" pitchFamily="34" charset="0"/>
              </a:rPr>
              <a:t>executed following Strategic Consulting or SPCoEaaS</a:t>
            </a:r>
          </a:p>
        </p:txBody>
      </p:sp>
      <p:sp>
        <p:nvSpPr>
          <p:cNvPr id="18" name="TextBox 17"/>
          <p:cNvSpPr txBox="1"/>
          <p:nvPr/>
        </p:nvSpPr>
        <p:spPr>
          <a:xfrm>
            <a:off x="406401" y="1085105"/>
            <a:ext cx="1979453" cy="338554"/>
          </a:xfrm>
          <a:prstGeom prst="rect">
            <a:avLst/>
          </a:prstGeom>
          <a:noFill/>
        </p:spPr>
        <p:txBody>
          <a:bodyPr wrap="non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Offering Summary</a:t>
            </a:r>
          </a:p>
        </p:txBody>
      </p:sp>
      <p:sp>
        <p:nvSpPr>
          <p:cNvPr id="19" name="TextBox 18"/>
          <p:cNvSpPr txBox="1"/>
          <p:nvPr/>
        </p:nvSpPr>
        <p:spPr>
          <a:xfrm>
            <a:off x="406400" y="2030273"/>
            <a:ext cx="1406539" cy="338554"/>
          </a:xfrm>
          <a:prstGeom prst="rect">
            <a:avLst/>
          </a:prstGeom>
          <a:noFill/>
        </p:spPr>
        <p:txBody>
          <a:bodyPr wrap="non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Key Features</a:t>
            </a:r>
          </a:p>
        </p:txBody>
      </p:sp>
    </p:spTree>
    <p:extLst>
      <p:ext uri="{BB962C8B-B14F-4D97-AF65-F5344CB8AC3E}">
        <p14:creationId xmlns:p14="http://schemas.microsoft.com/office/powerpoint/2010/main" val="2184782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6818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US" dirty="0" smtClean="0"/>
              <a:t>	Office 365 - Benefits</a:t>
            </a:r>
            <a:endParaRPr lang="en-US" dirty="0"/>
          </a:p>
        </p:txBody>
      </p:sp>
      <p:sp>
        <p:nvSpPr>
          <p:cNvPr id="8" name="Oval 7"/>
          <p:cNvSpPr/>
          <p:nvPr/>
        </p:nvSpPr>
        <p:spPr>
          <a:xfrm>
            <a:off x="6108600" y="1141968"/>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Savings on the server &amp;</a:t>
            </a:r>
            <a:r>
              <a:rPr lang="en-IN" sz="1300" b="1"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 </a:t>
            </a: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Infrastructure maintenance</a:t>
            </a:r>
          </a:p>
        </p:txBody>
      </p:sp>
      <p:sp>
        <p:nvSpPr>
          <p:cNvPr id="9" name="Oval 8"/>
          <p:cNvSpPr/>
          <p:nvPr/>
        </p:nvSpPr>
        <p:spPr>
          <a:xfrm>
            <a:off x="3359100" y="1141968"/>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Proven scalability and high availability</a:t>
            </a:r>
          </a:p>
        </p:txBody>
      </p:sp>
      <p:sp>
        <p:nvSpPr>
          <p:cNvPr id="10" name="Oval 9"/>
          <p:cNvSpPr/>
          <p:nvPr/>
        </p:nvSpPr>
        <p:spPr>
          <a:xfrm>
            <a:off x="8686800" y="1141968"/>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Guaranteed 99.9% uptime</a:t>
            </a:r>
          </a:p>
        </p:txBody>
      </p:sp>
      <p:sp>
        <p:nvSpPr>
          <p:cNvPr id="11" name="Oval 10"/>
          <p:cNvSpPr/>
          <p:nvPr/>
        </p:nvSpPr>
        <p:spPr>
          <a:xfrm>
            <a:off x="8686800" y="3028003"/>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Anytime anywhere access</a:t>
            </a:r>
          </a:p>
        </p:txBody>
      </p:sp>
      <p:sp>
        <p:nvSpPr>
          <p:cNvPr id="12" name="Oval 11"/>
          <p:cNvSpPr/>
          <p:nvPr/>
        </p:nvSpPr>
        <p:spPr>
          <a:xfrm>
            <a:off x="6157453" y="3028003"/>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Latest features always available</a:t>
            </a:r>
          </a:p>
        </p:txBody>
      </p:sp>
      <p:sp>
        <p:nvSpPr>
          <p:cNvPr id="13" name="Oval 12"/>
          <p:cNvSpPr/>
          <p:nvPr/>
        </p:nvSpPr>
        <p:spPr>
          <a:xfrm>
            <a:off x="8748178" y="4914038"/>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Affordable storage</a:t>
            </a:r>
          </a:p>
        </p:txBody>
      </p:sp>
      <p:sp>
        <p:nvSpPr>
          <p:cNvPr id="14" name="Oval 13"/>
          <p:cNvSpPr/>
          <p:nvPr/>
        </p:nvSpPr>
        <p:spPr>
          <a:xfrm>
            <a:off x="609600" y="3028003"/>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World-class enterprise data security</a:t>
            </a:r>
          </a:p>
        </p:txBody>
      </p:sp>
      <p:sp>
        <p:nvSpPr>
          <p:cNvPr id="15" name="Oval 14"/>
          <p:cNvSpPr/>
          <p:nvPr/>
        </p:nvSpPr>
        <p:spPr>
          <a:xfrm>
            <a:off x="609600" y="1141968"/>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H</a:t>
            </a:r>
            <a:r>
              <a:rPr lang="en-IN" sz="1300" b="1"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ighly </a:t>
            </a: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scalable</a:t>
            </a:r>
          </a:p>
        </p:txBody>
      </p:sp>
      <p:sp>
        <p:nvSpPr>
          <p:cNvPr id="16" name="Oval 15"/>
          <p:cNvSpPr/>
          <p:nvPr/>
        </p:nvSpPr>
        <p:spPr>
          <a:xfrm>
            <a:off x="609600" y="4914038"/>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Spam and Malware protection</a:t>
            </a:r>
          </a:p>
        </p:txBody>
      </p:sp>
      <p:sp>
        <p:nvSpPr>
          <p:cNvPr id="17" name="Oval 16"/>
          <p:cNvSpPr/>
          <p:nvPr/>
        </p:nvSpPr>
        <p:spPr>
          <a:xfrm>
            <a:off x="3357451" y="3028003"/>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Automatic data backup</a:t>
            </a:r>
          </a:p>
        </p:txBody>
      </p:sp>
      <p:sp>
        <p:nvSpPr>
          <p:cNvPr id="18" name="Oval 17"/>
          <p:cNvSpPr/>
          <p:nvPr/>
        </p:nvSpPr>
        <p:spPr>
          <a:xfrm>
            <a:off x="3383526" y="4914038"/>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Faster upgrade cycles</a:t>
            </a:r>
          </a:p>
        </p:txBody>
      </p:sp>
      <p:sp>
        <p:nvSpPr>
          <p:cNvPr id="19" name="Oval 18"/>
          <p:cNvSpPr/>
          <p:nvPr/>
        </p:nvSpPr>
        <p:spPr>
          <a:xfrm>
            <a:off x="6157453" y="4914038"/>
            <a:ext cx="1919822" cy="1752600"/>
          </a:xfrm>
          <a:prstGeom prst="ellipse">
            <a:avLst/>
          </a:prstGeom>
          <a:solidFill>
            <a:srgbClr val="81824A"/>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Supports BYOD</a:t>
            </a:r>
          </a:p>
        </p:txBody>
      </p:sp>
    </p:spTree>
    <p:extLst>
      <p:ext uri="{BB962C8B-B14F-4D97-AF65-F5344CB8AC3E}">
        <p14:creationId xmlns:p14="http://schemas.microsoft.com/office/powerpoint/2010/main" val="2560863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Horizont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9122305" y="4791294"/>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42" name="Rounded Rectangle 41"/>
          <p:cNvSpPr/>
          <p:nvPr/>
        </p:nvSpPr>
        <p:spPr bwMode="auto">
          <a:xfrm>
            <a:off x="6354433" y="4791294"/>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41" name="Rounded Rectangle 40"/>
          <p:cNvSpPr/>
          <p:nvPr/>
        </p:nvSpPr>
        <p:spPr bwMode="auto">
          <a:xfrm>
            <a:off x="3586976" y="4791294"/>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40" name="Rounded Rectangle 39"/>
          <p:cNvSpPr/>
          <p:nvPr/>
        </p:nvSpPr>
        <p:spPr bwMode="auto">
          <a:xfrm>
            <a:off x="818689" y="4791294"/>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39" name="Rounded Rectangle 38"/>
          <p:cNvSpPr/>
          <p:nvPr/>
        </p:nvSpPr>
        <p:spPr bwMode="auto">
          <a:xfrm>
            <a:off x="9122305" y="3100928"/>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38" name="Rounded Rectangle 37"/>
          <p:cNvSpPr/>
          <p:nvPr/>
        </p:nvSpPr>
        <p:spPr bwMode="auto">
          <a:xfrm>
            <a:off x="6354433" y="3100928"/>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37" name="Rounded Rectangle 36"/>
          <p:cNvSpPr/>
          <p:nvPr/>
        </p:nvSpPr>
        <p:spPr bwMode="auto">
          <a:xfrm>
            <a:off x="3586976" y="3100928"/>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36" name="Rounded Rectangle 35"/>
          <p:cNvSpPr/>
          <p:nvPr/>
        </p:nvSpPr>
        <p:spPr bwMode="auto">
          <a:xfrm>
            <a:off x="818689" y="3100928"/>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34" name="Rounded Rectangle 33"/>
          <p:cNvSpPr/>
          <p:nvPr/>
        </p:nvSpPr>
        <p:spPr bwMode="auto">
          <a:xfrm>
            <a:off x="9122305" y="1419129"/>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28" name="Rounded Rectangle 27"/>
          <p:cNvSpPr/>
          <p:nvPr/>
        </p:nvSpPr>
        <p:spPr bwMode="auto">
          <a:xfrm>
            <a:off x="6354433" y="1413984"/>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27" name="Rounded Rectangle 26"/>
          <p:cNvSpPr/>
          <p:nvPr/>
        </p:nvSpPr>
        <p:spPr bwMode="auto">
          <a:xfrm>
            <a:off x="3586561" y="1406873"/>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5" name="Rounded Rectangle 4"/>
          <p:cNvSpPr/>
          <p:nvPr/>
        </p:nvSpPr>
        <p:spPr bwMode="auto">
          <a:xfrm>
            <a:off x="818689" y="1410562"/>
            <a:ext cx="2320833" cy="121920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3175" cap="flat" cmpd="sng" algn="ctr">
            <a:solidFill>
              <a:srgbClr val="850909"/>
            </a:solid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US" dirty="0" smtClean="0"/>
              <a:t>	Pain </a:t>
            </a:r>
            <a:r>
              <a:rPr lang="en-US" dirty="0"/>
              <a:t>and Challenges</a:t>
            </a:r>
          </a:p>
        </p:txBody>
      </p:sp>
      <p:sp>
        <p:nvSpPr>
          <p:cNvPr id="4" name="Rectangle 3"/>
          <p:cNvSpPr/>
          <p:nvPr/>
        </p:nvSpPr>
        <p:spPr>
          <a:xfrm>
            <a:off x="1044386" y="1554808"/>
            <a:ext cx="1869438" cy="923330"/>
          </a:xfrm>
          <a:prstGeom prst="rect">
            <a:avLst/>
          </a:prstGeom>
        </p:spPr>
        <p:txBody>
          <a:bodyPr wrap="square">
            <a:spAutoFit/>
          </a:bodyPr>
          <a:lstStyle/>
          <a:p>
            <a:pPr algn="ctr"/>
            <a:r>
              <a:rPr lang="en-IN" sz="1800" dirty="0" smtClean="0">
                <a:latin typeface="Calibri" panose="020F0502020204030204" pitchFamily="34" charset="0"/>
                <a:cs typeface="Calibri" panose="020F0502020204030204" pitchFamily="34" charset="0"/>
              </a:rPr>
              <a:t>Data Security &amp; Company Security Policy</a:t>
            </a:r>
            <a:endParaRPr lang="en-IN" sz="1800" dirty="0">
              <a:latin typeface="Calibri" panose="020F0502020204030204" pitchFamily="34" charset="0"/>
              <a:cs typeface="Calibri" panose="020F0502020204030204" pitchFamily="34" charset="0"/>
            </a:endParaRPr>
          </a:p>
        </p:txBody>
      </p:sp>
      <p:sp>
        <p:nvSpPr>
          <p:cNvPr id="22" name="Rectangle 21"/>
          <p:cNvSpPr/>
          <p:nvPr/>
        </p:nvSpPr>
        <p:spPr>
          <a:xfrm>
            <a:off x="3807178" y="1710144"/>
            <a:ext cx="1879599" cy="646331"/>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Governance </a:t>
            </a:r>
            <a:r>
              <a:rPr lang="en-IN" sz="1800" dirty="0" smtClean="0">
                <a:latin typeface="Calibri" panose="020F0502020204030204" pitchFamily="34" charset="0"/>
                <a:cs typeface="Calibri" panose="020F0502020204030204" pitchFamily="34" charset="0"/>
              </a:rPr>
              <a:t>&amp; </a:t>
            </a:r>
            <a:r>
              <a:rPr lang="en-IN" sz="1800" dirty="0">
                <a:latin typeface="Calibri" panose="020F0502020204030204" pitchFamily="34" charset="0"/>
                <a:cs typeface="Calibri" panose="020F0502020204030204" pitchFamily="34" charset="0"/>
              </a:rPr>
              <a:t>Administration</a:t>
            </a:r>
          </a:p>
        </p:txBody>
      </p:sp>
      <p:sp>
        <p:nvSpPr>
          <p:cNvPr id="23" name="Rectangle 22"/>
          <p:cNvSpPr/>
          <p:nvPr/>
        </p:nvSpPr>
        <p:spPr>
          <a:xfrm>
            <a:off x="6577952" y="1710144"/>
            <a:ext cx="1873793" cy="646331"/>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Retention and Recovery</a:t>
            </a:r>
          </a:p>
        </p:txBody>
      </p:sp>
      <p:sp>
        <p:nvSpPr>
          <p:cNvPr id="24" name="Rectangle 23"/>
          <p:cNvSpPr/>
          <p:nvPr/>
        </p:nvSpPr>
        <p:spPr>
          <a:xfrm>
            <a:off x="1044386" y="3476023"/>
            <a:ext cx="1879599" cy="646331"/>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Office 365 exit &amp;</a:t>
            </a:r>
            <a:r>
              <a:rPr lang="en-IN" sz="1800" dirty="0" smtClean="0">
                <a:latin typeface="Calibri" panose="020F0502020204030204" pitchFamily="34" charset="0"/>
                <a:cs typeface="Calibri" panose="020F0502020204030204" pitchFamily="34" charset="0"/>
              </a:rPr>
              <a:t> </a:t>
            </a:r>
            <a:r>
              <a:rPr lang="en-IN" sz="1800" dirty="0">
                <a:latin typeface="Calibri" panose="020F0502020204030204" pitchFamily="34" charset="0"/>
                <a:cs typeface="Calibri" panose="020F0502020204030204" pitchFamily="34" charset="0"/>
              </a:rPr>
              <a:t>reverse migration</a:t>
            </a:r>
          </a:p>
        </p:txBody>
      </p:sp>
      <p:sp>
        <p:nvSpPr>
          <p:cNvPr id="25" name="Rectangle 24"/>
          <p:cNvSpPr/>
          <p:nvPr/>
        </p:nvSpPr>
        <p:spPr>
          <a:xfrm>
            <a:off x="9367954" y="1590694"/>
            <a:ext cx="1829533" cy="923330"/>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License </a:t>
            </a:r>
            <a:r>
              <a:rPr lang="en-IN" sz="1800" dirty="0" smtClean="0">
                <a:latin typeface="Calibri" panose="020F0502020204030204" pitchFamily="34" charset="0"/>
                <a:cs typeface="Calibri" panose="020F0502020204030204" pitchFamily="34" charset="0"/>
              </a:rPr>
              <a:t>Management &amp; Optimization</a:t>
            </a:r>
            <a:endParaRPr lang="en-IN" sz="1800" dirty="0">
              <a:latin typeface="Calibri" panose="020F0502020204030204" pitchFamily="34" charset="0"/>
              <a:cs typeface="Calibri" panose="020F0502020204030204" pitchFamily="34" charset="0"/>
            </a:endParaRPr>
          </a:p>
        </p:txBody>
      </p:sp>
      <p:sp>
        <p:nvSpPr>
          <p:cNvPr id="26" name="Rectangle 25"/>
          <p:cNvSpPr/>
          <p:nvPr/>
        </p:nvSpPr>
        <p:spPr>
          <a:xfrm>
            <a:off x="6572146" y="3524017"/>
            <a:ext cx="1879599" cy="369332"/>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Frequent updates</a:t>
            </a:r>
          </a:p>
        </p:txBody>
      </p:sp>
      <p:sp>
        <p:nvSpPr>
          <p:cNvPr id="29" name="Rectangle 28"/>
          <p:cNvSpPr/>
          <p:nvPr/>
        </p:nvSpPr>
        <p:spPr>
          <a:xfrm>
            <a:off x="9330585" y="3524017"/>
            <a:ext cx="1904269" cy="369332"/>
          </a:xfrm>
          <a:prstGeom prst="rect">
            <a:avLst/>
          </a:prstGeom>
        </p:spPr>
        <p:txBody>
          <a:bodyPr wrap="square">
            <a:spAutoFit/>
          </a:bodyPr>
          <a:lstStyle/>
          <a:p>
            <a:pPr algn="ctr"/>
            <a:r>
              <a:rPr lang="en-IN" sz="1800" dirty="0" smtClean="0">
                <a:latin typeface="Calibri" panose="020F0502020204030204" pitchFamily="34" charset="0"/>
                <a:cs typeface="Calibri" panose="020F0502020204030204" pitchFamily="34" charset="0"/>
              </a:rPr>
              <a:t>User trainings</a:t>
            </a:r>
            <a:endParaRPr lang="en-IN" sz="1800" dirty="0">
              <a:latin typeface="Calibri" panose="020F0502020204030204" pitchFamily="34" charset="0"/>
              <a:cs typeface="Calibri" panose="020F0502020204030204" pitchFamily="34" charset="0"/>
            </a:endParaRPr>
          </a:p>
        </p:txBody>
      </p:sp>
      <p:sp>
        <p:nvSpPr>
          <p:cNvPr id="30" name="Rectangle 29"/>
          <p:cNvSpPr/>
          <p:nvPr/>
        </p:nvSpPr>
        <p:spPr>
          <a:xfrm>
            <a:off x="6577952" y="5077727"/>
            <a:ext cx="1879599" cy="646331"/>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Setup and configuration</a:t>
            </a:r>
          </a:p>
        </p:txBody>
      </p:sp>
      <p:sp>
        <p:nvSpPr>
          <p:cNvPr id="31" name="Rectangle 30"/>
          <p:cNvSpPr/>
          <p:nvPr/>
        </p:nvSpPr>
        <p:spPr>
          <a:xfrm>
            <a:off x="1044386" y="5077728"/>
            <a:ext cx="1879599" cy="646331"/>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Cloud Usage Visibility</a:t>
            </a:r>
          </a:p>
        </p:txBody>
      </p:sp>
      <p:sp>
        <p:nvSpPr>
          <p:cNvPr id="32" name="Rectangle 31"/>
          <p:cNvSpPr/>
          <p:nvPr/>
        </p:nvSpPr>
        <p:spPr>
          <a:xfrm>
            <a:off x="3819150" y="5077728"/>
            <a:ext cx="1855652" cy="646331"/>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Self-help and support</a:t>
            </a:r>
          </a:p>
        </p:txBody>
      </p:sp>
      <p:sp>
        <p:nvSpPr>
          <p:cNvPr id="33" name="Rectangle 32"/>
          <p:cNvSpPr/>
          <p:nvPr/>
        </p:nvSpPr>
        <p:spPr>
          <a:xfrm>
            <a:off x="3807177" y="3524017"/>
            <a:ext cx="1879599" cy="369332"/>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Managing Hybrid</a:t>
            </a:r>
          </a:p>
        </p:txBody>
      </p:sp>
      <p:sp>
        <p:nvSpPr>
          <p:cNvPr id="35" name="Rectangle 34"/>
          <p:cNvSpPr/>
          <p:nvPr/>
        </p:nvSpPr>
        <p:spPr>
          <a:xfrm>
            <a:off x="9342919" y="5077726"/>
            <a:ext cx="1879599" cy="646331"/>
          </a:xfrm>
          <a:prstGeom prst="rect">
            <a:avLst/>
          </a:prstGeom>
        </p:spPr>
        <p:txBody>
          <a:bodyPr wrap="square">
            <a:spAutoFit/>
          </a:bodyPr>
          <a:lstStyle/>
          <a:p>
            <a:pPr algn="ctr"/>
            <a:r>
              <a:rPr lang="en-IN" sz="1800" dirty="0">
                <a:latin typeface="Calibri" panose="020F0502020204030204" pitchFamily="34" charset="0"/>
                <a:cs typeface="Calibri" panose="020F0502020204030204" pitchFamily="34" charset="0"/>
              </a:rPr>
              <a:t>Customizations and branding</a:t>
            </a:r>
          </a:p>
        </p:txBody>
      </p:sp>
    </p:spTree>
    <p:extLst>
      <p:ext uri="{BB962C8B-B14F-4D97-AF65-F5344CB8AC3E}">
        <p14:creationId xmlns:p14="http://schemas.microsoft.com/office/powerpoint/2010/main" val="38185762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IN" dirty="0" smtClean="0"/>
              <a:t>	Other Contributing factors</a:t>
            </a:r>
            <a:endParaRPr lang="en-IN" dirty="0"/>
          </a:p>
        </p:txBody>
      </p:sp>
      <p:sp>
        <p:nvSpPr>
          <p:cNvPr id="4" name="Rectangle 3"/>
          <p:cNvSpPr/>
          <p:nvPr/>
        </p:nvSpPr>
        <p:spPr>
          <a:xfrm>
            <a:off x="609600" y="1447800"/>
            <a:ext cx="11353800" cy="4555093"/>
          </a:xfrm>
          <a:prstGeom prst="rect">
            <a:avLst/>
          </a:prstGeom>
        </p:spPr>
        <p:txBody>
          <a:bodyPr wrap="square">
            <a:spAutoFit/>
          </a:bodyPr>
          <a:lstStyle/>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Ineffective use of Office 365 features.</a:t>
            </a:r>
          </a:p>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Alternate ways of sharing corporate data.  </a:t>
            </a:r>
          </a:p>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Lack of tools to enable </a:t>
            </a:r>
            <a:r>
              <a:rPr lang="en-IN" sz="2000" dirty="0">
                <a:latin typeface="Calibri" panose="020F0502020204030204" pitchFamily="34" charset="0"/>
                <a:cs typeface="Calibri" panose="020F0502020204030204" pitchFamily="34" charset="0"/>
              </a:rPr>
              <a:t>workers to collaborate and communicate quickly and </a:t>
            </a:r>
            <a:r>
              <a:rPr lang="en-IN" sz="2000" dirty="0" smtClean="0">
                <a:latin typeface="Calibri" panose="020F0502020204030204" pitchFamily="34" charset="0"/>
                <a:cs typeface="Calibri" panose="020F0502020204030204" pitchFamily="34" charset="0"/>
              </a:rPr>
              <a:t>easily.</a:t>
            </a:r>
            <a:endParaRPr lang="en-IN" sz="20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Undermining user experience.</a:t>
            </a:r>
          </a:p>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Business not relying and having trust in IT.</a:t>
            </a:r>
            <a:endParaRPr lang="en-IN" sz="20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Lack of industry </a:t>
            </a:r>
            <a:r>
              <a:rPr lang="en-IN" sz="2000" dirty="0">
                <a:latin typeface="Calibri" panose="020F0502020204030204" pitchFamily="34" charset="0"/>
                <a:cs typeface="Calibri" panose="020F0502020204030204" pitchFamily="34" charset="0"/>
              </a:rPr>
              <a:t>best practices </a:t>
            </a:r>
            <a:r>
              <a:rPr lang="en-IN" sz="2000" dirty="0" smtClean="0">
                <a:latin typeface="Calibri" panose="020F0502020204030204" pitchFamily="34" charset="0"/>
                <a:cs typeface="Calibri" panose="020F0502020204030204" pitchFamily="34" charset="0"/>
              </a:rPr>
              <a:t>for compliance </a:t>
            </a:r>
            <a:r>
              <a:rPr lang="en-IN" sz="2000" dirty="0">
                <a:latin typeface="Calibri" panose="020F0502020204030204" pitchFamily="34" charset="0"/>
                <a:cs typeface="Calibri" panose="020F0502020204030204" pitchFamily="34" charset="0"/>
              </a:rPr>
              <a:t>and </a:t>
            </a:r>
            <a:r>
              <a:rPr lang="en-IN" sz="2000" dirty="0" smtClean="0">
                <a:latin typeface="Calibri" panose="020F0502020204030204" pitchFamily="34" charset="0"/>
                <a:cs typeface="Calibri" panose="020F0502020204030204" pitchFamily="34" charset="0"/>
              </a:rPr>
              <a:t>safety.</a:t>
            </a:r>
            <a:endParaRPr lang="en-IN" sz="20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Emergency </a:t>
            </a:r>
            <a:r>
              <a:rPr lang="en-IN" sz="2000" dirty="0">
                <a:latin typeface="Calibri" panose="020F0502020204030204" pitchFamily="34" charset="0"/>
                <a:cs typeface="Calibri" panose="020F0502020204030204" pitchFamily="34" charset="0"/>
              </a:rPr>
              <a:t>situations </a:t>
            </a:r>
            <a:r>
              <a:rPr lang="en-IN" sz="2000" dirty="0" smtClean="0">
                <a:latin typeface="Calibri" panose="020F0502020204030204" pitchFamily="34" charset="0"/>
                <a:cs typeface="Calibri" panose="020F0502020204030204" pitchFamily="34" charset="0"/>
              </a:rPr>
              <a:t>affecting business continuity.</a:t>
            </a:r>
            <a:endParaRPr lang="en-IN" sz="20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IT not aligned </a:t>
            </a:r>
            <a:r>
              <a:rPr lang="en-IN" sz="2000" dirty="0">
                <a:latin typeface="Calibri" panose="020F0502020204030204" pitchFamily="34" charset="0"/>
                <a:cs typeface="Calibri" panose="020F0502020204030204" pitchFamily="34" charset="0"/>
              </a:rPr>
              <a:t>with the business requirements and </a:t>
            </a:r>
            <a:r>
              <a:rPr lang="en-IN" sz="2000" dirty="0" smtClean="0">
                <a:latin typeface="Calibri" panose="020F0502020204030204" pitchFamily="34" charset="0"/>
                <a:cs typeface="Calibri" panose="020F0502020204030204" pitchFamily="34" charset="0"/>
              </a:rPr>
              <a:t>expectations.</a:t>
            </a:r>
            <a:endParaRPr lang="en-IN" sz="20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Lack of value </a:t>
            </a:r>
            <a:r>
              <a:rPr lang="en-IN" sz="2000" dirty="0">
                <a:latin typeface="Calibri" panose="020F0502020204030204" pitchFamily="34" charset="0"/>
                <a:cs typeface="Calibri" panose="020F0502020204030204" pitchFamily="34" charset="0"/>
              </a:rPr>
              <a:t>adds to reduce operational </a:t>
            </a:r>
            <a:r>
              <a:rPr lang="en-IN" sz="2000" dirty="0" smtClean="0">
                <a:latin typeface="Calibri" panose="020F0502020204030204" pitchFamily="34" charset="0"/>
                <a:cs typeface="Calibri" panose="020F0502020204030204" pitchFamily="34" charset="0"/>
              </a:rPr>
              <a:t>cost.</a:t>
            </a:r>
            <a:endParaRPr lang="en-IN" sz="20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q"/>
            </a:pPr>
            <a:r>
              <a:rPr lang="en-IN" sz="2000" dirty="0" smtClean="0">
                <a:latin typeface="Calibri" panose="020F0502020204030204" pitchFamily="34" charset="0"/>
                <a:cs typeface="Calibri" panose="020F0502020204030204" pitchFamily="34" charset="0"/>
              </a:rPr>
              <a:t>Absence of business processes optimization</a:t>
            </a:r>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7100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IN" dirty="0" smtClean="0"/>
              <a:t>	How we </a:t>
            </a:r>
            <a:r>
              <a:rPr lang="en-IN" dirty="0"/>
              <a:t>can help</a:t>
            </a:r>
            <a:endParaRPr lang="en-US" dirty="0"/>
          </a:p>
        </p:txBody>
      </p:sp>
      <p:sp>
        <p:nvSpPr>
          <p:cNvPr id="4" name="Rectangle 3"/>
          <p:cNvSpPr/>
          <p:nvPr/>
        </p:nvSpPr>
        <p:spPr>
          <a:xfrm>
            <a:off x="762000" y="1295400"/>
            <a:ext cx="10896600" cy="338554"/>
          </a:xfrm>
          <a:prstGeom prst="rect">
            <a:avLst/>
          </a:prstGeom>
        </p:spPr>
        <p:txBody>
          <a:bodyPr wrap="square">
            <a:spAutoFit/>
          </a:bodyPr>
          <a:lstStyle/>
          <a:p>
            <a:r>
              <a:rPr lang="en-IN" sz="1600" dirty="0" smtClean="0"/>
              <a:t>.</a:t>
            </a:r>
            <a:endParaRPr lang="en-IN" sz="1600" dirty="0"/>
          </a:p>
        </p:txBody>
      </p:sp>
      <p:sp>
        <p:nvSpPr>
          <p:cNvPr id="3" name="Rectangle 2"/>
          <p:cNvSpPr/>
          <p:nvPr/>
        </p:nvSpPr>
        <p:spPr>
          <a:xfrm>
            <a:off x="685800" y="1143000"/>
            <a:ext cx="11353799" cy="5016758"/>
          </a:xfrm>
          <a:prstGeom prst="rect">
            <a:avLst/>
          </a:prstGeom>
        </p:spPr>
        <p:txBody>
          <a:bodyPr wrap="square">
            <a:spAutoFit/>
          </a:bodyPr>
          <a:lstStyle/>
          <a:p>
            <a:pPr marL="285750" indent="-285750">
              <a:spcAft>
                <a:spcPts val="12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Advise, support, plan, maintain, and manage the applications and users on O365.</a:t>
            </a:r>
          </a:p>
          <a:p>
            <a:pPr marL="285750" indent="-285750">
              <a:spcAft>
                <a:spcPts val="12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Advise and help in choosing the right O365 plan.</a:t>
            </a:r>
          </a:p>
          <a:p>
            <a:pPr marL="285750" indent="-285750">
              <a:spcAft>
                <a:spcPts val="12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Help in unlocking the full power of O365 by leveraging max features.</a:t>
            </a:r>
          </a:p>
          <a:p>
            <a:pPr marL="285750" indent="-285750">
              <a:spcAft>
                <a:spcPts val="1200"/>
              </a:spcAft>
              <a:buFont typeface="Arial" panose="020B0604020202020204" pitchFamily="34" charset="0"/>
              <a:buChar char="•"/>
            </a:pPr>
            <a:r>
              <a:rPr lang="en-IN" sz="2000" dirty="0" smtClean="0">
                <a:latin typeface="Calibri" panose="020F0502020204030204" pitchFamily="34" charset="0"/>
                <a:cs typeface="Calibri" panose="020F0502020204030204" pitchFamily="34" charset="0"/>
              </a:rPr>
              <a:t>License </a:t>
            </a:r>
            <a:r>
              <a:rPr lang="en-IN" sz="2000" dirty="0">
                <a:latin typeface="Calibri" panose="020F0502020204030204" pitchFamily="34" charset="0"/>
                <a:cs typeface="Calibri" panose="020F0502020204030204" pitchFamily="34" charset="0"/>
              </a:rPr>
              <a:t>optimization and streamlining admin processes to save cost </a:t>
            </a:r>
          </a:p>
          <a:p>
            <a:pPr marL="285750" indent="-285750">
              <a:spcAft>
                <a:spcPts val="12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Help you maximise the value and ROI from O365 investments.</a:t>
            </a:r>
          </a:p>
          <a:p>
            <a:pPr marL="285750" indent="-285750">
              <a:spcAft>
                <a:spcPts val="12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D</a:t>
            </a:r>
            <a:r>
              <a:rPr lang="en-IN" sz="2000" dirty="0" smtClean="0">
                <a:latin typeface="Calibri" panose="020F0502020204030204" pitchFamily="34" charset="0"/>
                <a:cs typeface="Calibri" panose="020F0502020204030204" pitchFamily="34" charset="0"/>
              </a:rPr>
              <a:t>rive </a:t>
            </a:r>
            <a:r>
              <a:rPr lang="en-IN" sz="2000" dirty="0">
                <a:latin typeface="Calibri" panose="020F0502020204030204" pitchFamily="34" charset="0"/>
                <a:cs typeface="Calibri" panose="020F0502020204030204" pitchFamily="34" charset="0"/>
              </a:rPr>
              <a:t>adoption </a:t>
            </a:r>
            <a:r>
              <a:rPr lang="en-IN" sz="2000" dirty="0" smtClean="0">
                <a:latin typeface="Calibri" panose="020F0502020204030204" pitchFamily="34" charset="0"/>
                <a:cs typeface="Calibri" panose="020F0502020204030204" pitchFamily="34" charset="0"/>
              </a:rPr>
              <a:t>to enhance </a:t>
            </a:r>
            <a:r>
              <a:rPr lang="en-IN" sz="2000" dirty="0">
                <a:latin typeface="Calibri" panose="020F0502020204030204" pitchFamily="34" charset="0"/>
                <a:cs typeface="Calibri" panose="020F0502020204030204" pitchFamily="34" charset="0"/>
              </a:rPr>
              <a:t>user </a:t>
            </a:r>
            <a:r>
              <a:rPr lang="en-IN" sz="2000" dirty="0" smtClean="0">
                <a:latin typeface="Calibri" panose="020F0502020204030204" pitchFamily="34" charset="0"/>
                <a:cs typeface="Calibri" panose="020F0502020204030204" pitchFamily="34" charset="0"/>
              </a:rPr>
              <a:t>experience.</a:t>
            </a:r>
            <a:endParaRPr lang="en-IN" sz="2000"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A</a:t>
            </a:r>
            <a:r>
              <a:rPr lang="en-IN" sz="2000" dirty="0" smtClean="0">
                <a:latin typeface="Calibri" panose="020F0502020204030204" pitchFamily="34" charset="0"/>
                <a:cs typeface="Calibri" panose="020F0502020204030204" pitchFamily="34" charset="0"/>
              </a:rPr>
              <a:t>ssist </a:t>
            </a:r>
            <a:r>
              <a:rPr lang="en-IN" sz="2000" dirty="0">
                <a:latin typeface="Calibri" panose="020F0502020204030204" pitchFamily="34" charset="0"/>
                <a:cs typeface="Calibri" panose="020F0502020204030204" pitchFamily="34" charset="0"/>
              </a:rPr>
              <a:t>in preparing a roadmap for O365 migrations and </a:t>
            </a:r>
            <a:r>
              <a:rPr lang="en-IN" sz="2000" dirty="0" smtClean="0">
                <a:latin typeface="Calibri" panose="020F0502020204030204" pitchFamily="34" charset="0"/>
                <a:cs typeface="Calibri" panose="020F0502020204030204" pitchFamily="34" charset="0"/>
              </a:rPr>
              <a:t>implementation.</a:t>
            </a:r>
            <a:endParaRPr lang="en-IN" sz="2000"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Increase end user </a:t>
            </a:r>
            <a:r>
              <a:rPr lang="en-IN" sz="2000" dirty="0" smtClean="0">
                <a:latin typeface="Calibri" panose="020F0502020204030204" pitchFamily="34" charset="0"/>
                <a:cs typeface="Calibri" panose="020F0502020204030204" pitchFamily="34" charset="0"/>
              </a:rPr>
              <a:t>learning through trainings and self help.</a:t>
            </a:r>
            <a:endParaRPr lang="en-IN" sz="2000"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Ensure security and compliance </a:t>
            </a:r>
            <a:r>
              <a:rPr lang="en-IN" sz="2000" dirty="0" smtClean="0">
                <a:latin typeface="Calibri" panose="020F0502020204030204" pitchFamily="34" charset="0"/>
                <a:cs typeface="Calibri" panose="020F0502020204030204" pitchFamily="34" charset="0"/>
              </a:rPr>
              <a:t>through best </a:t>
            </a:r>
            <a:r>
              <a:rPr lang="en-IN" sz="2000" dirty="0">
                <a:latin typeface="Calibri" panose="020F0502020204030204" pitchFamily="34" charset="0"/>
                <a:cs typeface="Calibri" panose="020F0502020204030204" pitchFamily="34" charset="0"/>
              </a:rPr>
              <a:t>practices and established service management processes</a:t>
            </a:r>
          </a:p>
          <a:p>
            <a:pPr marL="285750" indent="-285750">
              <a:spcAft>
                <a:spcPts val="1200"/>
              </a:spcAft>
              <a:buFont typeface="Arial" panose="020B0604020202020204" pitchFamily="34" charset="0"/>
              <a:buChar char="•"/>
            </a:pPr>
            <a:r>
              <a:rPr lang="en-IN" sz="2000" dirty="0" smtClean="0">
                <a:latin typeface="Calibri" panose="020F0502020204030204" pitchFamily="34" charset="0"/>
                <a:cs typeface="Calibri" panose="020F0502020204030204" pitchFamily="34" charset="0"/>
              </a:rPr>
              <a:t>Value </a:t>
            </a:r>
            <a:r>
              <a:rPr lang="en-IN" sz="2000" dirty="0">
                <a:latin typeface="Calibri" panose="020F0502020204030204" pitchFamily="34" charset="0"/>
                <a:cs typeface="Calibri" panose="020F0502020204030204" pitchFamily="34" charset="0"/>
              </a:rPr>
              <a:t>add for process improvement, cycle time reduction and cost </a:t>
            </a:r>
            <a:r>
              <a:rPr lang="en-IN" sz="2000" dirty="0" smtClean="0">
                <a:latin typeface="Calibri" panose="020F0502020204030204" pitchFamily="34" charset="0"/>
                <a:cs typeface="Calibri" panose="020F0502020204030204" pitchFamily="34" charset="0"/>
              </a:rPr>
              <a:t>saving.</a:t>
            </a:r>
            <a:endParaRPr lang="en-IN" sz="2000"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Manage and respond to outages, disasters and emergency situations and help you sleep</a:t>
            </a:r>
          </a:p>
        </p:txBody>
      </p:sp>
    </p:spTree>
    <p:extLst>
      <p:ext uri="{BB962C8B-B14F-4D97-AF65-F5344CB8AC3E}">
        <p14:creationId xmlns:p14="http://schemas.microsoft.com/office/powerpoint/2010/main" val="41774216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 y="15875"/>
            <a:ext cx="10485954" cy="749300"/>
          </a:xfrm>
          <a:prstGeom prst="rect">
            <a:avLst/>
          </a:prstGeom>
        </p:spPr>
        <p:txBody>
          <a:bodyPr/>
          <a:lstStyle/>
          <a:p>
            <a:pPr>
              <a:lnSpc>
                <a:spcPct val="200000"/>
              </a:lnSpc>
            </a:pPr>
            <a:r>
              <a:rPr lang="en-IN" dirty="0" smtClean="0"/>
              <a:t>	What </a:t>
            </a:r>
            <a:r>
              <a:rPr lang="en-IN" dirty="0"/>
              <a:t>we </a:t>
            </a:r>
            <a:r>
              <a:rPr lang="en-IN" dirty="0" smtClean="0"/>
              <a:t>do </a:t>
            </a:r>
            <a:endParaRPr lang="en-US" dirty="0"/>
          </a:p>
        </p:txBody>
      </p:sp>
      <p:sp>
        <p:nvSpPr>
          <p:cNvPr id="5" name="Rectangle 4"/>
          <p:cNvSpPr/>
          <p:nvPr/>
        </p:nvSpPr>
        <p:spPr>
          <a:xfrm>
            <a:off x="762000" y="1049187"/>
            <a:ext cx="11582400" cy="5786199"/>
          </a:xfrm>
          <a:prstGeom prst="rect">
            <a:avLst/>
          </a:prstGeom>
        </p:spPr>
        <p:txBody>
          <a:bodyPr wrap="square">
            <a:spAutoFit/>
          </a:bodyPr>
          <a:lstStyle/>
          <a:p>
            <a:pPr marL="285750" indent="-285750">
              <a:spcAft>
                <a:spcPts val="11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Setting up complete Office365 package (</a:t>
            </a:r>
            <a:r>
              <a:rPr lang="en-IN" sz="1400" dirty="0">
                <a:latin typeface="Calibri" panose="020F0502020204030204" pitchFamily="34" charset="0"/>
                <a:cs typeface="Calibri" panose="020F0502020204030204" pitchFamily="34" charset="0"/>
              </a:rPr>
              <a:t>Exchange Mail, Skype for Business, SharePoint, Yammer, OneDrive etc</a:t>
            </a:r>
            <a:r>
              <a:rPr lang="en-IN" sz="2000" dirty="0">
                <a:latin typeface="Calibri" panose="020F0502020204030204" pitchFamily="34" charset="0"/>
                <a:cs typeface="Calibri" panose="020F0502020204030204" pitchFamily="34" charset="0"/>
              </a:rPr>
              <a:t>.)</a:t>
            </a:r>
          </a:p>
          <a:p>
            <a:pPr marL="285750" indent="-285750">
              <a:spcAft>
                <a:spcPts val="11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Managing and maintaining Office 365 environment at </a:t>
            </a:r>
            <a:r>
              <a:rPr lang="en-IN" sz="2000" dirty="0" smtClean="0">
                <a:latin typeface="Calibri" panose="020F0502020204030204" pitchFamily="34" charset="0"/>
                <a:cs typeface="Calibri" panose="020F0502020204030204" pitchFamily="34" charset="0"/>
              </a:rPr>
              <a:t>L1.5, L2 </a:t>
            </a:r>
            <a:r>
              <a:rPr lang="en-IN" sz="2000" dirty="0">
                <a:latin typeface="Calibri" panose="020F0502020204030204" pitchFamily="34" charset="0"/>
                <a:cs typeface="Calibri" panose="020F0502020204030204" pitchFamily="34" charset="0"/>
              </a:rPr>
              <a:t>and L3 levels.</a:t>
            </a:r>
          </a:p>
          <a:p>
            <a:pPr marL="285750" indent="-285750">
              <a:spcAft>
                <a:spcPts val="11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Providing end-to-end support for users and </a:t>
            </a:r>
            <a:r>
              <a:rPr lang="en-IN" sz="2000" dirty="0" smtClean="0">
                <a:latin typeface="Calibri" panose="020F0502020204030204" pitchFamily="34" charset="0"/>
                <a:cs typeface="Calibri" panose="020F0502020204030204" pitchFamily="34" charset="0"/>
              </a:rPr>
              <a:t>services .</a:t>
            </a:r>
          </a:p>
          <a:p>
            <a:pPr marL="285750" indent="-285750">
              <a:spcAft>
                <a:spcPts val="1100"/>
              </a:spcAft>
              <a:buFont typeface="Arial" panose="020B0604020202020204" pitchFamily="34" charset="0"/>
              <a:buChar char="•"/>
            </a:pPr>
            <a:r>
              <a:rPr lang="en-IN" sz="2000" dirty="0" smtClean="0">
                <a:latin typeface="Calibri" panose="020F0502020204030204" pitchFamily="34" charset="0"/>
                <a:cs typeface="Calibri" panose="020F0502020204030204" pitchFamily="34" charset="0"/>
              </a:rPr>
              <a:t>Managing </a:t>
            </a:r>
            <a:r>
              <a:rPr lang="en-IN" sz="2000" dirty="0">
                <a:latin typeface="Calibri" panose="020F0502020204030204" pitchFamily="34" charset="0"/>
                <a:cs typeface="Calibri" panose="020F0502020204030204" pitchFamily="34" charset="0"/>
              </a:rPr>
              <a:t>and optimizing licenses in O365</a:t>
            </a:r>
            <a:r>
              <a:rPr lang="en-IN" sz="2000" dirty="0" smtClean="0">
                <a:latin typeface="Calibri" panose="020F0502020204030204" pitchFamily="34" charset="0"/>
                <a:cs typeface="Calibri" panose="020F0502020204030204" pitchFamily="34" charset="0"/>
              </a:rPr>
              <a:t>.</a:t>
            </a:r>
            <a:endParaRPr lang="en-IN" sz="2000" dirty="0">
              <a:latin typeface="Calibri" panose="020F0502020204030204" pitchFamily="34" charset="0"/>
              <a:cs typeface="Calibri" panose="020F0502020204030204" pitchFamily="34" charset="0"/>
            </a:endParaRPr>
          </a:p>
          <a:p>
            <a:pPr marL="285750" indent="-285750">
              <a:spcAft>
                <a:spcPts val="1100"/>
              </a:spcAft>
              <a:buFont typeface="Arial" panose="020B0604020202020204" pitchFamily="34" charset="0"/>
              <a:buChar char="•"/>
            </a:pPr>
            <a:r>
              <a:rPr lang="en-IN" sz="2000" dirty="0" smtClean="0">
                <a:latin typeface="Calibri" panose="020F0502020204030204" pitchFamily="34" charset="0"/>
                <a:cs typeface="Calibri" panose="020F0502020204030204" pitchFamily="34" charset="0"/>
              </a:rPr>
              <a:t>Collaborating </a:t>
            </a:r>
            <a:r>
              <a:rPr lang="en-IN" sz="2000" dirty="0">
                <a:latin typeface="Calibri" panose="020F0502020204030204" pitchFamily="34" charset="0"/>
                <a:cs typeface="Calibri" panose="020F0502020204030204" pitchFamily="34" charset="0"/>
              </a:rPr>
              <a:t>with Microsoft and other support teams to resolve issues within specified SLA.  </a:t>
            </a:r>
          </a:p>
          <a:p>
            <a:pPr marL="285750" indent="-285750">
              <a:spcAft>
                <a:spcPts val="11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Management of Incidents, Service requests, Problems and Change Request.</a:t>
            </a:r>
          </a:p>
          <a:p>
            <a:pPr marL="285750" indent="-285750">
              <a:spcAft>
                <a:spcPts val="1100"/>
              </a:spcAft>
              <a:buFont typeface="Arial" panose="020B0604020202020204" pitchFamily="34" charset="0"/>
              <a:buChar char="•"/>
            </a:pPr>
            <a:r>
              <a:rPr lang="en-IN" sz="2000" dirty="0" smtClean="0">
                <a:latin typeface="Calibri" panose="020F0502020204030204" pitchFamily="34" charset="0"/>
                <a:cs typeface="Calibri" panose="020F0502020204030204" pitchFamily="34" charset="0"/>
              </a:rPr>
              <a:t>Providing </a:t>
            </a:r>
            <a:r>
              <a:rPr lang="en-IN" sz="2000" dirty="0">
                <a:latin typeface="Calibri" panose="020F0502020204030204" pitchFamily="34" charset="0"/>
                <a:cs typeface="Calibri" panose="020F0502020204030204" pitchFamily="34" charset="0"/>
              </a:rPr>
              <a:t>proactive and on demand usage and quality reports.</a:t>
            </a:r>
          </a:p>
          <a:p>
            <a:pPr marL="285750" indent="-285750">
              <a:spcAft>
                <a:spcPts val="11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Monitoring and alerting of service issues and outages.</a:t>
            </a:r>
          </a:p>
          <a:p>
            <a:pPr marL="285750" indent="-285750">
              <a:spcAft>
                <a:spcPts val="11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Performing bulk operations leveraging HCL's repository of scripts and automation tools.</a:t>
            </a:r>
          </a:p>
          <a:p>
            <a:pPr marL="285750" indent="-285750">
              <a:spcAft>
                <a:spcPts val="1100"/>
              </a:spcAft>
              <a:buFont typeface="Arial" panose="020B0604020202020204" pitchFamily="34" charset="0"/>
              <a:buChar char="•"/>
            </a:pPr>
            <a:r>
              <a:rPr lang="en-IN" sz="2000" dirty="0" smtClean="0">
                <a:latin typeface="Calibri" panose="020F0502020204030204" pitchFamily="34" charset="0"/>
                <a:cs typeface="Calibri" panose="020F0502020204030204" pitchFamily="34" charset="0"/>
              </a:rPr>
              <a:t>Reactive </a:t>
            </a:r>
            <a:r>
              <a:rPr lang="en-IN" sz="2000" dirty="0">
                <a:latin typeface="Calibri" panose="020F0502020204030204" pitchFamily="34" charset="0"/>
                <a:cs typeface="Calibri" panose="020F0502020204030204" pitchFamily="34" charset="0"/>
              </a:rPr>
              <a:t>and advisory services from SME and advanced engineers</a:t>
            </a:r>
          </a:p>
          <a:p>
            <a:pPr marL="285750" indent="-285750">
              <a:spcAft>
                <a:spcPts val="1100"/>
              </a:spcAft>
              <a:buFont typeface="Arial" panose="020B0604020202020204" pitchFamily="34" charset="0"/>
              <a:buChar char="•"/>
            </a:pPr>
            <a:r>
              <a:rPr lang="en-IN" sz="2000" dirty="0">
                <a:latin typeface="Calibri" panose="020F0502020204030204" pitchFamily="34" charset="0"/>
                <a:cs typeface="Calibri" panose="020F0502020204030204" pitchFamily="34" charset="0"/>
              </a:rPr>
              <a:t>Assisting in other project activities related to O365</a:t>
            </a:r>
            <a:r>
              <a:rPr lang="en-IN" sz="2000" dirty="0" smtClean="0">
                <a:latin typeface="Calibri" panose="020F0502020204030204" pitchFamily="34" charset="0"/>
                <a:cs typeface="Calibri" panose="020F0502020204030204" pitchFamily="34" charset="0"/>
              </a:rPr>
              <a:t>.</a:t>
            </a:r>
          </a:p>
          <a:p>
            <a:pPr marL="285750" indent="-285750">
              <a:spcAft>
                <a:spcPts val="1100"/>
              </a:spcAft>
              <a:buFont typeface="Arial" panose="020B0604020202020204" pitchFamily="34" charset="0"/>
              <a:buChar char="•"/>
            </a:pPr>
            <a:r>
              <a:rPr lang="en-IN" sz="2000" dirty="0" smtClean="0">
                <a:latin typeface="Calibri" panose="020F0502020204030204" pitchFamily="34" charset="0"/>
                <a:cs typeface="Calibri" panose="020F0502020204030204" pitchFamily="34" charset="0"/>
              </a:rPr>
              <a:t>Implement and manage automated assistant for L1 and L1.5 issues and requests.</a:t>
            </a:r>
          </a:p>
          <a:p>
            <a:pPr marL="285750" indent="-285750">
              <a:spcAft>
                <a:spcPts val="1100"/>
              </a:spcAft>
              <a:buFont typeface="Arial" panose="020B0604020202020204" pitchFamily="34" charset="0"/>
              <a:buChar char="•"/>
            </a:pPr>
            <a:r>
              <a:rPr lang="en-IN" sz="2000" dirty="0" smtClean="0">
                <a:latin typeface="Calibri" panose="020F0502020204030204" pitchFamily="34" charset="0"/>
                <a:cs typeface="Calibri" panose="020F0502020204030204" pitchFamily="34" charset="0"/>
              </a:rPr>
              <a:t>Leverage and maintain knowledge base to efficiently resolve repeated issues. </a:t>
            </a:r>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2844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HCL Template">
  <a:themeElements>
    <a:clrScheme name="HC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C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rgbClr val="850909"/>
          </a:solidFill>
          <a:prstDash val="solid"/>
          <a:miter lim="800000"/>
          <a:headEnd type="none" w="sm" len="sm"/>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 cap="flat" cmpd="sng" algn="ctr">
          <a:solidFill>
            <a:srgbClr val="850909"/>
          </a:solidFill>
          <a:prstDash val="solid"/>
          <a:miter lim="800000"/>
          <a:headEnd type="none" w="sm" len="sm"/>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HC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L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L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L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L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L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L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L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L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L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L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L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8354F3CD074445A8697CE8D1DE8981" ma:contentTypeVersion="0" ma:contentTypeDescription="Create a new document." ma:contentTypeScope="" ma:versionID="1c9a449b652e9be8d0d9c540e2956d5a">
  <xsd:schema xmlns:xsd="http://www.w3.org/2001/XMLSchema" xmlns:xs="http://www.w3.org/2001/XMLSchema" xmlns:p="http://schemas.microsoft.com/office/2006/metadata/properties" targetNamespace="http://schemas.microsoft.com/office/2006/metadata/properties" ma:root="true" ma:fieldsID="af15e67964907af65c03361c5695f12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es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ED6DA1-30F9-4C8A-A6E7-844793A3C00A}">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2E1D8E0B-1D3A-4599-B464-5E7BDDF53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ED08768-8883-42A8-9665-7E579C59F7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17008</TotalTime>
  <Words>5424</Words>
  <Application>Microsoft Office PowerPoint</Application>
  <PresentationFormat>Widescreen</PresentationFormat>
  <Paragraphs>790</Paragraphs>
  <Slides>41</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ＭＳ Ｐゴシック</vt:lpstr>
      <vt:lpstr>Arial</vt:lpstr>
      <vt:lpstr>Calibri</vt:lpstr>
      <vt:lpstr>Courier New</vt:lpstr>
      <vt:lpstr>Segoe UI</vt:lpstr>
      <vt:lpstr>Segoe UI Light</vt:lpstr>
      <vt:lpstr>Symbol</vt:lpstr>
      <vt:lpstr>Times New Roman</vt:lpstr>
      <vt:lpstr>Verdana</vt:lpstr>
      <vt:lpstr>Wingdings</vt:lpstr>
      <vt:lpstr>Wingdings 2</vt:lpstr>
      <vt:lpstr>Wingdings 3</vt:lpstr>
      <vt:lpstr>1_HCL Template</vt:lpstr>
      <vt:lpstr> Microsoft Office 365 Administration</vt:lpstr>
      <vt:lpstr>PowerPoint Presentation</vt:lpstr>
      <vt:lpstr> Introduction</vt:lpstr>
      <vt:lpstr> Office 365 – Overview</vt:lpstr>
      <vt:lpstr> Office 365 - Benefits</vt:lpstr>
      <vt:lpstr> Pain and Challenges</vt:lpstr>
      <vt:lpstr> Other Contributing factors</vt:lpstr>
      <vt:lpstr> How we can help</vt:lpstr>
      <vt:lpstr> What we do </vt:lpstr>
      <vt:lpstr>PowerPoint Presentation</vt:lpstr>
      <vt:lpstr>PowerPoint Presentation</vt:lpstr>
      <vt:lpstr>PowerPoint Presentation</vt:lpstr>
      <vt:lpstr>PowerPoint Presentation</vt:lpstr>
      <vt:lpstr>PowerPoint Presentation</vt:lpstr>
      <vt:lpstr> HCL’s O365 Support Model </vt:lpstr>
      <vt:lpstr> Support Flow </vt:lpstr>
      <vt:lpstr> Categories of Support – L1-L3</vt:lpstr>
      <vt:lpstr> Key Support Roles for O365 </vt:lpstr>
      <vt:lpstr> Key Support Roles for O365 </vt:lpstr>
      <vt:lpstr> Automated assistant for O365 – what it does</vt:lpstr>
      <vt:lpstr> Automated assistant for O365 – how it works</vt:lpstr>
      <vt:lpstr> HCL’s O365 support - What to expect</vt:lpstr>
      <vt:lpstr> Key benefits to the client </vt:lpstr>
      <vt:lpstr> Our differentiators</vt:lpstr>
      <vt:lpstr> Practice Overview</vt:lpstr>
      <vt:lpstr>PowerPoint Presentation</vt:lpstr>
      <vt:lpstr>       .</vt:lpstr>
      <vt:lpstr>PowerPoint Presentation</vt:lpstr>
      <vt:lpstr> 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Alt- ASM</vt:lpstr>
      <vt:lpstr> HCL’s Transition Framework - ASSeT™  </vt:lpstr>
      <vt:lpstr> ASM Operations Framework</vt:lpstr>
      <vt:lpstr>Operational Governance Services</vt:lpstr>
      <vt:lpstr>PowerPoint Presentation</vt:lpstr>
    </vt:vector>
  </TitlesOfParts>
  <Company>HCL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Vinoth Kumar Manoharan</dc:creator>
  <cp:lastModifiedBy>Subramanian Veerappan</cp:lastModifiedBy>
  <cp:revision>2512</cp:revision>
  <dcterms:created xsi:type="dcterms:W3CDTF">2014-04-10T03:22:13Z</dcterms:created>
  <dcterms:modified xsi:type="dcterms:W3CDTF">2017-06-04T18:18:08Z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0x010100C78354F3CD074445A8697CE8D1DE8981</vt:lpwstr>
  </property>
</Properties>
</file>