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314" r:id="rId3"/>
    <p:sldId id="313" r:id="rId4"/>
    <p:sldId id="312" r:id="rId5"/>
    <p:sldId id="31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C2C2"/>
    <a:srgbClr val="B8B8B8"/>
    <a:srgbClr val="4E79C6"/>
    <a:srgbClr val="FFFFFF"/>
    <a:srgbClr val="83A1D7"/>
    <a:srgbClr val="A5A5A5"/>
    <a:srgbClr val="A1A1A1"/>
    <a:srgbClr val="ABABAB"/>
    <a:srgbClr val="CC33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53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972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7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330D0-179C-4182-83FB-1B690F3F2D23}" type="datetimeFigureOut">
              <a:rPr lang="en-IN" smtClean="0"/>
              <a:t>20-12-2017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7CF4A-78C8-4F97-9960-9F14659A69C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0189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microsoft.com/office/2007/relationships/hdphoto" Target="../media/hdphoto2.wdp"/><Relationship Id="rId7" Type="http://schemas.openxmlformats.org/officeDocument/2006/relationships/image" Target="../media/image7.jp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gif"/><Relationship Id="rId5" Type="http://schemas.openxmlformats.org/officeDocument/2006/relationships/image" Target="../media/image12.png"/><Relationship Id="rId10" Type="http://schemas.openxmlformats.org/officeDocument/2006/relationships/image" Target="../media/image9.png"/><Relationship Id="rId4" Type="http://schemas.openxmlformats.org/officeDocument/2006/relationships/image" Target="../media/image11.jp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change management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76"/>
          <a:stretch/>
        </p:blipFill>
        <p:spPr bwMode="auto">
          <a:xfrm>
            <a:off x="0" y="0"/>
            <a:ext cx="12192000" cy="6001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604591" y="4144572"/>
            <a:ext cx="808383" cy="53046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 userDrawn="1"/>
        </p:nvSpPr>
        <p:spPr>
          <a:xfrm>
            <a:off x="3803374" y="4028660"/>
            <a:ext cx="2286000" cy="22860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C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 userDrawn="1"/>
        </p:nvSpPr>
        <p:spPr>
          <a:xfrm>
            <a:off x="2789583" y="3889512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CE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8972405" y="6433964"/>
            <a:ext cx="3077120" cy="366250"/>
            <a:chOff x="8933768" y="6446843"/>
            <a:chExt cx="3077120" cy="366250"/>
          </a:xfrm>
        </p:grpSpPr>
        <p:sp>
          <p:nvSpPr>
            <p:cNvPr id="10" name="Rectangle 6"/>
            <p:cNvSpPr>
              <a:spLocks/>
            </p:cNvSpPr>
            <p:nvPr userDrawn="1"/>
          </p:nvSpPr>
          <p:spPr bwMode="auto">
            <a:xfrm>
              <a:off x="8933768" y="6597651"/>
              <a:ext cx="3077120" cy="215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6" tIns="45719" rIns="0" bIns="45719">
              <a:spAutoFit/>
            </a:bodyPr>
            <a:lstStyle/>
            <a:p>
              <a:pPr algn="r"/>
              <a:r>
                <a:rPr lang="en-US" sz="800" dirty="0">
                  <a:solidFill>
                    <a:srgbClr val="000000"/>
                  </a:solidFill>
                  <a:latin typeface="Arial"/>
                  <a:ea typeface="Verdana" pitchFamily="34" charset="0"/>
                  <a:cs typeface="Verdana" pitchFamily="34" charset="0"/>
                </a:rPr>
                <a:t>Copyright © 2016 HCL Technologies Limited  |  www.hcltech.com</a:t>
              </a:r>
            </a:p>
          </p:txBody>
        </p:sp>
        <p:grpSp>
          <p:nvGrpSpPr>
            <p:cNvPr id="12" name="Group 5"/>
            <p:cNvGrpSpPr>
              <a:grpSpLocks noChangeAspect="1"/>
            </p:cNvGrpSpPr>
            <p:nvPr userDrawn="1"/>
          </p:nvGrpSpPr>
          <p:grpSpPr bwMode="auto">
            <a:xfrm>
              <a:off x="10745119" y="6446843"/>
              <a:ext cx="1257300" cy="160337"/>
              <a:chOff x="5094" y="3939"/>
              <a:chExt cx="1488" cy="255"/>
            </a:xfrm>
          </p:grpSpPr>
          <p:sp>
            <p:nvSpPr>
              <p:cNvPr id="13" name="AutoShape 4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5094" y="3939"/>
                <a:ext cx="1488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  <a:latin typeface="Arial"/>
                  <a:ea typeface="MS PGothic" pitchFamily="34" charset="-128"/>
                </a:endParaRPr>
              </a:p>
            </p:txBody>
          </p:sp>
          <p:sp>
            <p:nvSpPr>
              <p:cNvPr id="14" name="Freeform 6"/>
              <p:cNvSpPr>
                <a:spLocks/>
              </p:cNvSpPr>
              <p:nvPr userDrawn="1"/>
            </p:nvSpPr>
            <p:spPr bwMode="auto">
              <a:xfrm>
                <a:off x="5122" y="3965"/>
                <a:ext cx="555" cy="194"/>
              </a:xfrm>
              <a:custGeom>
                <a:avLst/>
                <a:gdLst>
                  <a:gd name="T0" fmla="*/ 0 w 555"/>
                  <a:gd name="T1" fmla="*/ 194 h 194"/>
                  <a:gd name="T2" fmla="*/ 156 w 555"/>
                  <a:gd name="T3" fmla="*/ 194 h 194"/>
                  <a:gd name="T4" fmla="*/ 189 w 555"/>
                  <a:gd name="T5" fmla="*/ 116 h 194"/>
                  <a:gd name="T6" fmla="*/ 343 w 555"/>
                  <a:gd name="T7" fmla="*/ 116 h 194"/>
                  <a:gd name="T8" fmla="*/ 310 w 555"/>
                  <a:gd name="T9" fmla="*/ 194 h 194"/>
                  <a:gd name="T10" fmla="*/ 468 w 555"/>
                  <a:gd name="T11" fmla="*/ 194 h 194"/>
                  <a:gd name="T12" fmla="*/ 555 w 555"/>
                  <a:gd name="T13" fmla="*/ 0 h 194"/>
                  <a:gd name="T14" fmla="*/ 395 w 555"/>
                  <a:gd name="T15" fmla="*/ 0 h 194"/>
                  <a:gd name="T16" fmla="*/ 366 w 555"/>
                  <a:gd name="T17" fmla="*/ 66 h 194"/>
                  <a:gd name="T18" fmla="*/ 213 w 555"/>
                  <a:gd name="T19" fmla="*/ 66 h 194"/>
                  <a:gd name="T20" fmla="*/ 241 w 555"/>
                  <a:gd name="T21" fmla="*/ 0 h 194"/>
                  <a:gd name="T22" fmla="*/ 85 w 555"/>
                  <a:gd name="T23" fmla="*/ 0 h 194"/>
                  <a:gd name="T24" fmla="*/ 0 w 555"/>
                  <a:gd name="T25" fmla="*/ 194 h 1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55" h="194">
                    <a:moveTo>
                      <a:pt x="0" y="194"/>
                    </a:moveTo>
                    <a:lnTo>
                      <a:pt x="156" y="194"/>
                    </a:lnTo>
                    <a:lnTo>
                      <a:pt x="189" y="116"/>
                    </a:lnTo>
                    <a:lnTo>
                      <a:pt x="343" y="116"/>
                    </a:lnTo>
                    <a:lnTo>
                      <a:pt x="310" y="194"/>
                    </a:lnTo>
                    <a:lnTo>
                      <a:pt x="468" y="194"/>
                    </a:lnTo>
                    <a:lnTo>
                      <a:pt x="555" y="0"/>
                    </a:lnTo>
                    <a:lnTo>
                      <a:pt x="395" y="0"/>
                    </a:lnTo>
                    <a:lnTo>
                      <a:pt x="366" y="66"/>
                    </a:lnTo>
                    <a:lnTo>
                      <a:pt x="213" y="66"/>
                    </a:lnTo>
                    <a:lnTo>
                      <a:pt x="241" y="0"/>
                    </a:lnTo>
                    <a:lnTo>
                      <a:pt x="85" y="0"/>
                    </a:lnTo>
                    <a:lnTo>
                      <a:pt x="0" y="194"/>
                    </a:lnTo>
                    <a:close/>
                  </a:path>
                </a:pathLst>
              </a:custGeom>
              <a:solidFill>
                <a:srgbClr val="0052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  <a:latin typeface="Arial"/>
                  <a:ea typeface="MS PGothic" pitchFamily="34" charset="-128"/>
                </a:endParaRPr>
              </a:p>
            </p:txBody>
          </p:sp>
          <p:sp>
            <p:nvSpPr>
              <p:cNvPr id="16" name="Freeform 7"/>
              <p:cNvSpPr>
                <a:spLocks/>
              </p:cNvSpPr>
              <p:nvPr userDrawn="1"/>
            </p:nvSpPr>
            <p:spPr bwMode="auto">
              <a:xfrm>
                <a:off x="5649" y="3949"/>
                <a:ext cx="524" cy="222"/>
              </a:xfrm>
              <a:custGeom>
                <a:avLst/>
                <a:gdLst>
                  <a:gd name="T0" fmla="*/ 153055 w 222"/>
                  <a:gd name="T1" fmla="*/ 34001 h 94"/>
                  <a:gd name="T2" fmla="*/ 213927 w 222"/>
                  <a:gd name="T3" fmla="*/ 34001 h 94"/>
                  <a:gd name="T4" fmla="*/ 175531 w 222"/>
                  <a:gd name="T5" fmla="*/ 7770 h 94"/>
                  <a:gd name="T6" fmla="*/ 32677 w 222"/>
                  <a:gd name="T7" fmla="*/ 24106 h 94"/>
                  <a:gd name="T8" fmla="*/ 29733 w 222"/>
                  <a:gd name="T9" fmla="*/ 79488 h 94"/>
                  <a:gd name="T10" fmla="*/ 147350 w 222"/>
                  <a:gd name="T11" fmla="*/ 83961 h 94"/>
                  <a:gd name="T12" fmla="*/ 201263 w 222"/>
                  <a:gd name="T13" fmla="*/ 59881 h 94"/>
                  <a:gd name="T14" fmla="*/ 139549 w 222"/>
                  <a:gd name="T15" fmla="*/ 59881 h 94"/>
                  <a:gd name="T16" fmla="*/ 108952 w 222"/>
                  <a:gd name="T17" fmla="*/ 69592 h 94"/>
                  <a:gd name="T18" fmla="*/ 75893 w 222"/>
                  <a:gd name="T19" fmla="*/ 46355 h 94"/>
                  <a:gd name="T20" fmla="*/ 121249 w 222"/>
                  <a:gd name="T21" fmla="*/ 24106 h 94"/>
                  <a:gd name="T22" fmla="*/ 153055 w 222"/>
                  <a:gd name="T23" fmla="*/ 34001 h 9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22" h="94">
                    <a:moveTo>
                      <a:pt x="159" y="35"/>
                    </a:moveTo>
                    <a:cubicBezTo>
                      <a:pt x="222" y="35"/>
                      <a:pt x="222" y="35"/>
                      <a:pt x="222" y="35"/>
                    </a:cubicBezTo>
                    <a:cubicBezTo>
                      <a:pt x="221" y="21"/>
                      <a:pt x="208" y="12"/>
                      <a:pt x="182" y="8"/>
                    </a:cubicBezTo>
                    <a:cubicBezTo>
                      <a:pt x="130" y="0"/>
                      <a:pt x="74" y="3"/>
                      <a:pt x="34" y="25"/>
                    </a:cubicBezTo>
                    <a:cubicBezTo>
                      <a:pt x="2" y="43"/>
                      <a:pt x="0" y="69"/>
                      <a:pt x="31" y="82"/>
                    </a:cubicBezTo>
                    <a:cubicBezTo>
                      <a:pt x="58" y="93"/>
                      <a:pt x="113" y="94"/>
                      <a:pt x="153" y="87"/>
                    </a:cubicBezTo>
                    <a:cubicBezTo>
                      <a:pt x="179" y="83"/>
                      <a:pt x="198" y="74"/>
                      <a:pt x="209" y="62"/>
                    </a:cubicBezTo>
                    <a:cubicBezTo>
                      <a:pt x="145" y="62"/>
                      <a:pt x="145" y="62"/>
                      <a:pt x="145" y="62"/>
                    </a:cubicBezTo>
                    <a:cubicBezTo>
                      <a:pt x="137" y="68"/>
                      <a:pt x="126" y="71"/>
                      <a:pt x="113" y="72"/>
                    </a:cubicBezTo>
                    <a:cubicBezTo>
                      <a:pt x="77" y="72"/>
                      <a:pt x="72" y="61"/>
                      <a:pt x="79" y="48"/>
                    </a:cubicBezTo>
                    <a:cubicBezTo>
                      <a:pt x="86" y="34"/>
                      <a:pt x="102" y="25"/>
                      <a:pt x="126" y="25"/>
                    </a:cubicBezTo>
                    <a:cubicBezTo>
                      <a:pt x="145" y="24"/>
                      <a:pt x="154" y="28"/>
                      <a:pt x="159" y="35"/>
                    </a:cubicBezTo>
                    <a:close/>
                  </a:path>
                </a:pathLst>
              </a:custGeom>
              <a:solidFill>
                <a:srgbClr val="0052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  <a:latin typeface="Arial"/>
                  <a:ea typeface="MS PGothic" pitchFamily="34" charset="-128"/>
                </a:endParaRPr>
              </a:p>
            </p:txBody>
          </p:sp>
          <p:sp>
            <p:nvSpPr>
              <p:cNvPr id="17" name="Freeform 8"/>
              <p:cNvSpPr>
                <a:spLocks/>
              </p:cNvSpPr>
              <p:nvPr userDrawn="1"/>
            </p:nvSpPr>
            <p:spPr bwMode="auto">
              <a:xfrm>
                <a:off x="6162" y="3965"/>
                <a:ext cx="403" cy="194"/>
              </a:xfrm>
              <a:custGeom>
                <a:avLst/>
                <a:gdLst>
                  <a:gd name="T0" fmla="*/ 248 w 403"/>
                  <a:gd name="T1" fmla="*/ 0 h 194"/>
                  <a:gd name="T2" fmla="*/ 181 w 403"/>
                  <a:gd name="T3" fmla="*/ 146 h 194"/>
                  <a:gd name="T4" fmla="*/ 403 w 403"/>
                  <a:gd name="T5" fmla="*/ 146 h 194"/>
                  <a:gd name="T6" fmla="*/ 385 w 403"/>
                  <a:gd name="T7" fmla="*/ 194 h 194"/>
                  <a:gd name="T8" fmla="*/ 0 w 403"/>
                  <a:gd name="T9" fmla="*/ 194 h 194"/>
                  <a:gd name="T10" fmla="*/ 87 w 403"/>
                  <a:gd name="T11" fmla="*/ 0 h 194"/>
                  <a:gd name="T12" fmla="*/ 248 w 403"/>
                  <a:gd name="T13" fmla="*/ 0 h 19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3" h="194">
                    <a:moveTo>
                      <a:pt x="248" y="0"/>
                    </a:moveTo>
                    <a:lnTo>
                      <a:pt x="181" y="146"/>
                    </a:lnTo>
                    <a:lnTo>
                      <a:pt x="403" y="146"/>
                    </a:lnTo>
                    <a:lnTo>
                      <a:pt x="385" y="194"/>
                    </a:lnTo>
                    <a:lnTo>
                      <a:pt x="0" y="194"/>
                    </a:lnTo>
                    <a:lnTo>
                      <a:pt x="87" y="0"/>
                    </a:lnTo>
                    <a:lnTo>
                      <a:pt x="248" y="0"/>
                    </a:lnTo>
                    <a:close/>
                  </a:path>
                </a:pathLst>
              </a:custGeom>
              <a:solidFill>
                <a:srgbClr val="0052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solidFill>
                    <a:srgbClr val="000000"/>
                  </a:solidFill>
                  <a:latin typeface="Arial"/>
                  <a:ea typeface="MS PGothic" pitchFamily="34" charset="-128"/>
                </a:endParaRPr>
              </a:p>
            </p:txBody>
          </p:sp>
        </p:grpSp>
      </p:grpSp>
      <p:pic>
        <p:nvPicPr>
          <p:cNvPr id="18" name="Picture 2" descr="Image result for swiss r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02" y="6352894"/>
            <a:ext cx="1868053" cy="4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83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F612-0CFC-4F6B-A6C3-B1C195BD11BF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5075-F66D-4281-BFF7-9FC6D93B5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8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F612-0CFC-4F6B-A6C3-B1C195BD11BF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5075-F66D-4281-BFF7-9FC6D93B5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861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0B46E7B-030C-4B4B-AF19-1581B7FBAB6C}" type="datetimeFigureOut">
              <a:rPr lang="en-IN" smtClean="0">
                <a:solidFill>
                  <a:prstClr val="black"/>
                </a:solidFill>
              </a:rPr>
              <a:pPr/>
              <a:t>20-12-2017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FE0911-00D6-4BDB-98A8-19261873597C}" type="slidenum">
              <a:rPr lang="en-IN" smtClean="0">
                <a:solidFill>
                  <a:prstClr val="black"/>
                </a:solidFill>
              </a:rPr>
              <a:pPr/>
              <a:t>‹#›</a:t>
            </a:fld>
            <a:endParaRPr lang="en-IN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10734261" y="708638"/>
            <a:ext cx="768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1E3CC809-6BEB-41D7-A1AD-18A0267C8A88}" type="slidenum">
              <a:rPr lang="en-IN" sz="2800" b="1" smtClean="0">
                <a:solidFill>
                  <a:srgbClr val="0062AD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ctr"/>
              <a:t>‹#›</a:t>
            </a:fld>
            <a:endParaRPr lang="en-IN" sz="2800" b="1" dirty="0">
              <a:solidFill>
                <a:srgbClr val="0062AD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73834" y="159780"/>
            <a:ext cx="10460971" cy="666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64367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567" b="26725"/>
          <a:stretch/>
        </p:blipFill>
        <p:spPr>
          <a:xfrm>
            <a:off x="2779155" y="-14426"/>
            <a:ext cx="6719849" cy="3247200"/>
          </a:xfrm>
          <a:prstGeom prst="rect">
            <a:avLst/>
          </a:prstGeom>
          <a:solidFill>
            <a:schemeClr val="accent5"/>
          </a:solidFill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7" r="89233" b="25536"/>
          <a:stretch/>
        </p:blipFill>
        <p:spPr>
          <a:xfrm>
            <a:off x="1" y="-14426"/>
            <a:ext cx="2779154" cy="3247200"/>
          </a:xfrm>
          <a:prstGeom prst="rect">
            <a:avLst/>
          </a:prstGeom>
          <a:solidFill>
            <a:schemeClr val="accent5"/>
          </a:solidFill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74" b="25536"/>
          <a:stretch/>
        </p:blipFill>
        <p:spPr>
          <a:xfrm>
            <a:off x="9401859" y="-14426"/>
            <a:ext cx="2790140" cy="3246783"/>
          </a:xfrm>
          <a:prstGeom prst="rect">
            <a:avLst/>
          </a:prstGeom>
          <a:solidFill>
            <a:schemeClr val="accent5"/>
          </a:solidFill>
        </p:spPr>
      </p:pic>
      <p:grpSp>
        <p:nvGrpSpPr>
          <p:cNvPr id="41" name="Group 40"/>
          <p:cNvGrpSpPr/>
          <p:nvPr userDrawn="1"/>
        </p:nvGrpSpPr>
        <p:grpSpPr>
          <a:xfrm>
            <a:off x="1891319" y="3027965"/>
            <a:ext cx="2951581" cy="1274846"/>
            <a:chOff x="1891319" y="3027965"/>
            <a:chExt cx="2951581" cy="1274846"/>
          </a:xfrm>
        </p:grpSpPr>
        <p:sp>
          <p:nvSpPr>
            <p:cNvPr id="20" name="Rectangle 19"/>
            <p:cNvSpPr/>
            <p:nvPr userDrawn="1"/>
          </p:nvSpPr>
          <p:spPr>
            <a:xfrm rot="20994695">
              <a:off x="3849020" y="3113020"/>
              <a:ext cx="609111" cy="62271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2818911" y="3027965"/>
              <a:ext cx="1080000" cy="1080000"/>
            </a:xfrm>
            <a:prstGeom prst="ellipse">
              <a:avLst/>
            </a:prstGeom>
            <a:solidFill>
              <a:srgbClr val="F2F7FC"/>
            </a:solidFill>
            <a:ln w="762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Rectangle 18"/>
            <p:cNvSpPr/>
            <p:nvPr userDrawn="1"/>
          </p:nvSpPr>
          <p:spPr>
            <a:xfrm rot="597843">
              <a:off x="2247084" y="3106670"/>
              <a:ext cx="609111" cy="62271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1" name="Oval 20"/>
            <p:cNvSpPr/>
            <p:nvPr userDrawn="1"/>
          </p:nvSpPr>
          <p:spPr>
            <a:xfrm rot="3443762">
              <a:off x="1804372" y="3299479"/>
              <a:ext cx="1088147" cy="9142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2" name="Oval 21"/>
            <p:cNvSpPr/>
            <p:nvPr userDrawn="1"/>
          </p:nvSpPr>
          <p:spPr>
            <a:xfrm rot="18013287">
              <a:off x="3841699" y="3301611"/>
              <a:ext cx="1088147" cy="9142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6388" y="616462"/>
            <a:ext cx="1631146" cy="357559"/>
          </a:xfrm>
          <a:prstGeom prst="rect">
            <a:avLst/>
          </a:prstGeom>
        </p:spPr>
      </p:pic>
      <p:sp>
        <p:nvSpPr>
          <p:cNvPr id="28" name="TextBox 27"/>
          <p:cNvSpPr txBox="1"/>
          <p:nvPr userDrawn="1"/>
        </p:nvSpPr>
        <p:spPr>
          <a:xfrm>
            <a:off x="4210135" y="2104202"/>
            <a:ext cx="39198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SharePoint</a:t>
            </a:r>
            <a:r>
              <a:rPr lang="en-US" sz="3200" baseline="0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Upgrade </a:t>
            </a:r>
            <a:endParaRPr lang="en-IN" sz="3200" dirty="0">
              <a:solidFill>
                <a:schemeClr val="accent1">
                  <a:lumMod val="20000"/>
                  <a:lumOff val="8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4936660" y="3297842"/>
            <a:ext cx="64171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61AC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SPO Migration Assets</a:t>
            </a:r>
            <a:endParaRPr lang="en-US" sz="4800" b="1" dirty="0">
              <a:solidFill>
                <a:srgbClr val="0061AC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TextBox 30"/>
          <p:cNvSpPr txBox="1"/>
          <p:nvPr userDrawn="1"/>
        </p:nvSpPr>
        <p:spPr>
          <a:xfrm>
            <a:off x="9733751" y="6611779"/>
            <a:ext cx="24641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kern="1200" dirty="0">
                <a:solidFill>
                  <a:schemeClr val="tx1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Confidential @HCLT. All Rights reserved.</a:t>
            </a:r>
            <a:endParaRPr lang="en-US" sz="1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1827" y="6415848"/>
            <a:ext cx="967408" cy="19593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45" y="6289145"/>
            <a:ext cx="806160" cy="44933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3" t="17445" r="73533" b="17404"/>
          <a:stretch/>
        </p:blipFill>
        <p:spPr>
          <a:xfrm>
            <a:off x="3001168" y="3194091"/>
            <a:ext cx="788981" cy="788980"/>
          </a:xfrm>
          <a:prstGeom prst="rect">
            <a:avLst/>
          </a:prstGeom>
        </p:spPr>
      </p:pic>
      <p:grpSp>
        <p:nvGrpSpPr>
          <p:cNvPr id="35" name="Group 34"/>
          <p:cNvGrpSpPr/>
          <p:nvPr userDrawn="1"/>
        </p:nvGrpSpPr>
        <p:grpSpPr>
          <a:xfrm>
            <a:off x="4743959" y="6221894"/>
            <a:ext cx="2704082" cy="482131"/>
            <a:chOff x="8368726" y="4190638"/>
            <a:chExt cx="2704082" cy="482131"/>
          </a:xfrm>
        </p:grpSpPr>
        <p:grpSp>
          <p:nvGrpSpPr>
            <p:cNvPr id="36" name="Group 35"/>
            <p:cNvGrpSpPr/>
            <p:nvPr/>
          </p:nvGrpSpPr>
          <p:grpSpPr>
            <a:xfrm>
              <a:off x="8368726" y="4190638"/>
              <a:ext cx="1475365" cy="482131"/>
              <a:chOff x="6511351" y="4290654"/>
              <a:chExt cx="1475365" cy="482131"/>
            </a:xfrm>
          </p:grpSpPr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11351" y="4290654"/>
                <a:ext cx="1375350" cy="437064"/>
              </a:xfrm>
              <a:prstGeom prst="rect">
                <a:avLst/>
              </a:prstGeom>
            </p:spPr>
          </p:pic>
          <p:sp>
            <p:nvSpPr>
              <p:cNvPr id="40" name="TextBox 39"/>
              <p:cNvSpPr txBox="1"/>
              <p:nvPr/>
            </p:nvSpPr>
            <p:spPr>
              <a:xfrm>
                <a:off x="7172329" y="4557341"/>
                <a:ext cx="814387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>
                    <a:solidFill>
                      <a:srgbClr val="0074C9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On Premise</a:t>
                </a:r>
                <a:endParaRPr lang="en-IN" sz="800" dirty="0">
                  <a:solidFill>
                    <a:srgbClr val="0074C9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0201271" y="4311104"/>
              <a:ext cx="871537" cy="315436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9701212" y="4295944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solidFill>
                    <a:srgbClr val="0074C9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To</a:t>
              </a:r>
              <a:endParaRPr lang="en-IN" b="1" i="1" dirty="0">
                <a:solidFill>
                  <a:srgbClr val="0074C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661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prolocity.com/wp-content/uploads/2014/06/productivity_banner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0"/>
            <a:ext cx="2286000" cy="80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9906000" cy="807563"/>
          </a:xfrm>
          <a:prstGeom prst="rect">
            <a:avLst/>
          </a:prstGeom>
          <a:solidFill>
            <a:srgbClr val="0DC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1526065" y="6374295"/>
            <a:ext cx="4299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E9BF0EE1-AE77-48CF-A110-C5C15221E97A}" type="slidenum">
              <a:rPr lang="en-US" sz="1500" b="1" smtClean="0">
                <a:solidFill>
                  <a:srgbClr val="00BCE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‹#›</a:t>
            </a:fld>
            <a:endParaRPr lang="en-US" sz="1500" b="1" dirty="0">
              <a:solidFill>
                <a:srgbClr val="00BCE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637429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2" descr="cid:image001.png@01D26B59.C09D4780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51" y="6285348"/>
            <a:ext cx="1193307" cy="50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3521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prolocity.com/wp-content/uploads/2014/06/productivity_banner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954" y="2552148"/>
            <a:ext cx="4314046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0" y="2552148"/>
            <a:ext cx="7877954" cy="1524000"/>
          </a:xfrm>
          <a:prstGeom prst="rect">
            <a:avLst/>
          </a:prstGeom>
          <a:solidFill>
            <a:srgbClr val="00B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1526065" y="6374295"/>
            <a:ext cx="4299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E9BF0EE1-AE77-48CF-A110-C5C15221E97A}" type="slidenum">
              <a:rPr lang="en-US" sz="1500" b="1" smtClean="0">
                <a:solidFill>
                  <a:srgbClr val="00BCE4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‹#›</a:t>
            </a:fld>
            <a:endParaRPr lang="en-US" sz="1500" b="1" dirty="0">
              <a:solidFill>
                <a:srgbClr val="00BCE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2192000" cy="6374295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2" descr="cid:image001.png@01D26B59.C09D478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51" y="6285348"/>
            <a:ext cx="1193307" cy="50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108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F612-0CFC-4F6B-A6C3-B1C195BD11BF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5075-F66D-4281-BFF7-9FC6D93B5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98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F612-0CFC-4F6B-A6C3-B1C195BD11BF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5075-F66D-4281-BFF7-9FC6D93B5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573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F612-0CFC-4F6B-A6C3-B1C195BD11BF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5075-F66D-4281-BFF7-9FC6D93B5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15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F612-0CFC-4F6B-A6C3-B1C195BD11BF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5075-F66D-4281-BFF7-9FC6D93B5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13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F612-0CFC-4F6B-A6C3-B1C195BD11BF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5075-F66D-4281-BFF7-9FC6D93B5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47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F612-0CFC-4F6B-A6C3-B1C195BD11BF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5075-F66D-4281-BFF7-9FC6D93B5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62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jpg"/><Relationship Id="rId4" Type="http://schemas.openxmlformats.org/officeDocument/2006/relationships/image" Target="../media/image6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9F612-0CFC-4F6B-A6C3-B1C195BD11BF}" type="datetimeFigureOut">
              <a:rPr lang="en-US" smtClean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45075-F66D-4281-BFF7-9FC6D93B5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705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9733751" y="6611779"/>
            <a:ext cx="24641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Confidential @HCLT. All Rights reserved.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1827" y="6415848"/>
            <a:ext cx="967408" cy="1959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45" y="6289145"/>
            <a:ext cx="806160" cy="449335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>
          <a:xfrm>
            <a:off x="4743959" y="6221894"/>
            <a:ext cx="2704082" cy="482131"/>
            <a:chOff x="8368726" y="4190638"/>
            <a:chExt cx="2704082" cy="482131"/>
          </a:xfrm>
        </p:grpSpPr>
        <p:grpSp>
          <p:nvGrpSpPr>
            <p:cNvPr id="11" name="Group 10"/>
            <p:cNvGrpSpPr/>
            <p:nvPr/>
          </p:nvGrpSpPr>
          <p:grpSpPr>
            <a:xfrm>
              <a:off x="8368726" y="4190638"/>
              <a:ext cx="1475365" cy="482131"/>
              <a:chOff x="6511351" y="4290654"/>
              <a:chExt cx="1475365" cy="482131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11351" y="4290654"/>
                <a:ext cx="1375350" cy="437064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7172329" y="4557341"/>
                <a:ext cx="814387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>
                    <a:solidFill>
                      <a:srgbClr val="0074C9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On Premise</a:t>
                </a:r>
                <a:endParaRPr lang="en-IN" sz="800" dirty="0">
                  <a:solidFill>
                    <a:srgbClr val="0074C9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0201271" y="4311104"/>
              <a:ext cx="871537" cy="315436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9701212" y="4295944"/>
              <a:ext cx="4267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>
                  <a:solidFill>
                    <a:srgbClr val="0074C9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To</a:t>
              </a:r>
              <a:endParaRPr lang="en-IN" b="1" i="1" dirty="0">
                <a:solidFill>
                  <a:srgbClr val="0074C9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23" name="Rectangle 22"/>
          <p:cNvSpPr/>
          <p:nvPr userDrawn="1"/>
        </p:nvSpPr>
        <p:spPr>
          <a:xfrm>
            <a:off x="0" y="0"/>
            <a:ext cx="12192000" cy="954157"/>
          </a:xfrm>
          <a:prstGeom prst="rect">
            <a:avLst/>
          </a:prstGeom>
          <a:solidFill>
            <a:srgbClr val="0062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499332" y="418678"/>
            <a:ext cx="3093297" cy="1514927"/>
            <a:chOff x="1738748" y="3027965"/>
            <a:chExt cx="3093297" cy="1514927"/>
          </a:xfrm>
        </p:grpSpPr>
        <p:sp>
          <p:nvSpPr>
            <p:cNvPr id="18" name="Rectangle 17"/>
            <p:cNvSpPr/>
            <p:nvPr userDrawn="1"/>
          </p:nvSpPr>
          <p:spPr>
            <a:xfrm rot="20994695">
              <a:off x="3849020" y="3113020"/>
              <a:ext cx="609111" cy="622714"/>
            </a:xfrm>
            <a:prstGeom prst="rect">
              <a:avLst/>
            </a:prstGeom>
            <a:solidFill>
              <a:srgbClr val="0062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2818911" y="3027965"/>
              <a:ext cx="1080000" cy="108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76200">
              <a:solidFill>
                <a:srgbClr val="0062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b="1" dirty="0">
                <a:solidFill>
                  <a:srgbClr val="EB3C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0" name="Rectangle 19"/>
            <p:cNvSpPr/>
            <p:nvPr userDrawn="1"/>
          </p:nvSpPr>
          <p:spPr>
            <a:xfrm rot="21394870">
              <a:off x="2247084" y="3271770"/>
              <a:ext cx="609111" cy="622714"/>
            </a:xfrm>
            <a:prstGeom prst="rect">
              <a:avLst/>
            </a:prstGeom>
            <a:solidFill>
              <a:srgbClr val="0062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  <p:sp>
          <p:nvSpPr>
            <p:cNvPr id="21" name="Oval 20"/>
            <p:cNvSpPr/>
            <p:nvPr userDrawn="1"/>
          </p:nvSpPr>
          <p:spPr>
            <a:xfrm rot="1667480">
              <a:off x="1738748" y="3628638"/>
              <a:ext cx="1327606" cy="9142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  <p:sp>
          <p:nvSpPr>
            <p:cNvPr id="22" name="Oval 21"/>
            <p:cNvSpPr/>
            <p:nvPr userDrawn="1"/>
          </p:nvSpPr>
          <p:spPr>
            <a:xfrm rot="18013287">
              <a:off x="3733584" y="3385652"/>
              <a:ext cx="1282667" cy="9142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834" y="159780"/>
            <a:ext cx="10460971" cy="666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195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npms.azurewebsites.net/" TargetMode="External"/><Relationship Id="rId13" Type="http://schemas.openxmlformats.org/officeDocument/2006/relationships/hyperlink" Target="http://hcleps.azurewebsites.net/LoadSolution.aspx?name=Context" TargetMode="External"/><Relationship Id="rId3" Type="http://schemas.openxmlformats.org/officeDocument/2006/relationships/hyperlink" Target="http://hcleps.azurewebsites.net/LoadSolution.aspx?name=CDF" TargetMode="External"/><Relationship Id="rId7" Type="http://schemas.openxmlformats.org/officeDocument/2006/relationships/hyperlink" Target="http://hcleps.azurewebsites.net/LoadSolution.aspx?name=Collab" TargetMode="External"/><Relationship Id="rId12" Type="http://schemas.openxmlformats.org/officeDocument/2006/relationships/hyperlink" Target="http://efgsite.azurewebsites.net/" TargetMode="External"/><Relationship Id="rId17" Type="http://schemas.openxmlformats.org/officeDocument/2006/relationships/hyperlink" Target="http://hcleps.azurewebsites.net/Myndhome.aspx" TargetMode="External"/><Relationship Id="rId2" Type="http://schemas.openxmlformats.org/officeDocument/2006/relationships/hyperlink" Target="http://hcleps.azurewebsites.net/LoadSolution.aspx?name=CAFO" TargetMode="External"/><Relationship Id="rId16" Type="http://schemas.openxmlformats.org/officeDocument/2006/relationships/hyperlink" Target="http://hcleps.azurewebsites.net/LoadSolution.aspx?name=Influen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cleps.azurewebsites.net/LoadSolution.aspx?name=F2C" TargetMode="External"/><Relationship Id="rId11" Type="http://schemas.openxmlformats.org/officeDocument/2006/relationships/hyperlink" Target="http://efgportal.azurewebsites.net/" TargetMode="External"/><Relationship Id="rId5" Type="http://schemas.openxmlformats.org/officeDocument/2006/relationships/hyperlink" Target="http://sptoo365.azurewebsites.net/" TargetMode="External"/><Relationship Id="rId15" Type="http://schemas.openxmlformats.org/officeDocument/2006/relationships/hyperlink" Target="http://hcleps.azurewebsites.net/LoadLandingFromSubmenu.aspx?Key=SplSrch" TargetMode="External"/><Relationship Id="rId10" Type="http://schemas.openxmlformats.org/officeDocument/2006/relationships/hyperlink" Target="http://hcleps.azurewebsites.net/LoadSolution.aspx?name=Wireframe" TargetMode="External"/><Relationship Id="rId4" Type="http://schemas.openxmlformats.org/officeDocument/2006/relationships/hyperlink" Target="https://wiki.hcl.com/SiteDirectory/ecmp/ECMPInnovation/Collaterals/Service%20Line%20Collaterals/SP_SL%20Reusable%20Assets.pptx?Web=1" TargetMode="External"/><Relationship Id="rId9" Type="http://schemas.openxmlformats.org/officeDocument/2006/relationships/hyperlink" Target="http://devopsonms-cloud.azurewebsites.net/" TargetMode="External"/><Relationship Id="rId14" Type="http://schemas.openxmlformats.org/officeDocument/2006/relationships/hyperlink" Target="http://hcleps.azurewebsites.net/LoadLandingFromSubmenu.aspx?Key=EntSrch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03986" y="4811397"/>
            <a:ext cx="179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December 2017</a:t>
            </a: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349240" y="1310639"/>
            <a:ext cx="1249679" cy="899161"/>
            <a:chOff x="5225638" y="1443366"/>
            <a:chExt cx="1245530" cy="762818"/>
          </a:xfrm>
        </p:grpSpPr>
        <p:grpSp>
          <p:nvGrpSpPr>
            <p:cNvPr id="5" name="Group 4"/>
            <p:cNvGrpSpPr/>
            <p:nvPr/>
          </p:nvGrpSpPr>
          <p:grpSpPr>
            <a:xfrm>
              <a:off x="5319911" y="1443366"/>
              <a:ext cx="1151257" cy="762818"/>
              <a:chOff x="5290096" y="1591474"/>
              <a:chExt cx="1151257" cy="762818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978" t="17747" r="72701" b="17747"/>
              <a:stretch/>
            </p:blipFill>
            <p:spPr>
              <a:xfrm>
                <a:off x="5610729" y="1591474"/>
                <a:ext cx="830624" cy="762818"/>
              </a:xfrm>
              <a:prstGeom prst="rect">
                <a:avLst/>
              </a:prstGeom>
            </p:spPr>
          </p:pic>
          <p:sp>
            <p:nvSpPr>
              <p:cNvPr id="8" name="Bent-Up Arrow 7"/>
              <p:cNvSpPr/>
              <p:nvPr/>
            </p:nvSpPr>
            <p:spPr>
              <a:xfrm flipH="1">
                <a:off x="5290096" y="1912003"/>
                <a:ext cx="358820" cy="222408"/>
              </a:xfrm>
              <a:prstGeom prst="bentUpArrow">
                <a:avLst>
                  <a:gd name="adj1" fmla="val 41000"/>
                  <a:gd name="adj2" fmla="val 37000"/>
                  <a:gd name="adj3" fmla="val 25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IN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5638" y="1525438"/>
              <a:ext cx="451813" cy="238457"/>
            </a:xfrm>
            <a:prstGeom prst="round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50074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690394" y="1503655"/>
            <a:ext cx="2417399" cy="444028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ABABAB">
                  <a:alpha val="16863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5" name="Rectangle 104"/>
          <p:cNvSpPr/>
          <p:nvPr/>
        </p:nvSpPr>
        <p:spPr>
          <a:xfrm>
            <a:off x="3135205" y="1496937"/>
            <a:ext cx="3774558" cy="444028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A1A1A1">
                  <a:alpha val="4706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8" name="Rectangle 107"/>
          <p:cNvSpPr/>
          <p:nvPr/>
        </p:nvSpPr>
        <p:spPr>
          <a:xfrm>
            <a:off x="3657724" y="1325903"/>
            <a:ext cx="4279149" cy="444028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A5A5A5">
                  <a:alpha val="9804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09" name="Straight Connector 108"/>
          <p:cNvCxnSpPr/>
          <p:nvPr/>
        </p:nvCxnSpPr>
        <p:spPr>
          <a:xfrm>
            <a:off x="3128121" y="1677523"/>
            <a:ext cx="0" cy="4337115"/>
          </a:xfrm>
          <a:prstGeom prst="line">
            <a:avLst/>
          </a:prstGeom>
          <a:ln>
            <a:gradFill>
              <a:gsLst>
                <a:gs pos="0">
                  <a:srgbClr val="C2C2C2"/>
                </a:gs>
                <a:gs pos="100000">
                  <a:schemeClr val="bg1"/>
                </a:gs>
              </a:gsLst>
              <a:lin ang="5400000" scaled="1"/>
            </a:gra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2876" y="171450"/>
            <a:ext cx="5250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E5FBF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SPO Migration – Phase Wise Assets</a:t>
            </a:r>
            <a:endParaRPr lang="en-US" sz="2400" b="1" dirty="0">
              <a:solidFill>
                <a:srgbClr val="E5FBFF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718454" y="1799600"/>
            <a:ext cx="0" cy="43560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63279" y="3533879"/>
            <a:ext cx="11625209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7" name="Table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631050"/>
              </p:ext>
            </p:extLst>
          </p:nvPr>
        </p:nvGraphicFramePr>
        <p:xfrm>
          <a:off x="841024" y="1862137"/>
          <a:ext cx="2179236" cy="36000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{69012ECD-51FC-41F1-AA8D-1B2483CD663E}</a:tableStyleId>
              </a:tblPr>
              <a:tblGrid>
                <a:gridCol w="2179236">
                  <a:extLst>
                    <a:ext uri="{9D8B030D-6E8A-4147-A177-3AD203B41FA5}">
                      <a16:colId xmlns:a16="http://schemas.microsoft.com/office/drawing/2014/main" val="731733287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 dirty="0" smtClean="0">
                          <a:effectLst/>
                          <a:latin typeface="+mn-lt"/>
                          <a:cs typeface="Segoe UI" panose="020B0502040204020203" pitchFamily="34" charset="0"/>
                        </a:rPr>
                        <a:t>Code Compatibility</a:t>
                      </a:r>
                      <a:r>
                        <a:rPr lang="en-US" sz="1050" b="1" kern="1200" baseline="0" dirty="0" smtClean="0">
                          <a:effectLst/>
                          <a:latin typeface="+mn-lt"/>
                          <a:cs typeface="Segoe UI" panose="020B0502040204020203" pitchFamily="34" charset="0"/>
                        </a:rPr>
                        <a:t> Checking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 smtClean="0">
                          <a:effectLst/>
                          <a:latin typeface="+mn-lt"/>
                          <a:cs typeface="Segoe UI" panose="020B0502040204020203" pitchFamily="34" charset="0"/>
                        </a:rPr>
                        <a:t>O365 Migration – Code Checker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769112"/>
                  </a:ext>
                </a:extLst>
              </a:tr>
            </a:tbl>
          </a:graphicData>
        </a:graphic>
      </p:graphicFrame>
      <p:graphicFrame>
        <p:nvGraphicFramePr>
          <p:cNvPr id="79" name="Table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115021"/>
              </p:ext>
            </p:extLst>
          </p:nvPr>
        </p:nvGraphicFramePr>
        <p:xfrm>
          <a:off x="841024" y="2307846"/>
          <a:ext cx="2179236" cy="36000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{69012ECD-51FC-41F1-AA8D-1B2483CD663E}</a:tableStyleId>
              </a:tblPr>
              <a:tblGrid>
                <a:gridCol w="2179236">
                  <a:extLst>
                    <a:ext uri="{9D8B030D-6E8A-4147-A177-3AD203B41FA5}">
                      <a16:colId xmlns:a16="http://schemas.microsoft.com/office/drawing/2014/main" val="2117357359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+mn-lt"/>
                          <a:cs typeface="Segoe UI" panose="020B0502040204020203" pitchFamily="34" charset="0"/>
                        </a:rPr>
                        <a:t>On-Prem Landscape Discovery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 smtClean="0">
                          <a:effectLst/>
                          <a:latin typeface="+mn-lt"/>
                          <a:cs typeface="Segoe UI" panose="020B0502040204020203" pitchFamily="34" charset="0"/>
                        </a:rPr>
                        <a:t>Migration Discovery Tool 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618194"/>
                  </a:ext>
                </a:extLst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369498"/>
              </p:ext>
            </p:extLst>
          </p:nvPr>
        </p:nvGraphicFramePr>
        <p:xfrm>
          <a:off x="841023" y="2698964"/>
          <a:ext cx="2179237" cy="36000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{69012ECD-51FC-41F1-AA8D-1B2483CD663E}</a:tableStyleId>
              </a:tblPr>
              <a:tblGrid>
                <a:gridCol w="2179237">
                  <a:extLst>
                    <a:ext uri="{9D8B030D-6E8A-4147-A177-3AD203B41FA5}">
                      <a16:colId xmlns:a16="http://schemas.microsoft.com/office/drawing/2014/main" val="681991939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Pre-Migration Analyzer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Analysis Tool (PMA)</a:t>
                      </a:r>
                      <a:endParaRPr lang="en-US" sz="1050" b="0" dirty="0">
                        <a:effectLst/>
                        <a:latin typeface="+mn-lt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503604"/>
                  </a:ext>
                </a:extLst>
              </a:tr>
            </a:tbl>
          </a:graphicData>
        </a:graphic>
      </p:graphicFrame>
      <p:sp>
        <p:nvSpPr>
          <p:cNvPr id="96" name="Rectangle 95"/>
          <p:cNvSpPr/>
          <p:nvPr/>
        </p:nvSpPr>
        <p:spPr>
          <a:xfrm>
            <a:off x="6226986" y="3549103"/>
            <a:ext cx="556150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50" b="1" dirty="0" smtClean="0"/>
              <a:t>DevOps</a:t>
            </a:r>
            <a:r>
              <a:rPr lang="en-IN" sz="1050" dirty="0" smtClean="0"/>
              <a:t> – Solutions and approaches for implementing DevOps on MS Cloud around people, process and products </a:t>
            </a:r>
            <a:endParaRPr lang="en-IN" sz="1050" dirty="0"/>
          </a:p>
        </p:txBody>
      </p:sp>
      <p:sp>
        <p:nvSpPr>
          <p:cNvPr id="97" name="Rectangle 96"/>
          <p:cNvSpPr/>
          <p:nvPr/>
        </p:nvSpPr>
        <p:spPr>
          <a:xfrm>
            <a:off x="1781569" y="5160019"/>
            <a:ext cx="1001587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>
                <a:solidFill>
                  <a:srgbClr val="000000"/>
                </a:solidFill>
              </a:rPr>
              <a:t>Content Disposition Framework </a:t>
            </a:r>
            <a:r>
              <a:rPr lang="en-US" sz="1000" dirty="0" smtClean="0">
                <a:solidFill>
                  <a:srgbClr val="000000"/>
                </a:solidFill>
              </a:rPr>
              <a:t>- A </a:t>
            </a:r>
            <a:r>
              <a:rPr lang="en-US" sz="1050" dirty="0">
                <a:solidFill>
                  <a:srgbClr val="000000"/>
                </a:solidFill>
              </a:rPr>
              <a:t>step-by-step</a:t>
            </a:r>
            <a:r>
              <a:rPr lang="en-US" sz="1000" dirty="0">
                <a:solidFill>
                  <a:srgbClr val="000000"/>
                </a:solidFill>
              </a:rPr>
              <a:t> guidance for disposing unproductive or irrelevant content from Enterprise Content Management </a:t>
            </a:r>
            <a:r>
              <a:rPr lang="en-US" sz="1000" dirty="0" smtClean="0">
                <a:solidFill>
                  <a:srgbClr val="000000"/>
                </a:solidFill>
              </a:rPr>
              <a:t>Systems</a:t>
            </a:r>
            <a:endParaRPr lang="en-IN" sz="1000" dirty="0"/>
          </a:p>
        </p:txBody>
      </p:sp>
      <p:sp>
        <p:nvSpPr>
          <p:cNvPr id="98" name="Rectangle 97"/>
          <p:cNvSpPr/>
          <p:nvPr/>
        </p:nvSpPr>
        <p:spPr>
          <a:xfrm>
            <a:off x="6226986" y="3923534"/>
            <a:ext cx="556150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50" b="1" dirty="0" smtClean="0">
                <a:solidFill>
                  <a:srgbClr val="000000"/>
                </a:solidFill>
              </a:rPr>
              <a:t>Wireframe Fast </a:t>
            </a:r>
            <a:r>
              <a:rPr lang="en-US" sz="1050" dirty="0" smtClean="0">
                <a:solidFill>
                  <a:srgbClr val="000000"/>
                </a:solidFill>
              </a:rPr>
              <a:t>- Introduce </a:t>
            </a:r>
            <a:r>
              <a:rPr lang="en-US" sz="1050" dirty="0">
                <a:solidFill>
                  <a:srgbClr val="000000"/>
                </a:solidFill>
              </a:rPr>
              <a:t>a questionnaire based a mechanism to generate pattern matched responsive </a:t>
            </a:r>
            <a:r>
              <a:rPr lang="en-US" sz="1050" dirty="0" smtClean="0">
                <a:solidFill>
                  <a:srgbClr val="000000"/>
                </a:solidFill>
              </a:rPr>
              <a:t>wireframe quickly on </a:t>
            </a:r>
            <a:r>
              <a:rPr lang="en-US" sz="1050" dirty="0">
                <a:solidFill>
                  <a:srgbClr val="000000"/>
                </a:solidFill>
              </a:rPr>
              <a:t>HTML 5 and CSS 3 which is completely customizable after </a:t>
            </a:r>
            <a:r>
              <a:rPr lang="en-US" sz="1050" dirty="0" smtClean="0">
                <a:solidFill>
                  <a:srgbClr val="000000"/>
                </a:solidFill>
              </a:rPr>
              <a:t>downloading</a:t>
            </a:r>
            <a:r>
              <a:rPr lang="en-IN" sz="1050" dirty="0" smtClean="0"/>
              <a:t> </a:t>
            </a:r>
            <a:endParaRPr lang="en-IN" sz="1050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163279" y="5005493"/>
            <a:ext cx="11625209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74119" y="5617576"/>
            <a:ext cx="2892997" cy="361319"/>
          </a:xfrm>
          <a:prstGeom prst="rect">
            <a:avLst/>
          </a:prstGeom>
        </p:spPr>
      </p:pic>
      <p:sp>
        <p:nvSpPr>
          <p:cNvPr id="63" name="Rectangle 62"/>
          <p:cNvSpPr/>
          <p:nvPr/>
        </p:nvSpPr>
        <p:spPr>
          <a:xfrm>
            <a:off x="1781569" y="5692761"/>
            <a:ext cx="992328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50" dirty="0" smtClean="0">
                <a:solidFill>
                  <a:srgbClr val="000000"/>
                </a:solidFill>
              </a:rPr>
              <a:t>                                                                                               comprises result-driven </a:t>
            </a:r>
            <a:r>
              <a:rPr lang="en-US" sz="1050" dirty="0">
                <a:solidFill>
                  <a:srgbClr val="000000"/>
                </a:solidFill>
              </a:rPr>
              <a:t>guidelines and best practices focused on successful implementation of collaboration tools, techniques, patterns and methodologies with support from IT, Information Architecture and Application governance.</a:t>
            </a:r>
            <a:endParaRPr lang="en-IN" sz="1050" dirty="0"/>
          </a:p>
        </p:txBody>
      </p:sp>
      <p:pic>
        <p:nvPicPr>
          <p:cNvPr id="87" name="Picture 86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4397"/>
          <a:stretch/>
        </p:blipFill>
        <p:spPr>
          <a:xfrm>
            <a:off x="886387" y="3601901"/>
            <a:ext cx="2388755" cy="35051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242053" y="3931791"/>
            <a:ext cx="1044000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050" dirty="0" smtClean="0"/>
              <a:t>Migration Tool Comparison</a:t>
            </a:r>
            <a:endParaRPr lang="en-IN" sz="1050" dirty="0"/>
          </a:p>
        </p:txBody>
      </p:sp>
      <p:sp>
        <p:nvSpPr>
          <p:cNvPr id="78" name="Rounded Rectangle 77"/>
          <p:cNvSpPr/>
          <p:nvPr/>
        </p:nvSpPr>
        <p:spPr>
          <a:xfrm>
            <a:off x="1242053" y="4369204"/>
            <a:ext cx="1044000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050" dirty="0" smtClean="0"/>
              <a:t>DEV best Practices</a:t>
            </a:r>
            <a:endParaRPr lang="en-IN" sz="1050" dirty="0"/>
          </a:p>
        </p:txBody>
      </p:sp>
      <p:sp>
        <p:nvSpPr>
          <p:cNvPr id="106" name="Rounded Rectangle 105"/>
          <p:cNvSpPr/>
          <p:nvPr/>
        </p:nvSpPr>
        <p:spPr>
          <a:xfrm>
            <a:off x="2373576" y="4369204"/>
            <a:ext cx="1044000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050" dirty="0" smtClean="0"/>
              <a:t>Typical issues &amp; Resolutions</a:t>
            </a:r>
            <a:endParaRPr lang="en-IN" sz="1050" dirty="0"/>
          </a:p>
        </p:txBody>
      </p:sp>
      <p:sp>
        <p:nvSpPr>
          <p:cNvPr id="75" name="Rounded Rectangle 74"/>
          <p:cNvSpPr/>
          <p:nvPr/>
        </p:nvSpPr>
        <p:spPr>
          <a:xfrm>
            <a:off x="2373576" y="3931791"/>
            <a:ext cx="1044000" cy="36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050" dirty="0" smtClean="0"/>
              <a:t>HSM Approach</a:t>
            </a:r>
            <a:endParaRPr lang="en-IN" sz="1050" dirty="0"/>
          </a:p>
        </p:txBody>
      </p:sp>
      <p:sp>
        <p:nvSpPr>
          <p:cNvPr id="11" name="Rectangle 10"/>
          <p:cNvSpPr/>
          <p:nvPr/>
        </p:nvSpPr>
        <p:spPr>
          <a:xfrm>
            <a:off x="6291670" y="4577124"/>
            <a:ext cx="1340374" cy="248278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6294847" y="4605575"/>
            <a:ext cx="133402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900" dirty="0" smtClean="0"/>
              <a:t>Gamification using O365</a:t>
            </a:r>
            <a:endParaRPr lang="en-IN" sz="900" dirty="0"/>
          </a:p>
        </p:txBody>
      </p:sp>
      <p:sp>
        <p:nvSpPr>
          <p:cNvPr id="112" name="Rectangle 111"/>
          <p:cNvSpPr/>
          <p:nvPr/>
        </p:nvSpPr>
        <p:spPr>
          <a:xfrm>
            <a:off x="7678634" y="4577124"/>
            <a:ext cx="1476000" cy="248278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4" name="TextBox 113"/>
          <p:cNvSpPr txBox="1"/>
          <p:nvPr/>
        </p:nvSpPr>
        <p:spPr>
          <a:xfrm>
            <a:off x="7681811" y="4605575"/>
            <a:ext cx="15103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900" dirty="0" smtClean="0"/>
              <a:t>Contextual Content Delivery</a:t>
            </a:r>
            <a:endParaRPr lang="en-IN" sz="900" dirty="0"/>
          </a:p>
        </p:txBody>
      </p:sp>
      <p:sp>
        <p:nvSpPr>
          <p:cNvPr id="116" name="Rectangle 115"/>
          <p:cNvSpPr/>
          <p:nvPr/>
        </p:nvSpPr>
        <p:spPr>
          <a:xfrm>
            <a:off x="9208154" y="4577123"/>
            <a:ext cx="1118042" cy="248279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7" name="TextBox 116"/>
          <p:cNvSpPr txBox="1"/>
          <p:nvPr/>
        </p:nvSpPr>
        <p:spPr>
          <a:xfrm>
            <a:off x="9300742" y="4605574"/>
            <a:ext cx="823926" cy="230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900" dirty="0" smtClean="0"/>
              <a:t>Advanced Search</a:t>
            </a:r>
            <a:endParaRPr lang="en-IN" sz="900" dirty="0"/>
          </a:p>
        </p:txBody>
      </p:sp>
      <p:sp>
        <p:nvSpPr>
          <p:cNvPr id="119" name="Rectangle 118"/>
          <p:cNvSpPr/>
          <p:nvPr/>
        </p:nvSpPr>
        <p:spPr>
          <a:xfrm>
            <a:off x="10404005" y="4577124"/>
            <a:ext cx="1340374" cy="248278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0" name="TextBox 119"/>
          <p:cNvSpPr txBox="1"/>
          <p:nvPr/>
        </p:nvSpPr>
        <p:spPr>
          <a:xfrm>
            <a:off x="10367996" y="4605575"/>
            <a:ext cx="145103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900" dirty="0" smtClean="0"/>
              <a:t>Enterprise Influence Meter</a:t>
            </a:r>
            <a:endParaRPr lang="en-IN" sz="900" dirty="0"/>
          </a:p>
        </p:txBody>
      </p:sp>
      <p:sp>
        <p:nvSpPr>
          <p:cNvPr id="13" name="Circular Arrow 12"/>
          <p:cNvSpPr/>
          <p:nvPr/>
        </p:nvSpPr>
        <p:spPr>
          <a:xfrm rot="16901301">
            <a:off x="10885595" y="849624"/>
            <a:ext cx="930420" cy="905076"/>
          </a:xfrm>
          <a:prstGeom prst="circularArrow">
            <a:avLst>
              <a:gd name="adj1" fmla="val 5544"/>
              <a:gd name="adj2" fmla="val 1086342"/>
              <a:gd name="adj3" fmla="val 13808249"/>
              <a:gd name="adj4" fmla="val 17366323"/>
              <a:gd name="adj5" fmla="val 9079"/>
            </a:avLst>
          </a:prstGeom>
          <a:solidFill>
            <a:schemeClr val="bg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9" name="Group 98"/>
          <p:cNvGrpSpPr/>
          <p:nvPr/>
        </p:nvGrpSpPr>
        <p:grpSpPr>
          <a:xfrm>
            <a:off x="3657724" y="3929613"/>
            <a:ext cx="2408657" cy="472354"/>
            <a:chOff x="1640323" y="5401682"/>
            <a:chExt cx="2408657" cy="472354"/>
          </a:xfrm>
        </p:grpSpPr>
        <p:pic>
          <p:nvPicPr>
            <p:cNvPr id="90" name="Picture 89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3253751" y="5401682"/>
              <a:ext cx="795229" cy="472354"/>
            </a:xfrm>
            <a:prstGeom prst="rect">
              <a:avLst/>
            </a:prstGeom>
          </p:spPr>
        </p:pic>
        <p:sp>
          <p:nvSpPr>
            <p:cNvPr id="94" name="TextBox 93"/>
            <p:cNvSpPr txBox="1"/>
            <p:nvPr/>
          </p:nvSpPr>
          <p:spPr>
            <a:xfrm>
              <a:off x="1640323" y="5545554"/>
              <a:ext cx="1736373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050" b="1" dirty="0" smtClean="0"/>
                <a:t>Fileshare To Cloud Migrator</a:t>
              </a:r>
              <a:endParaRPr lang="en-IN" sz="1050" b="1" dirty="0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534487" y="4483491"/>
            <a:ext cx="2341619" cy="369514"/>
            <a:chOff x="4225358" y="5457064"/>
            <a:chExt cx="2341619" cy="369514"/>
          </a:xfrm>
        </p:grpSpPr>
        <p:pic>
          <p:nvPicPr>
            <p:cNvPr id="92" name="Picture 91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381223" y="5457064"/>
              <a:ext cx="1185754" cy="369514"/>
            </a:xfrm>
            <a:prstGeom prst="rect">
              <a:avLst/>
            </a:prstGeom>
          </p:spPr>
        </p:pic>
        <p:sp>
          <p:nvSpPr>
            <p:cNvPr id="95" name="TextBox 94"/>
            <p:cNvSpPr txBox="1"/>
            <p:nvPr/>
          </p:nvSpPr>
          <p:spPr>
            <a:xfrm>
              <a:off x="4225358" y="5498441"/>
              <a:ext cx="130195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050" b="1" dirty="0" smtClean="0"/>
                <a:t>SharePoint Mobility</a:t>
              </a:r>
              <a:endParaRPr lang="en-IN" sz="1050" b="1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008486" y="3624735"/>
            <a:ext cx="1705092" cy="276249"/>
            <a:chOff x="4997928" y="3796966"/>
            <a:chExt cx="1705092" cy="276249"/>
          </a:xfrm>
        </p:grpSpPr>
        <p:pic>
          <p:nvPicPr>
            <p:cNvPr id="1026" name="Picture 2" descr="Image result for double arrow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7928" y="3796966"/>
              <a:ext cx="275499" cy="275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5173434" y="3819299"/>
              <a:ext cx="152958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050" b="1" dirty="0" smtClean="0"/>
                <a:t>Automated Test Factory</a:t>
              </a:r>
              <a:endParaRPr lang="en-IN" sz="1050" b="1" dirty="0"/>
            </a:p>
          </p:txBody>
        </p:sp>
      </p:grpSp>
      <p:sp>
        <p:nvSpPr>
          <p:cNvPr id="76" name="TextBox 75"/>
          <p:cNvSpPr txBox="1"/>
          <p:nvPr/>
        </p:nvSpPr>
        <p:spPr>
          <a:xfrm rot="16200000">
            <a:off x="-112375" y="5420324"/>
            <a:ext cx="1098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Frameworks</a:t>
            </a:r>
            <a:endParaRPr lang="en-IN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 rot="16200000">
            <a:off x="-127476" y="2506947"/>
            <a:ext cx="1128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Reusable </a:t>
            </a:r>
          </a:p>
          <a:p>
            <a:pPr algn="ctr"/>
            <a:r>
              <a:rPr lang="en-IN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Components</a:t>
            </a:r>
            <a:endParaRPr lang="en-IN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 rot="16200000">
            <a:off x="-111477" y="3917326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Solutions </a:t>
            </a:r>
          </a:p>
          <a:p>
            <a:pPr algn="ctr"/>
            <a:r>
              <a:rPr lang="en-IN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&amp; Capability</a:t>
            </a:r>
            <a:endParaRPr lang="en-IN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736488" y="5561149"/>
            <a:ext cx="11082546" cy="0"/>
          </a:xfrm>
          <a:prstGeom prst="line">
            <a:avLst/>
          </a:pr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7" name="Pentagon 26"/>
          <p:cNvSpPr/>
          <p:nvPr/>
        </p:nvSpPr>
        <p:spPr>
          <a:xfrm>
            <a:off x="759809" y="5083237"/>
            <a:ext cx="964488" cy="408869"/>
          </a:xfrm>
          <a:prstGeom prst="homePlat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IN" sz="1200" b="1" dirty="0" smtClean="0"/>
              <a:t>Disposition</a:t>
            </a:r>
            <a:endParaRPr lang="en-IN" sz="1200" b="1" dirty="0"/>
          </a:p>
        </p:txBody>
      </p:sp>
      <p:sp>
        <p:nvSpPr>
          <p:cNvPr id="104" name="Pentagon 103"/>
          <p:cNvSpPr/>
          <p:nvPr/>
        </p:nvSpPr>
        <p:spPr>
          <a:xfrm>
            <a:off x="759809" y="5634631"/>
            <a:ext cx="964488" cy="408869"/>
          </a:xfrm>
          <a:prstGeom prst="homePlat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IN" sz="1200" b="1" dirty="0" smtClean="0"/>
              <a:t>Governance</a:t>
            </a:r>
            <a:endParaRPr lang="en-IN" sz="1200" b="1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7244011" y="1681879"/>
            <a:ext cx="0" cy="4337115"/>
          </a:xfrm>
          <a:prstGeom prst="line">
            <a:avLst/>
          </a:prstGeom>
          <a:ln>
            <a:gradFill>
              <a:gsLst>
                <a:gs pos="0">
                  <a:srgbClr val="B8B8B8"/>
                </a:gs>
                <a:gs pos="100000">
                  <a:schemeClr val="bg1"/>
                </a:gs>
              </a:gsLst>
              <a:lin ang="5400000" scaled="1"/>
            </a:gra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163279" y="1050448"/>
            <a:ext cx="11625209" cy="759638"/>
            <a:chOff x="163279" y="1241520"/>
            <a:chExt cx="11625209" cy="759638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163279" y="2001158"/>
              <a:ext cx="11625209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Pentagon 1"/>
            <p:cNvSpPr/>
            <p:nvPr/>
          </p:nvSpPr>
          <p:spPr>
            <a:xfrm>
              <a:off x="698520" y="1241520"/>
              <a:ext cx="2515327" cy="432000"/>
            </a:xfrm>
            <a:prstGeom prst="homePlate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b="1"/>
            </a:p>
          </p:txBody>
        </p:sp>
        <p:sp>
          <p:nvSpPr>
            <p:cNvPr id="8" name="Chevron 7"/>
            <p:cNvSpPr/>
            <p:nvPr/>
          </p:nvSpPr>
          <p:spPr>
            <a:xfrm>
              <a:off x="3095008" y="1241520"/>
              <a:ext cx="3263509" cy="432000"/>
            </a:xfrm>
            <a:prstGeom prst="chevron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b="1">
                <a:solidFill>
                  <a:schemeClr val="tx1"/>
                </a:solidFill>
              </a:endParaRPr>
            </a:p>
          </p:txBody>
        </p:sp>
        <p:sp>
          <p:nvSpPr>
            <p:cNvPr id="9" name="Chevron 8"/>
            <p:cNvSpPr/>
            <p:nvPr/>
          </p:nvSpPr>
          <p:spPr>
            <a:xfrm>
              <a:off x="6239678" y="1241520"/>
              <a:ext cx="1081982" cy="432000"/>
            </a:xfrm>
            <a:prstGeom prst="chevron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b="1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480639" y="1284457"/>
              <a:ext cx="9085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400" b="1" dirty="0" smtClean="0">
                  <a:solidFill>
                    <a:schemeClr val="bg2">
                      <a:lumMod val="50000"/>
                    </a:schemeClr>
                  </a:solidFill>
                </a:rPr>
                <a:t>Discovery</a:t>
              </a:r>
              <a:endParaRPr lang="en-IN" sz="14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73284" y="1298460"/>
              <a:ext cx="17913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400" b="1" dirty="0" smtClean="0">
                  <a:solidFill>
                    <a:schemeClr val="bg2">
                      <a:lumMod val="50000"/>
                    </a:schemeClr>
                  </a:solidFill>
                </a:rPr>
                <a:t>Preparation &amp; Testing</a:t>
              </a:r>
              <a:endParaRPr lang="en-IN" sz="14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15206" y="1298460"/>
              <a:ext cx="7280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400" b="1" dirty="0" smtClean="0">
                  <a:solidFill>
                    <a:schemeClr val="bg2">
                      <a:lumMod val="50000"/>
                    </a:schemeClr>
                  </a:solidFill>
                </a:rPr>
                <a:t>Go Live</a:t>
              </a:r>
              <a:endParaRPr lang="en-IN" sz="14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21" name="Chevron 120"/>
            <p:cNvSpPr/>
            <p:nvPr/>
          </p:nvSpPr>
          <p:spPr>
            <a:xfrm>
              <a:off x="7202821" y="1241520"/>
              <a:ext cx="1643344" cy="432000"/>
            </a:xfrm>
            <a:prstGeom prst="chevron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b="1">
                <a:solidFill>
                  <a:schemeClr val="tx1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459335" y="1298460"/>
              <a:ext cx="11114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400" b="1" dirty="0" smtClean="0">
                  <a:solidFill>
                    <a:schemeClr val="bg2">
                      <a:lumMod val="50000"/>
                    </a:schemeClr>
                  </a:solidFill>
                </a:rPr>
                <a:t>Steady State</a:t>
              </a:r>
              <a:endParaRPr lang="en-IN" sz="14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11" name="Chevron 110"/>
            <p:cNvSpPr/>
            <p:nvPr/>
          </p:nvSpPr>
          <p:spPr>
            <a:xfrm>
              <a:off x="8727327" y="1241520"/>
              <a:ext cx="2310173" cy="432000"/>
            </a:xfrm>
            <a:prstGeom prst="chevron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b="1">
                <a:solidFill>
                  <a:schemeClr val="tx1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8949750" y="1302781"/>
              <a:ext cx="20877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1400" b="1" dirty="0" smtClean="0">
                  <a:solidFill>
                    <a:schemeClr val="bg2">
                      <a:lumMod val="50000"/>
                    </a:schemeClr>
                  </a:solidFill>
                </a:rPr>
                <a:t>Continuous Improvement</a:t>
              </a:r>
              <a:endParaRPr lang="en-IN" sz="14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480240" y="6262070"/>
            <a:ext cx="27366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000" dirty="0" smtClean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Links to all the above are in the next slide</a:t>
            </a:r>
            <a:endParaRPr lang="en-IN" sz="1000" dirty="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102" name="Table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893642"/>
              </p:ext>
            </p:extLst>
          </p:nvPr>
        </p:nvGraphicFramePr>
        <p:xfrm>
          <a:off x="3237817" y="1957673"/>
          <a:ext cx="3898332" cy="36000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{69012ECD-51FC-41F1-AA8D-1B2483CD663E}</a:tableStyleId>
              </a:tblPr>
              <a:tblGrid>
                <a:gridCol w="3898332">
                  <a:extLst>
                    <a:ext uri="{9D8B030D-6E8A-4147-A177-3AD203B41FA5}">
                      <a16:colId xmlns:a16="http://schemas.microsoft.com/office/drawing/2014/main" val="731733287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Business Capability Assets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5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Permission Manager, Email Sender, Approval W/f, Help Manager etc.</a:t>
                      </a:r>
                      <a:endParaRPr lang="en-US" sz="105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769112"/>
                  </a:ext>
                </a:extLst>
              </a:tr>
            </a:tbl>
          </a:graphicData>
        </a:graphic>
      </p:graphicFrame>
      <p:graphicFrame>
        <p:nvGraphicFramePr>
          <p:cNvPr id="103" name="Table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657062"/>
              </p:ext>
            </p:extLst>
          </p:nvPr>
        </p:nvGraphicFramePr>
        <p:xfrm>
          <a:off x="3237818" y="2403382"/>
          <a:ext cx="3905408" cy="48006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{69012ECD-51FC-41F1-AA8D-1B2483CD663E}</a:tableStyleId>
              </a:tblPr>
              <a:tblGrid>
                <a:gridCol w="3905408">
                  <a:extLst>
                    <a:ext uri="{9D8B030D-6E8A-4147-A177-3AD203B41FA5}">
                      <a16:colId xmlns:a16="http://schemas.microsoft.com/office/drawing/2014/main" val="2117357359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10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UI Components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N" sz="105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Image Slider, Smart grids, Smart List, Mega Menu, Toggle Info, List Lookup, Item Copy/Move,</a:t>
                      </a:r>
                      <a:r>
                        <a:rPr lang="en-IN" sz="105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 </a:t>
                      </a:r>
                      <a:endParaRPr lang="en-IN" sz="105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618194"/>
                  </a:ext>
                </a:extLst>
              </a:tr>
            </a:tbl>
          </a:graphicData>
        </a:graphic>
      </p:graphicFrame>
      <p:graphicFrame>
        <p:nvGraphicFramePr>
          <p:cNvPr id="107" name="Table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43370"/>
              </p:ext>
            </p:extLst>
          </p:nvPr>
        </p:nvGraphicFramePr>
        <p:xfrm>
          <a:off x="3237817" y="2958276"/>
          <a:ext cx="3898331" cy="36000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{69012ECD-51FC-41F1-AA8D-1B2483CD663E}</a:tableStyleId>
              </a:tblPr>
              <a:tblGrid>
                <a:gridCol w="3898331">
                  <a:extLst>
                    <a:ext uri="{9D8B030D-6E8A-4147-A177-3AD203B41FA5}">
                      <a16:colId xmlns:a16="http://schemas.microsoft.com/office/drawing/2014/main" val="681991939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Social Components </a:t>
                      </a:r>
                      <a:r>
                        <a:rPr lang="en-IN" sz="105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05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Social feeds, Twitter Component, yammer app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503604"/>
                  </a:ext>
                </a:extLst>
              </a:tr>
            </a:tbl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707425"/>
              </p:ext>
            </p:extLst>
          </p:nvPr>
        </p:nvGraphicFramePr>
        <p:xfrm>
          <a:off x="827259" y="3096607"/>
          <a:ext cx="2179237" cy="36000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{69012ECD-51FC-41F1-AA8D-1B2483CD663E}</a:tableStyleId>
              </a:tblPr>
              <a:tblGrid>
                <a:gridCol w="2179237">
                  <a:extLst>
                    <a:ext uri="{9D8B030D-6E8A-4147-A177-3AD203B41FA5}">
                      <a16:colId xmlns:a16="http://schemas.microsoft.com/office/drawing/2014/main" val="681991939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Migration</a:t>
                      </a:r>
                      <a:r>
                        <a:rPr lang="en-US" sz="105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Account specific discovery</a:t>
                      </a:r>
                      <a:endParaRPr lang="en-US" sz="1050" b="1" dirty="0" smtClean="0">
                        <a:effectLst/>
                        <a:latin typeface="+mn-lt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Documents</a:t>
                      </a:r>
                      <a:r>
                        <a:rPr lang="en-US" sz="1050" b="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/ items checked-out</a:t>
                      </a:r>
                      <a:endParaRPr lang="en-US" sz="1050" b="0" dirty="0">
                        <a:effectLst/>
                        <a:latin typeface="+mn-lt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503604"/>
                  </a:ext>
                </a:extLst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838098"/>
              </p:ext>
            </p:extLst>
          </p:nvPr>
        </p:nvGraphicFramePr>
        <p:xfrm>
          <a:off x="7329669" y="1998589"/>
          <a:ext cx="3898332" cy="32004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{69012ECD-51FC-41F1-AA8D-1B2483CD663E}</a:tableStyleId>
              </a:tblPr>
              <a:tblGrid>
                <a:gridCol w="3898332">
                  <a:extLst>
                    <a:ext uri="{9D8B030D-6E8A-4147-A177-3AD203B41FA5}">
                      <a16:colId xmlns:a16="http://schemas.microsoft.com/office/drawing/2014/main" val="731733287"/>
                    </a:ext>
                  </a:extLst>
                </a:gridCol>
              </a:tblGrid>
              <a:tr h="1963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Powershell for Metalogix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Scripts for</a:t>
                      </a:r>
                      <a:r>
                        <a:rPr lang="en-US" sz="105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 Metalogix Factory Migration</a:t>
                      </a:r>
                      <a:endParaRPr lang="en-IN" sz="105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769112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003830"/>
              </p:ext>
            </p:extLst>
          </p:nvPr>
        </p:nvGraphicFramePr>
        <p:xfrm>
          <a:off x="7335308" y="2451945"/>
          <a:ext cx="3898332" cy="32004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{69012ECD-51FC-41F1-AA8D-1B2483CD663E}</a:tableStyleId>
              </a:tblPr>
              <a:tblGrid>
                <a:gridCol w="3898332">
                  <a:extLst>
                    <a:ext uri="{9D8B030D-6E8A-4147-A177-3AD203B41FA5}">
                      <a16:colId xmlns:a16="http://schemas.microsoft.com/office/drawing/2014/main" val="731733287"/>
                    </a:ext>
                  </a:extLst>
                </a:gridCol>
              </a:tblGrid>
              <a:tr h="3049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Site</a:t>
                      </a:r>
                      <a:r>
                        <a:rPr lang="en-US" sz="105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 Collection Provisioning Tool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Windows Scheduler Job to provide site collection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769112"/>
                  </a:ext>
                </a:extLst>
              </a:tr>
            </a:tbl>
          </a:graphicData>
        </a:graphic>
      </p:graphicFrame>
      <p:graphicFrame>
        <p:nvGraphicFramePr>
          <p:cNvPr id="69" name="Table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083352"/>
              </p:ext>
            </p:extLst>
          </p:nvPr>
        </p:nvGraphicFramePr>
        <p:xfrm>
          <a:off x="7329669" y="2929625"/>
          <a:ext cx="3898332" cy="48006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{69012ECD-51FC-41F1-AA8D-1B2483CD663E}</a:tableStyleId>
              </a:tblPr>
              <a:tblGrid>
                <a:gridCol w="3898332">
                  <a:extLst>
                    <a:ext uri="{9D8B030D-6E8A-4147-A177-3AD203B41FA5}">
                      <a16:colId xmlns:a16="http://schemas.microsoft.com/office/drawing/2014/main" val="731733287"/>
                    </a:ext>
                  </a:extLst>
                </a:gridCol>
              </a:tblGrid>
              <a:tr h="1963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0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Powershell scripts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To delete</a:t>
                      </a:r>
                      <a:r>
                        <a:rPr lang="en-US" sz="105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"/>
                          <a:cs typeface="Segoe UI" panose="020B0502040204020203" pitchFamily="34" charset="0"/>
                        </a:rPr>
                        <a:t> checked-out docs., deploy page layouts, test source SP 2010 and target SPO site collections</a:t>
                      </a:r>
                      <a:endParaRPr lang="en-IN" sz="105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769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94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579660"/>
              </p:ext>
            </p:extLst>
          </p:nvPr>
        </p:nvGraphicFramePr>
        <p:xfrm>
          <a:off x="613954" y="1554477"/>
          <a:ext cx="10933611" cy="4369532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3004458">
                  <a:extLst>
                    <a:ext uri="{9D8B030D-6E8A-4147-A177-3AD203B41FA5}">
                      <a16:colId xmlns:a16="http://schemas.microsoft.com/office/drawing/2014/main" val="2724080155"/>
                    </a:ext>
                  </a:extLst>
                </a:gridCol>
                <a:gridCol w="7929153">
                  <a:extLst>
                    <a:ext uri="{9D8B030D-6E8A-4147-A177-3AD203B41FA5}">
                      <a16:colId xmlns:a16="http://schemas.microsoft.com/office/drawing/2014/main" val="3675894678"/>
                    </a:ext>
                  </a:extLst>
                </a:gridCol>
              </a:tblGrid>
              <a:tr h="280852"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Asset</a:t>
                      </a:r>
                      <a:endParaRPr lang="en-I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 smtClean="0"/>
                        <a:t>URL</a:t>
                      </a:r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812282"/>
                  </a:ext>
                </a:extLst>
              </a:tr>
              <a:tr h="280852"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/>
                        <a:t>Collaboration Adoption Framework (CAF)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>
                          <a:hlinkClick r:id="rId2"/>
                        </a:rPr>
                        <a:t>http://hcleps.azurewebsites.net/LoadSolution.aspx?name=CAFO</a:t>
                      </a:r>
                      <a:r>
                        <a:rPr lang="en-IN" sz="1100" dirty="0" smtClean="0"/>
                        <a:t> 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358938"/>
                  </a:ext>
                </a:extLst>
              </a:tr>
              <a:tr h="280852"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/>
                        <a:t>Content Disposition Framework (CDF)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>
                          <a:hlinkClick r:id="rId3"/>
                        </a:rPr>
                        <a:t>http://hcleps.azurewebsites.net/LoadSolution.aspx?name=CDF</a:t>
                      </a:r>
                      <a:r>
                        <a:rPr lang="en-IN" sz="1100" dirty="0" smtClean="0"/>
                        <a:t>   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8883791"/>
                  </a:ext>
                </a:extLst>
              </a:tr>
              <a:tr h="280852"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/>
                        <a:t>Reusable Components</a:t>
                      </a:r>
                      <a:endParaRPr lang="en-IN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>
                          <a:hlinkClick r:id="rId4"/>
                        </a:rPr>
                        <a:t>https://wiki.hcl.com/SiteDirectory/ecmp/ECMPInnovation/Collaterals/Service%20Line%20Collaterals/SP_SL%20Reusable%20Assets.pptx?Web=1</a:t>
                      </a:r>
                      <a:r>
                        <a:rPr lang="en-IN" sz="1100" dirty="0" smtClean="0"/>
                        <a:t> 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462771"/>
                  </a:ext>
                </a:extLst>
              </a:tr>
              <a:tr h="280852"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/>
                        <a:t>SharePoint Modernization Suite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>
                          <a:hlinkClick r:id="rId5"/>
                        </a:rPr>
                        <a:t>http://sptoo365.azurewebsites.net/</a:t>
                      </a:r>
                      <a:r>
                        <a:rPr lang="en-IN" sz="1100" dirty="0" smtClean="0"/>
                        <a:t> 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066268"/>
                  </a:ext>
                </a:extLst>
              </a:tr>
              <a:tr h="280852">
                <a:tc>
                  <a:txBody>
                    <a:bodyPr/>
                    <a:lstStyle/>
                    <a:p>
                      <a:pPr algn="l"/>
                      <a:r>
                        <a:rPr lang="en-IN" sz="1100" dirty="0" err="1" smtClean="0"/>
                        <a:t>FileShare</a:t>
                      </a:r>
                      <a:r>
                        <a:rPr lang="en-IN" sz="1100" dirty="0" smtClean="0"/>
                        <a:t> to Cloud Migrator (File-O-Cloud)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>
                          <a:hlinkClick r:id="rId6"/>
                        </a:rPr>
                        <a:t>http://hcleps.azurewebsites.net/LoadSolution.aspx?name=F2C</a:t>
                      </a:r>
                      <a:r>
                        <a:rPr lang="en-IN" sz="1100" dirty="0" smtClean="0"/>
                        <a:t> 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658937"/>
                  </a:ext>
                </a:extLst>
              </a:tr>
              <a:tr h="280852"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/>
                        <a:t>SharePoint Mobility (Collaboration On the Go)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>
                          <a:hlinkClick r:id="rId7"/>
                        </a:rPr>
                        <a:t>http://hcleps.azurewebsites.net/LoadSolution.aspx?name=Collab</a:t>
                      </a:r>
                      <a:r>
                        <a:rPr lang="en-IN" sz="1100" dirty="0" smtClean="0"/>
                        <a:t> 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517304"/>
                  </a:ext>
                </a:extLst>
              </a:tr>
              <a:tr h="280852"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/>
                        <a:t>Automated Test factory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>
                          <a:hlinkClick r:id="rId8"/>
                        </a:rPr>
                        <a:t>http://npms.azurewebsites.net/</a:t>
                      </a:r>
                      <a:r>
                        <a:rPr lang="en-IN" sz="1100" dirty="0" smtClean="0"/>
                        <a:t> 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240086"/>
                  </a:ext>
                </a:extLst>
              </a:tr>
              <a:tr h="280852"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/>
                        <a:t>Devops On MS Cloud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>
                          <a:hlinkClick r:id="rId9"/>
                        </a:rPr>
                        <a:t>http://devopsonms-cloud.azurewebsites.net/</a:t>
                      </a:r>
                      <a:r>
                        <a:rPr lang="en-IN" sz="1100" dirty="0" smtClean="0"/>
                        <a:t> 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224563"/>
                  </a:ext>
                </a:extLst>
              </a:tr>
              <a:tr h="280852"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/>
                        <a:t>Wireframe Fast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>
                          <a:hlinkClick r:id="rId10"/>
                        </a:rPr>
                        <a:t>http://hcleps.azurewebsites.net/LoadSolution.aspx?name=Wireframe</a:t>
                      </a:r>
                      <a:r>
                        <a:rPr lang="en-IN" sz="1100" dirty="0" smtClean="0"/>
                        <a:t> 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818421"/>
                  </a:ext>
                </a:extLst>
              </a:tr>
              <a:tr h="280852"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/>
                        <a:t>Gamification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>
                          <a:hlinkClick r:id="rId11"/>
                        </a:rPr>
                        <a:t>http://efgportal.azurewebsites.net/</a:t>
                      </a:r>
                      <a:r>
                        <a:rPr lang="en-IN" sz="1100" dirty="0" smtClean="0"/>
                        <a:t> </a:t>
                      </a:r>
                    </a:p>
                    <a:p>
                      <a:pPr algn="l"/>
                      <a:r>
                        <a:rPr lang="en-IN" sz="1100" dirty="0" smtClean="0"/>
                        <a:t>Demo:</a:t>
                      </a:r>
                      <a:r>
                        <a:rPr lang="en-IN" sz="1100" baseline="0" dirty="0" smtClean="0"/>
                        <a:t> </a:t>
                      </a:r>
                      <a:r>
                        <a:rPr lang="en-IN" sz="1100" baseline="0" dirty="0" smtClean="0">
                          <a:hlinkClick r:id="rId12"/>
                        </a:rPr>
                        <a:t>http://efgsite.azurewebsites.net/</a:t>
                      </a:r>
                      <a:r>
                        <a:rPr lang="en-IN" sz="1100" baseline="0" dirty="0" smtClean="0"/>
                        <a:t> 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669340"/>
                  </a:ext>
                </a:extLst>
              </a:tr>
              <a:tr h="280852"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/>
                        <a:t>Contextual Content Delivery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>
                          <a:hlinkClick r:id="rId13"/>
                        </a:rPr>
                        <a:t>http://hcleps.azurewebsites.net/LoadSolution.aspx?name=Context</a:t>
                      </a:r>
                      <a:r>
                        <a:rPr lang="en-IN" sz="1100" dirty="0" smtClean="0"/>
                        <a:t> 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072751"/>
                  </a:ext>
                </a:extLst>
              </a:tr>
              <a:tr h="280852"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/>
                        <a:t>Advanced Search</a:t>
                      </a:r>
                      <a:endParaRPr lang="en-IN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>
                          <a:hlinkClick r:id="rId14"/>
                        </a:rPr>
                        <a:t>http://hcleps.azurewebsites.net/LoadLandingFromSubmenu.aspx?Key=EntSrch</a:t>
                      </a:r>
                      <a:r>
                        <a:rPr lang="en-IN" sz="1100" dirty="0" smtClean="0"/>
                        <a:t> </a:t>
                      </a:r>
                      <a:r>
                        <a:rPr lang="en-IN" sz="1100" dirty="0" smtClean="0">
                          <a:hlinkClick r:id="rId15"/>
                        </a:rPr>
                        <a:t>http://hcleps.azurewebsites.net/LoadLandingFromSubmenu.aspx?Key=SplSrch</a:t>
                      </a:r>
                      <a:r>
                        <a:rPr lang="en-IN" sz="1100" dirty="0" smtClean="0"/>
                        <a:t> 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033404"/>
                  </a:ext>
                </a:extLst>
              </a:tr>
              <a:tr h="280852"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/>
                        <a:t>Enterprise Influence Meter</a:t>
                      </a:r>
                      <a:endParaRPr lang="en-IN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100" dirty="0" smtClean="0">
                          <a:hlinkClick r:id="rId16"/>
                        </a:rPr>
                        <a:t>http://hcleps.azurewebsites.net/LoadSolution.aspx?name=Influence</a:t>
                      </a:r>
                      <a:r>
                        <a:rPr lang="en-IN" sz="1100" dirty="0" smtClean="0"/>
                        <a:t> 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78341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00081" y="1058092"/>
            <a:ext cx="7877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>
                <a:solidFill>
                  <a:srgbClr val="C00000"/>
                </a:solidFill>
              </a:rPr>
              <a:t>Enterprise productivity Portal </a:t>
            </a:r>
            <a:r>
              <a:rPr lang="en-IN" dirty="0"/>
              <a:t>- </a:t>
            </a:r>
            <a:r>
              <a:rPr lang="en-IN" dirty="0">
                <a:hlinkClick r:id="rId17"/>
              </a:rPr>
              <a:t>http://</a:t>
            </a:r>
            <a:r>
              <a:rPr lang="en-IN" dirty="0" smtClean="0">
                <a:hlinkClick r:id="rId17"/>
              </a:rPr>
              <a:t>hcleps.azurewebsites.net/Myndhome.aspx</a:t>
            </a: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3046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41743" y="4688639"/>
            <a:ext cx="21165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000" b="1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87246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8407</TotalTime>
  <Words>392</Words>
  <Application>Microsoft Office PowerPoint</Application>
  <PresentationFormat>Widescreen</PresentationFormat>
  <Paragraphs>81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MS PGothic</vt:lpstr>
      <vt:lpstr>Arial</vt:lpstr>
      <vt:lpstr>Arial Rounded MT Bold</vt:lpstr>
      <vt:lpstr>Calibri</vt:lpstr>
      <vt:lpstr>Calibri Light</vt:lpstr>
      <vt:lpstr>Segoe UI</vt:lpstr>
      <vt:lpstr>Verdana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>HCL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Debraj Das</dc:creator>
  <cp:lastModifiedBy>Subramanian Veerappan</cp:lastModifiedBy>
  <cp:revision>1170</cp:revision>
  <dcterms:created xsi:type="dcterms:W3CDTF">2016-01-04T06:34:23Z</dcterms:created>
  <dcterms:modified xsi:type="dcterms:W3CDTF">2017-12-20T14:35:28Z</dcterms:modified>
</cp:coreProperties>
</file>