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86" r:id="rId5"/>
    <p:sldId id="28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3"/>
    <a:srgbClr val="846542"/>
    <a:srgbClr val="BDBDFF"/>
    <a:srgbClr val="A8E2C5"/>
    <a:srgbClr val="72D0A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459A-072C-45B1-8DB0-98A560E37262}" type="datetimeFigureOut">
              <a:rPr lang="en-IN" smtClean="0"/>
              <a:t>05-04-2018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FCCC-9299-44B4-8A45-5A5D137472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15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name of</a:t>
            </a:r>
            <a:r>
              <a:rPr lang="en-US" baseline="0" dirty="0"/>
              <a:t> customer insights to insights and action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0FA17-9CA3-4DC4-9537-21BF2B183D3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04"/>
          <a:stretch/>
        </p:blipFill>
        <p:spPr>
          <a:xfrm>
            <a:off x="0" y="3"/>
            <a:ext cx="12192000" cy="6409679"/>
          </a:xfrm>
          <a:prstGeom prst="rect">
            <a:avLst/>
          </a:prstGeom>
        </p:spPr>
      </p:pic>
      <p:sp>
        <p:nvSpPr>
          <p:cNvPr id="143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85227" y="3727439"/>
            <a:ext cx="7624064" cy="829468"/>
          </a:xfrm>
          <a:prstGeom prst="rect">
            <a:avLst/>
          </a:prstGeom>
        </p:spPr>
        <p:txBody>
          <a:bodyPr lIns="91434" rIns="91434" anchor="b" anchorCtr="0"/>
          <a:lstStyle>
            <a:lvl1pPr algn="l">
              <a:lnSpc>
                <a:spcPct val="125000"/>
              </a:lnSpc>
              <a:defRPr sz="32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33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85227" y="4651231"/>
            <a:ext cx="7624064" cy="554709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l">
              <a:buFont typeface="Wingdings 2" pitchFamily="18" charset="2"/>
              <a:buNone/>
              <a:defRPr sz="2133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3385228" y="3489635"/>
            <a:ext cx="567122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385225" y="1149886"/>
            <a:ext cx="4423819" cy="227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29" r="3659"/>
          <a:stretch/>
        </p:blipFill>
        <p:spPr>
          <a:xfrm>
            <a:off x="11277600" y="6448143"/>
            <a:ext cx="827475" cy="35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10" y="6569490"/>
            <a:ext cx="894095" cy="1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0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/>
          </p:cNvSpPr>
          <p:nvPr userDrawn="1"/>
        </p:nvSpPr>
        <p:spPr bwMode="auto">
          <a:xfrm>
            <a:off x="8702850" y="6597039"/>
            <a:ext cx="30779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rIns="0">
            <a:spAutoFit/>
          </a:bodyPr>
          <a:lstStyle/>
          <a:p>
            <a:pPr algn="r"/>
            <a:r>
              <a:rPr lang="en-US" sz="800" dirty="0">
                <a:ea typeface="Verdana" pitchFamily="34" charset="0"/>
                <a:cs typeface="Arial" pitchFamily="34" charset="0"/>
              </a:rPr>
              <a:t>Copyright © 2015 HCL Technologies Limited  |  www.hcltech.com</a:t>
            </a:r>
          </a:p>
        </p:txBody>
      </p:sp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10831204" y="6446262"/>
            <a:ext cx="943220" cy="160337"/>
            <a:chOff x="5094" y="3939"/>
            <a:chExt cx="1488" cy="25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5094" y="3939"/>
              <a:ext cx="1488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5122" y="3965"/>
              <a:ext cx="555" cy="194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5649" y="3949"/>
              <a:ext cx="524" cy="222"/>
            </a:xfrm>
            <a:custGeom>
              <a:avLst/>
              <a:gdLst>
                <a:gd name="T0" fmla="*/ 885 w 222"/>
                <a:gd name="T1" fmla="*/ 196 h 94"/>
                <a:gd name="T2" fmla="*/ 1237 w 222"/>
                <a:gd name="T3" fmla="*/ 196 h 94"/>
                <a:gd name="T4" fmla="*/ 1015 w 222"/>
                <a:gd name="T5" fmla="*/ 45 h 94"/>
                <a:gd name="T6" fmla="*/ 189 w 222"/>
                <a:gd name="T7" fmla="*/ 139 h 94"/>
                <a:gd name="T8" fmla="*/ 172 w 222"/>
                <a:gd name="T9" fmla="*/ 458 h 94"/>
                <a:gd name="T10" fmla="*/ 852 w 222"/>
                <a:gd name="T11" fmla="*/ 484 h 94"/>
                <a:gd name="T12" fmla="*/ 1164 w 222"/>
                <a:gd name="T13" fmla="*/ 345 h 94"/>
                <a:gd name="T14" fmla="*/ 807 w 222"/>
                <a:gd name="T15" fmla="*/ 345 h 94"/>
                <a:gd name="T16" fmla="*/ 630 w 222"/>
                <a:gd name="T17" fmla="*/ 401 h 94"/>
                <a:gd name="T18" fmla="*/ 439 w 222"/>
                <a:gd name="T19" fmla="*/ 267 h 94"/>
                <a:gd name="T20" fmla="*/ 701 w 222"/>
                <a:gd name="T21" fmla="*/ 139 h 94"/>
                <a:gd name="T22" fmla="*/ 885 w 222"/>
                <a:gd name="T23" fmla="*/ 1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6162" y="3965"/>
              <a:ext cx="403" cy="194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7443" cy="68646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1" y="1371600"/>
            <a:ext cx="4067174" cy="2752725"/>
          </a:xfrm>
          <a:prstGeom prst="rect">
            <a:avLst/>
          </a:prstGeom>
          <a:solidFill>
            <a:srgbClr val="84654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750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6681" y="6417404"/>
            <a:ext cx="330200" cy="420688"/>
          </a:xfrm>
          <a:prstGeom prst="rect">
            <a:avLst/>
          </a:prstGeom>
          <a:noFill/>
          <a:ln>
            <a:noFill/>
          </a:ln>
          <a:extLst/>
        </p:spPr>
        <p:txBody>
          <a:bodyPr lIns="91379" tIns="45687" rIns="91379" bIns="45687" anchor="b"/>
          <a:lstStyle>
            <a:lvl1pPr defTabSz="9112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9F4C04A1-EA8B-4BF2-B5FA-EF732B2BDB42}" type="slidenum">
              <a:rPr lang="en-GB" altLang="en-US" sz="800" smtClean="0">
                <a:solidFill>
                  <a:srgbClr val="000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pPr algn="r">
                <a:defRPr/>
              </a:pPr>
              <a:t>‹#›</a:t>
            </a:fld>
            <a:endParaRPr lang="en-GB" altLang="en-US" sz="800" dirty="0">
              <a:solidFill>
                <a:srgbClr val="000000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sp>
        <p:nvSpPr>
          <p:cNvPr id="10" name="Rectangle 8"/>
          <p:cNvSpPr>
            <a:spLocks/>
          </p:cNvSpPr>
          <p:nvPr userDrawn="1"/>
        </p:nvSpPr>
        <p:spPr bwMode="auto">
          <a:xfrm>
            <a:off x="101601" y="6611779"/>
            <a:ext cx="5588001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| Copyright © 2018 HCL Technologies Limited | www.hcltech.com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29" r="3659"/>
          <a:stretch/>
        </p:blipFill>
        <p:spPr>
          <a:xfrm>
            <a:off x="11323336" y="6527144"/>
            <a:ext cx="827475" cy="33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12192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406400" y="290195"/>
            <a:ext cx="11379200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500" b="1" cap="none" baseline="0">
                <a:solidFill>
                  <a:srgbClr val="404040"/>
                </a:solidFill>
                <a:latin typeface="Calibri" pitchFamily="34" charset="0"/>
                <a:ea typeface="+mj-ea"/>
                <a:cs typeface="Segoe UI" panose="020B0502040204020203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29B"/>
                </a:solidFill>
                <a:latin typeface="Novecento Book" pitchFamily="50" charset="0"/>
              </a:defRPr>
            </a:lvl5pPr>
            <a:lvl6pPr marL="45714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43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57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sz="2000" kern="0" dirty="0"/>
              <a:t>Click to edit Master title style</a:t>
            </a:r>
          </a:p>
        </p:txBody>
      </p:sp>
      <p:sp>
        <p:nvSpPr>
          <p:cNvPr id="16" name="Content Placeholder 2"/>
          <p:cNvSpPr txBox="1">
            <a:spLocks/>
          </p:cNvSpPr>
          <p:nvPr userDrawn="1"/>
        </p:nvSpPr>
        <p:spPr>
          <a:xfrm>
            <a:off x="509516" y="1066800"/>
            <a:ext cx="11174485" cy="5410200"/>
          </a:xfrm>
          <a:prstGeom prst="rect">
            <a:avLst/>
          </a:prstGeom>
        </p:spPr>
        <p:txBody>
          <a:bodyPr/>
          <a:lstStyle>
            <a:lvl1pPr marL="238095" indent="-23809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050">
                <a:solidFill>
                  <a:schemeClr val="tx1"/>
                </a:solidFill>
                <a:latin typeface="Breakers Light" panose="02000000000000000000" pitchFamily="50" charset="0"/>
                <a:ea typeface="+mn-ea"/>
                <a:cs typeface="+mn-cs"/>
              </a:defRPr>
            </a:lvl1pPr>
            <a:lvl2pPr marL="457142" indent="-21746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Breakers Light" panose="02000000000000000000" pitchFamily="50" charset="0"/>
              </a:defRPr>
            </a:lvl2pPr>
            <a:lvl3pPr marL="676190" indent="-209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Breakers Light" panose="02000000000000000000" pitchFamily="50" charset="0"/>
              </a:defRPr>
            </a:lvl3pPr>
            <a:lvl4pPr marL="904763" indent="-21904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Breakers Light" panose="02000000000000000000" pitchFamily="50" charset="0"/>
              </a:defRPr>
            </a:lvl4pPr>
            <a:lvl5pPr marL="1133335" indent="-219047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Breakers Light" panose="02000000000000000000" pitchFamily="50" charset="0"/>
              </a:defRPr>
            </a:lvl5pPr>
            <a:lvl6pPr marL="1590479" indent="-219047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047620" indent="-219047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504762" indent="-219047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2961905" indent="-219047" algn="l" rtl="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prstClr val="black"/>
              </a:buClr>
            </a:pPr>
            <a:r>
              <a:rPr lang="en-US" sz="1400" kern="0" dirty="0">
                <a:solidFill>
                  <a:prstClr val="black"/>
                </a:solidFill>
              </a:rPr>
              <a:t>Click to edit Master text styles</a:t>
            </a:r>
          </a:p>
          <a:p>
            <a:pPr lvl="1">
              <a:buClr>
                <a:prstClr val="black"/>
              </a:buClr>
            </a:pPr>
            <a:r>
              <a:rPr lang="en-US" sz="1400" kern="0" dirty="0">
                <a:solidFill>
                  <a:prstClr val="black"/>
                </a:solidFill>
              </a:rPr>
              <a:t>Second level</a:t>
            </a:r>
          </a:p>
          <a:p>
            <a:pPr lvl="2">
              <a:buClr>
                <a:prstClr val="black"/>
              </a:buClr>
            </a:pPr>
            <a:r>
              <a:rPr lang="en-US" sz="1400" kern="0" dirty="0">
                <a:solidFill>
                  <a:prstClr val="black"/>
                </a:solidFill>
              </a:rPr>
              <a:t>Third level</a:t>
            </a:r>
          </a:p>
          <a:p>
            <a:pPr lvl="3">
              <a:buClr>
                <a:prstClr val="black"/>
              </a:buClr>
            </a:pPr>
            <a:r>
              <a:rPr lang="en-US" sz="1400" kern="0" dirty="0">
                <a:solidFill>
                  <a:prstClr val="black"/>
                </a:solidFill>
              </a:rPr>
              <a:t>Fourth level</a:t>
            </a:r>
          </a:p>
          <a:p>
            <a:pPr lvl="4">
              <a:buClr>
                <a:prstClr val="black"/>
              </a:buClr>
            </a:pPr>
            <a:r>
              <a:rPr lang="en-US" sz="1400" kern="0" dirty="0">
                <a:solidFill>
                  <a:prstClr val="black"/>
                </a:solidFill>
              </a:rPr>
              <a:t>Fifth level</a:t>
            </a:r>
            <a:endParaRPr lang="en-GB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0" cap="none" baseline="0" dirty="0" smtClean="0">
          <a:solidFill>
            <a:srgbClr val="404040"/>
          </a:solidFill>
          <a:latin typeface="+mj-lt"/>
          <a:ea typeface="+mj-ea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Novecento Book" pitchFamily="50" charset="0"/>
        </a:defRPr>
      </a:lvl5pPr>
      <a:lvl6pPr marL="609507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121902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82852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243803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17452" indent="-317452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867">
          <a:solidFill>
            <a:schemeClr val="tx1"/>
          </a:solidFill>
          <a:latin typeface="Breakers Light" panose="02000000000000000000" pitchFamily="50" charset="0"/>
          <a:ea typeface="+mn-ea"/>
          <a:cs typeface="+mn-cs"/>
        </a:defRPr>
      </a:lvl1pPr>
      <a:lvl2pPr marL="609507" indent="-28993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Breakers Light" panose="02000000000000000000" pitchFamily="50" charset="0"/>
        </a:defRPr>
      </a:lvl2pPr>
      <a:lvl3pPr marL="901564" indent="-27936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Breakers Light" panose="02000000000000000000" pitchFamily="50" charset="0"/>
        </a:defRPr>
      </a:lvl3pPr>
      <a:lvl4pPr marL="1206321" indent="-29205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Breakers Light" panose="02000000000000000000" pitchFamily="50" charset="0"/>
        </a:defRPr>
      </a:lvl4pPr>
      <a:lvl5pPr marL="1511076" indent="-29205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Breakers Light" panose="02000000000000000000" pitchFamily="50" charset="0"/>
        </a:defRPr>
      </a:lvl5pPr>
      <a:lvl6pPr marL="2120586" indent="-29205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67">
          <a:solidFill>
            <a:schemeClr val="tx1"/>
          </a:solidFill>
          <a:latin typeface="+mn-lt"/>
        </a:defRPr>
      </a:lvl6pPr>
      <a:lvl7pPr marL="2730092" indent="-29205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67">
          <a:solidFill>
            <a:schemeClr val="tx1"/>
          </a:solidFill>
          <a:latin typeface="+mn-lt"/>
        </a:defRPr>
      </a:lvl7pPr>
      <a:lvl8pPr marL="3339599" indent="-29205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67">
          <a:solidFill>
            <a:schemeClr val="tx1"/>
          </a:solidFill>
          <a:latin typeface="+mn-lt"/>
        </a:defRPr>
      </a:lvl8pPr>
      <a:lvl9pPr marL="3949108" indent="-29205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form-Enterprise@hc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aSugyW" TargetMode="External"/><Relationship Id="rId13" Type="http://schemas.openxmlformats.org/officeDocument/2006/relationships/hyperlink" Target="https://goo.gl/KmTt8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oo.gl/TEPoJR" TargetMode="External"/><Relationship Id="rId11" Type="http://schemas.openxmlformats.org/officeDocument/2006/relationships/hyperlink" Target="https://goo.gl/J1dfu5" TargetMode="External"/><Relationship Id="rId5" Type="http://schemas.openxmlformats.org/officeDocument/2006/relationships/hyperlink" Target="https://goo.gl/jEd3kd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(https:/goo.gl/ujwWCU)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hyperlink" Target="https://goo.gl/am3j6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71550" y="1625020"/>
            <a:ext cx="3758766" cy="223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FFFFFF"/>
                </a:solidFill>
                <a:latin typeface="HelveticaNeueLT Std Lt"/>
                <a:ea typeface="Calibri"/>
                <a:cs typeface="HelveticaNeueLT Std Lt"/>
              </a:defRPr>
            </a:lvl1pPr>
          </a:lstStyle>
          <a:p>
            <a:pPr>
              <a:spcAft>
                <a:spcPts val="500"/>
              </a:spcAft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O365/SHAREPOINT ONLINE SUPPORT SERVICES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Enterprise Productivity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&amp; Analytics Group</a:t>
            </a:r>
            <a:endParaRPr lang="en-US" sz="2200" b="1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7516" y="6211669"/>
            <a:ext cx="3207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Write to us 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at:</a:t>
            </a:r>
          </a:p>
          <a:p>
            <a:r>
              <a:rPr lang="en-IN" dirty="0" smtClean="0">
                <a:hlinkClick r:id="rId2"/>
              </a:rPr>
              <a:t>Transform-Enterprise@hcl.com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8658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Stock-5169792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04" t="1891" b="25803"/>
          <a:stretch/>
        </p:blipFill>
        <p:spPr>
          <a:xfrm flipH="1">
            <a:off x="2" y="0"/>
            <a:ext cx="1219199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/>
          <p:nvPr/>
        </p:nvSpPr>
        <p:spPr>
          <a:xfrm rot="16200000">
            <a:off x="2667003" y="-2550192"/>
            <a:ext cx="6858000" cy="12192001"/>
          </a:xfrm>
          <a:prstGeom prst="rect">
            <a:avLst/>
          </a:prstGeom>
          <a:solidFill>
            <a:schemeClr val="tx1">
              <a:alpha val="48000"/>
            </a:schemeClr>
          </a:solidFill>
          <a:ln w="12700">
            <a:noFill/>
            <a:miter lim="400000"/>
          </a:ln>
        </p:spPr>
        <p:txBody>
          <a:bodyPr lIns="30137" tIns="30137" rIns="30137" bIns="30137" anchor="ctr"/>
          <a:lstStyle/>
          <a:p>
            <a:pPr algn="ctr" defTabSz="914400"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350" dirty="0">
              <a:solidFill>
                <a:prstClr val="black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j-lt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879461" y="4353420"/>
            <a:ext cx="8449565" cy="0"/>
          </a:xfrm>
          <a:prstGeom prst="line">
            <a:avLst/>
          </a:prstGeom>
          <a:ln w="63500" cap="rnd">
            <a:solidFill>
              <a:srgbClr val="FFFFFF">
                <a:alpha val="50000"/>
              </a:srgbClr>
            </a:solidFill>
            <a:custDash>
              <a:ds d="100000" sp="200000"/>
            </a:custDash>
          </a:ln>
        </p:spPr>
        <p:txBody>
          <a:bodyPr lIns="30137" tIns="30137" rIns="30137" bIns="30137" anchor="ctr"/>
          <a:lstStyle/>
          <a:p>
            <a:pPr defTabSz="914400"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>
              <a:solidFill>
                <a:prstClr val="black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4974" y="3699459"/>
            <a:ext cx="1339455" cy="1339454"/>
            <a:chOff x="847688" y="3699459"/>
            <a:chExt cx="1339455" cy="1339454"/>
          </a:xfrm>
        </p:grpSpPr>
        <p:sp>
          <p:nvSpPr>
            <p:cNvPr id="313" name="Shape 313"/>
            <p:cNvSpPr/>
            <p:nvPr/>
          </p:nvSpPr>
          <p:spPr>
            <a:xfrm>
              <a:off x="847688" y="3699459"/>
              <a:ext cx="1339455" cy="1339454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914661" y="3766432"/>
              <a:ext cx="1205510" cy="1205509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981921" y="3833692"/>
              <a:ext cx="1071564" cy="107156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316" name="pasted-imag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620" y="4181662"/>
              <a:ext cx="221591" cy="3750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268940" y="5072187"/>
            <a:ext cx="2057166" cy="1511599"/>
            <a:chOff x="747578" y="5087953"/>
            <a:chExt cx="1439850" cy="1511599"/>
          </a:xfrm>
        </p:grpSpPr>
        <p:sp>
          <p:nvSpPr>
            <p:cNvPr id="312" name="Shape 312"/>
            <p:cNvSpPr/>
            <p:nvPr/>
          </p:nvSpPr>
          <p:spPr>
            <a:xfrm>
              <a:off x="747578" y="5087953"/>
              <a:ext cx="1350959" cy="21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0137" tIns="30137" rIns="30137" bIns="30137" numCol="1" anchor="ctr">
              <a:spAutoFit/>
            </a:bodyPr>
            <a:lstStyle>
              <a:lvl1pPr>
                <a:defRPr sz="2000" b="1" spc="39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914400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USER EXPERIENCE</a:t>
              </a:r>
              <a:endParaRPr sz="1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847404" y="5353750"/>
              <a:ext cx="1340024" cy="1245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137" tIns="30137" rIns="30137" bIns="30137" numCol="1" anchor="t">
              <a:spAutoFit/>
            </a:bodyPr>
            <a:lstStyle>
              <a:lvl1pPr>
                <a:defRPr sz="1800" spc="36">
                  <a:solidFill>
                    <a:srgbClr val="FFFFFF">
                      <a:alpha val="90000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914400"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Strong Focus on User Experience, given that the OOTB SharePoint User Interface is not always modern. We have a Platform </a:t>
              </a: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  <a:hlinkClick r:id="rId5"/>
                </a:rPr>
                <a:t>Maturity Assessment Framework</a:t>
              </a: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.</a:t>
              </a:r>
              <a:endParaRPr sz="11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19" name="Shape 319"/>
          <p:cNvSpPr/>
          <p:nvPr/>
        </p:nvSpPr>
        <p:spPr>
          <a:xfrm>
            <a:off x="2533878" y="3683693"/>
            <a:ext cx="1339452" cy="1339454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 cap="flat">
            <a:noFill/>
            <a:miter lim="400000"/>
          </a:ln>
          <a:effectLst/>
        </p:spPr>
        <p:txBody>
          <a:bodyPr wrap="square" lIns="30137" tIns="30137" rIns="30137" bIns="30137" numCol="1" anchor="ctr">
            <a:noAutofit/>
          </a:bodyPr>
          <a:lstStyle/>
          <a:p>
            <a:pPr algn="ctr" defTabSz="914400"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>
              <a:solidFill>
                <a:prstClr val="black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88250" y="3750666"/>
            <a:ext cx="1205508" cy="1205508"/>
            <a:chOff x="2748670" y="3750666"/>
            <a:chExt cx="1205508" cy="1205508"/>
          </a:xfrm>
        </p:grpSpPr>
        <p:sp>
          <p:nvSpPr>
            <p:cNvPr id="320" name="Shape 320"/>
            <p:cNvSpPr/>
            <p:nvPr/>
          </p:nvSpPr>
          <p:spPr>
            <a:xfrm>
              <a:off x="2748670" y="3750666"/>
              <a:ext cx="1205508" cy="1205508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2815930" y="3817926"/>
              <a:ext cx="1071562" cy="107156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68528" y="5072187"/>
            <a:ext cx="1897519" cy="1342322"/>
            <a:chOff x="2178815" y="5072187"/>
            <a:chExt cx="2520767" cy="1342322"/>
          </a:xfrm>
        </p:grpSpPr>
        <p:sp>
          <p:nvSpPr>
            <p:cNvPr id="322" name="Shape 322"/>
            <p:cNvSpPr/>
            <p:nvPr/>
          </p:nvSpPr>
          <p:spPr>
            <a:xfrm>
              <a:off x="2178815" y="5072187"/>
              <a:ext cx="2520767" cy="21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0137" tIns="30137" rIns="30137" bIns="30137" numCol="1" anchor="ctr">
              <a:spAutoFit/>
            </a:bodyPr>
            <a:lstStyle>
              <a:lvl1pPr>
                <a:defRPr sz="2000" b="1" spc="39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914400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 RIGHT SHIFTING SUPPORT</a:t>
              </a:r>
              <a:endParaRPr lang="en-US" sz="1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2316423" y="5337984"/>
              <a:ext cx="2197867" cy="1076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137" tIns="30137" rIns="30137" bIns="30137" numCol="1" anchor="t">
              <a:spAutoFit/>
            </a:bodyPr>
            <a:lstStyle>
              <a:lvl1pPr>
                <a:defRPr sz="1800" spc="36">
                  <a:solidFill>
                    <a:srgbClr val="FFFFFF">
                      <a:alpha val="90000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/>
              </a:pP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Combined focus on the 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  <a:hlinkClick r:id="rId6"/>
                </a:rPr>
                <a:t>Digital Workforce, Business outcomes and Productivity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. We apply Predictive Analytics to detect weak signals.</a:t>
              </a:r>
              <a:endParaRPr sz="11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26" name="Shape 326"/>
          <p:cNvSpPr/>
          <p:nvPr/>
        </p:nvSpPr>
        <p:spPr>
          <a:xfrm>
            <a:off x="4434673" y="3683693"/>
            <a:ext cx="1339454" cy="1339454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 cap="flat">
            <a:noFill/>
            <a:miter lim="400000"/>
          </a:ln>
          <a:effectLst/>
        </p:spPr>
        <p:txBody>
          <a:bodyPr wrap="square" lIns="30137" tIns="30137" rIns="30137" bIns="30137" numCol="1" anchor="ctr">
            <a:noAutofit/>
          </a:bodyPr>
          <a:lstStyle/>
          <a:p>
            <a:pPr algn="ctr" defTabSz="914400"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>
              <a:solidFill>
                <a:prstClr val="black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08821" y="3750666"/>
            <a:ext cx="1205509" cy="1205508"/>
            <a:chOff x="4629982" y="3750666"/>
            <a:chExt cx="1205509" cy="1205508"/>
          </a:xfrm>
        </p:grpSpPr>
        <p:sp>
          <p:nvSpPr>
            <p:cNvPr id="327" name="Shape 327"/>
            <p:cNvSpPr/>
            <p:nvPr/>
          </p:nvSpPr>
          <p:spPr>
            <a:xfrm>
              <a:off x="4629982" y="3750666"/>
              <a:ext cx="1205509" cy="1205508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4696955" y="3817926"/>
              <a:ext cx="1071563" cy="10715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330" name="pasted-image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965" y="4165896"/>
              <a:ext cx="337543" cy="3750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4317074" y="5072187"/>
            <a:ext cx="1730800" cy="1342322"/>
            <a:chOff x="4499320" y="5072187"/>
            <a:chExt cx="1980915" cy="1342322"/>
          </a:xfrm>
        </p:grpSpPr>
        <p:sp>
          <p:nvSpPr>
            <p:cNvPr id="329" name="Shape 329"/>
            <p:cNvSpPr/>
            <p:nvPr/>
          </p:nvSpPr>
          <p:spPr>
            <a:xfrm>
              <a:off x="4662001" y="5072187"/>
              <a:ext cx="1423044" cy="21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0137" tIns="30137" rIns="30137" bIns="30137" numCol="1" anchor="ctr">
              <a:spAutoFit/>
            </a:bodyPr>
            <a:lstStyle>
              <a:lvl1pPr>
                <a:defRPr sz="2000" b="1" spc="39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914400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ADMINISTRATION</a:t>
              </a:r>
              <a:endParaRPr sz="1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4499320" y="5337984"/>
              <a:ext cx="1980915" cy="1076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137" tIns="30137" rIns="30137" bIns="30137" numCol="1" anchor="t">
              <a:spAutoFit/>
            </a:bodyPr>
            <a:lstStyle>
              <a:lvl1pPr>
                <a:defRPr sz="1800" spc="36">
                  <a:solidFill>
                    <a:srgbClr val="FFFFFF">
                      <a:alpha val="90000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914400">
                <a:defRPr/>
              </a:pP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Automation of repeat Administrative Tasks ensuring faster, yet fail-safe and cost effective support. 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  <a:hlinkClick r:id="rId8"/>
                </a:rPr>
                <a:t>Download this deck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 for more details.</a:t>
              </a:r>
              <a:endParaRPr sz="11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34" name="Shape 334"/>
          <p:cNvSpPr/>
          <p:nvPr/>
        </p:nvSpPr>
        <p:spPr>
          <a:xfrm>
            <a:off x="6190956" y="3683693"/>
            <a:ext cx="1339453" cy="1339454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 cap="flat">
            <a:noFill/>
            <a:miter lim="400000"/>
          </a:ln>
          <a:effectLst/>
        </p:spPr>
        <p:txBody>
          <a:bodyPr wrap="square" lIns="30137" tIns="30137" rIns="30137" bIns="30137" numCol="1" anchor="ctr">
            <a:noAutofit/>
          </a:bodyPr>
          <a:lstStyle/>
          <a:p>
            <a:pPr algn="ctr" defTabSz="914400"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>
              <a:solidFill>
                <a:prstClr val="black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5653" y="3750666"/>
            <a:ext cx="1205508" cy="1205508"/>
            <a:chOff x="6322096" y="3750666"/>
            <a:chExt cx="1205508" cy="1205508"/>
          </a:xfrm>
        </p:grpSpPr>
        <p:sp>
          <p:nvSpPr>
            <p:cNvPr id="335" name="Shape 335"/>
            <p:cNvSpPr/>
            <p:nvPr/>
          </p:nvSpPr>
          <p:spPr>
            <a:xfrm>
              <a:off x="6322096" y="3750666"/>
              <a:ext cx="1205508" cy="1205508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6389357" y="3817926"/>
              <a:ext cx="1071563" cy="10715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337" name="pasted-image.pdf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327" y="4216996"/>
              <a:ext cx="375047" cy="272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5983704" y="5072187"/>
            <a:ext cx="1911060" cy="1511599"/>
            <a:chOff x="6073556" y="5072187"/>
            <a:chExt cx="2034056" cy="1511599"/>
          </a:xfrm>
        </p:grpSpPr>
        <p:sp>
          <p:nvSpPr>
            <p:cNvPr id="333" name="Shape 333"/>
            <p:cNvSpPr/>
            <p:nvPr/>
          </p:nvSpPr>
          <p:spPr>
            <a:xfrm>
              <a:off x="6084761" y="5072187"/>
              <a:ext cx="2022851" cy="21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0137" tIns="30137" rIns="30137" bIns="30137" numCol="1" anchor="ctr">
              <a:spAutoFit/>
            </a:bodyPr>
            <a:lstStyle>
              <a:lvl1pPr>
                <a:defRPr sz="2000" b="1" spc="39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914400">
                <a:defRPr/>
              </a:pPr>
              <a:r>
                <a:rPr lang="en-US" sz="1000" dirty="0" smtClean="0">
                  <a:solidFill>
                    <a:prstClr val="white"/>
                  </a:solidFill>
                </a:rPr>
                <a:t>OPERATIONAL EFFICIENCY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6073556" y="5337984"/>
              <a:ext cx="1988337" cy="1245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137" tIns="30137" rIns="30137" bIns="30137" numCol="1" anchor="t">
              <a:spAutoFit/>
            </a:bodyPr>
            <a:lstStyle>
              <a:lvl1pPr>
                <a:defRPr sz="1800" spc="36">
                  <a:solidFill>
                    <a:srgbClr val="FFFFFF">
                      <a:alpha val="90000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  <a:hlinkClick r:id="rId10"/>
                </a:rPr>
                <a:t>Academy Hub 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to on-board and train resources faster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  <a:hlinkClick r:id="rId11"/>
                </a:rPr>
                <a:t>Dev-Ops</a:t>
              </a: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 and RAD focus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High Speed Migration when applicable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100" dirty="0" smtClean="0">
                  <a:latin typeface="Helvetica" charset="0"/>
                  <a:ea typeface="Helvetica" charset="0"/>
                  <a:cs typeface="Helvetica" charset="0"/>
                </a:rPr>
                <a:t> Y-o-Y Cost Reduction</a:t>
              </a:r>
              <a:endParaRPr lang="en-US" sz="11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62484" y="3683693"/>
            <a:ext cx="1339454" cy="1339454"/>
            <a:chOff x="8136424" y="3683693"/>
            <a:chExt cx="1339454" cy="1339454"/>
          </a:xfrm>
        </p:grpSpPr>
        <p:sp>
          <p:nvSpPr>
            <p:cNvPr id="340" name="Shape 340"/>
            <p:cNvSpPr/>
            <p:nvPr/>
          </p:nvSpPr>
          <p:spPr>
            <a:xfrm>
              <a:off x="8136424" y="3683693"/>
              <a:ext cx="1339454" cy="1339454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8219156" y="3750666"/>
              <a:ext cx="1205509" cy="1205508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8286132" y="3817926"/>
              <a:ext cx="1071563" cy="10715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78933" y="5072187"/>
            <a:ext cx="1889120" cy="2019430"/>
            <a:chOff x="7747487" y="5072188"/>
            <a:chExt cx="2510249" cy="2019430"/>
          </a:xfrm>
        </p:grpSpPr>
        <p:sp>
          <p:nvSpPr>
            <p:cNvPr id="343" name="Shape 343"/>
            <p:cNvSpPr/>
            <p:nvPr/>
          </p:nvSpPr>
          <p:spPr>
            <a:xfrm>
              <a:off x="7747487" y="5072188"/>
              <a:ext cx="2510249" cy="21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0137" tIns="30137" rIns="30137" bIns="30137" numCol="1" anchor="ctr">
              <a:spAutoFit/>
            </a:bodyPr>
            <a:lstStyle>
              <a:lvl1pPr>
                <a:defRPr sz="2000" b="1" spc="39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914400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CUSTOMER RELATIONSHIP</a:t>
              </a:r>
              <a:endParaRPr sz="1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7851069" y="5337984"/>
              <a:ext cx="2304847" cy="1753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137" tIns="30137" rIns="30137" bIns="30137" numCol="1" anchor="t">
              <a:spAutoFit/>
            </a:bodyPr>
            <a:lstStyle>
              <a:lvl1pPr>
                <a:defRPr sz="1800" spc="36">
                  <a:solidFill>
                    <a:srgbClr val="FFFFFF">
                      <a:alpha val="90000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IN" sz="1100" dirty="0" smtClean="0">
                  <a:latin typeface="Segoe UI" panose="020B0502040204020203" pitchFamily="34" charset="0"/>
                </a:rPr>
                <a:t>Around 100+ happy customers across all geographies for whom we are providing support services on O365. </a:t>
              </a:r>
              <a:r>
                <a:rPr lang="en-IN" sz="1100" dirty="0">
                  <a:latin typeface="Segoe UI" panose="020B0502040204020203" pitchFamily="34" charset="0"/>
                </a:rPr>
                <a:t>Our support relationship continues with all of them.</a:t>
              </a:r>
            </a:p>
            <a:p>
              <a:r>
                <a:rPr lang="en-IN" sz="1100" dirty="0">
                  <a:latin typeface="Segoe UI" panose="020B0502040204020203" pitchFamily="34" charset="0"/>
                </a:rPr>
                <a:t> </a:t>
              </a:r>
            </a:p>
            <a:p>
              <a:pPr>
                <a:defRPr/>
              </a:pPr>
              <a:endParaRPr sz="11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73259" y="3683693"/>
            <a:ext cx="1339454" cy="1339453"/>
            <a:chOff x="10133679" y="3683693"/>
            <a:chExt cx="1339454" cy="1339453"/>
          </a:xfrm>
        </p:grpSpPr>
        <p:sp>
          <p:nvSpPr>
            <p:cNvPr id="347" name="Shape 347"/>
            <p:cNvSpPr/>
            <p:nvPr/>
          </p:nvSpPr>
          <p:spPr>
            <a:xfrm>
              <a:off x="10133679" y="3683693"/>
              <a:ext cx="1339454" cy="1339453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10210826" y="3750666"/>
              <a:ext cx="1205509" cy="1205508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10278086" y="3817926"/>
              <a:ext cx="1071564" cy="10715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0137" tIns="30137" rIns="30137" bIns="30137" numCol="1" anchor="ctr">
              <a:noAutofit/>
            </a:bodyPr>
            <a:lstStyle/>
            <a:p>
              <a:pPr algn="ctr" defTabSz="914400"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>
                <a:solidFill>
                  <a:prstClr val="black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351" name="pasted-image.pdf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6056" y="4226997"/>
              <a:ext cx="375048" cy="252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9777089" y="5072187"/>
            <a:ext cx="2318656" cy="1511599"/>
            <a:chOff x="9844814" y="5072187"/>
            <a:chExt cx="2054696" cy="1511599"/>
          </a:xfrm>
        </p:grpSpPr>
        <p:sp>
          <p:nvSpPr>
            <p:cNvPr id="350" name="Shape 350"/>
            <p:cNvSpPr/>
            <p:nvPr/>
          </p:nvSpPr>
          <p:spPr>
            <a:xfrm>
              <a:off x="10149834" y="5072187"/>
              <a:ext cx="1339739" cy="21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0137" tIns="30137" rIns="30137" bIns="30137" numCol="1" anchor="ctr">
              <a:spAutoFit/>
            </a:bodyPr>
            <a:lstStyle>
              <a:lvl1pPr>
                <a:defRPr sz="2000" b="1" spc="39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914400">
                <a:defRPr/>
              </a:pPr>
              <a:r>
                <a:rPr lang="en-US" sz="10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DIFFERENTIATORS</a:t>
              </a:r>
              <a:endParaRPr lang="en-US" sz="1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9844814" y="5337984"/>
              <a:ext cx="2054696" cy="1245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0137" tIns="30137" rIns="30137" bIns="30137" numCol="1" anchor="t">
              <a:spAutoFit/>
            </a:bodyPr>
            <a:lstStyle>
              <a:lvl1pPr>
                <a:defRPr sz="1800" spc="36">
                  <a:solidFill>
                    <a:srgbClr val="FFFFFF">
                      <a:alpha val="90000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171450" indent="-171450" defTabSz="914400">
                <a:buFont typeface="Arial" panose="020B0604020202020204" pitchFamily="34" charset="0"/>
                <a:buChar char="•"/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  <a:hlinkClick r:id="rId13"/>
                </a:rPr>
                <a:t>Proprietary Assets</a:t>
              </a:r>
              <a:endParaRPr lang="en-IN" sz="1100" dirty="0" smtClean="0">
                <a:latin typeface="Helvetica" charset="0"/>
                <a:ea typeface="Helvetica" charset="0"/>
                <a:cs typeface="Helvetica" charset="0"/>
              </a:endParaRPr>
            </a:p>
            <a:p>
              <a:pPr marL="171450" indent="-171450" defTabSz="914400">
                <a:buFont typeface="Arial" panose="020B0604020202020204" pitchFamily="34" charset="0"/>
                <a:buChar char="•"/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Automated Estimation (1 hour) Microsoft Alliance (Gold)</a:t>
              </a:r>
            </a:p>
            <a:p>
              <a:pPr marL="171450" indent="-171450" defTabSz="914400">
                <a:buFont typeface="Arial" panose="020B0604020202020204" pitchFamily="34" charset="0"/>
                <a:buChar char="•"/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Change Management Support</a:t>
              </a:r>
            </a:p>
            <a:p>
              <a:pPr marL="171450" indent="-171450" defTabSz="914400">
                <a:buFont typeface="Arial" panose="020B0604020202020204" pitchFamily="34" charset="0"/>
                <a:buChar char="•"/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Cost Efficient Support</a:t>
              </a:r>
            </a:p>
            <a:p>
              <a:pPr marL="171450" indent="-171450" defTabSz="914400">
                <a:buFont typeface="Arial" panose="020B0604020202020204" pitchFamily="34" charset="0"/>
                <a:buChar char="•"/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Strong </a:t>
              </a: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  <a:hlinkClick r:id="rId14"/>
                </a:rPr>
                <a:t>Digital Focus</a:t>
              </a:r>
              <a:endParaRPr lang="en-IN" sz="1100" dirty="0" smtClean="0">
                <a:latin typeface="Helvetica" charset="0"/>
                <a:ea typeface="Helvetica" charset="0"/>
                <a:cs typeface="Helvetica" charset="0"/>
              </a:endParaRPr>
            </a:p>
            <a:p>
              <a:pPr marL="171450" indent="-171450" defTabSz="914400">
                <a:buFont typeface="Arial" panose="020B0604020202020204" pitchFamily="34" charset="0"/>
                <a:buChar char="•"/>
                <a:defRPr/>
              </a:pPr>
              <a:r>
                <a:rPr lang="en-IN" sz="1100" dirty="0" smtClean="0">
                  <a:latin typeface="Helvetica" charset="0"/>
                  <a:ea typeface="Helvetica" charset="0"/>
                  <a:cs typeface="Helvetica" charset="0"/>
                </a:rPr>
                <a:t>Proven Program Management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11565" y="361676"/>
            <a:ext cx="81488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We are glad to bring our globally renowned </a:t>
            </a:r>
            <a:r>
              <a:rPr lang="en-US" sz="3200" b="1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SharePoint Support Services </a:t>
            </a:r>
            <a:r>
              <a:rPr lang="en-US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to our customers. We ensure that they get a </a:t>
            </a:r>
            <a:r>
              <a:rPr lang="en-US" sz="3200" b="1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delightful experience </a:t>
            </a:r>
            <a:r>
              <a:rPr lang="en-US" sz="3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from our services that always go beyond the call of duty.</a:t>
            </a:r>
          </a:p>
          <a:p>
            <a:pPr lvl="0">
              <a:defRPr/>
            </a:pPr>
            <a:endParaRPr lang="en-US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0232" y="4073568"/>
            <a:ext cx="555476" cy="5554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62667" y="4216996"/>
            <a:ext cx="256674" cy="256674"/>
            <a:chOff x="-561473" y="3048000"/>
            <a:chExt cx="256674" cy="256674"/>
          </a:xfrm>
        </p:grpSpPr>
        <p:sp>
          <p:nvSpPr>
            <p:cNvPr id="24" name="Chevron 23"/>
            <p:cNvSpPr/>
            <p:nvPr/>
          </p:nvSpPr>
          <p:spPr bwMode="auto">
            <a:xfrm>
              <a:off x="-561473" y="3048000"/>
              <a:ext cx="128336" cy="256674"/>
            </a:xfrm>
            <a:prstGeom prst="chevron">
              <a:avLst/>
            </a:prstGeom>
            <a:solidFill>
              <a:srgbClr val="3E8ED3"/>
            </a:solidFill>
            <a:ln w="3175" cap="flat" cmpd="sng" algn="ctr">
              <a:solidFill>
                <a:srgbClr val="3E8ED3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3600">
                <a:latin typeface="Arial" charset="0"/>
              </a:endParaRP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-433135" y="3048000"/>
              <a:ext cx="128336" cy="256674"/>
            </a:xfrm>
            <a:prstGeom prst="chevron">
              <a:avLst/>
            </a:prstGeom>
            <a:solidFill>
              <a:srgbClr val="3E8ED3"/>
            </a:solidFill>
            <a:ln w="3175" cap="flat" cmpd="sng" algn="ctr">
              <a:solidFill>
                <a:srgbClr val="3E8ED3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36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SharePoint Online Support Services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IN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867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CL Template">
  <a:themeElements>
    <a:clrScheme name="Custom 1">
      <a:dk1>
        <a:sysClr val="windowText" lastClr="000000"/>
      </a:dk1>
      <a:lt1>
        <a:sysClr val="window" lastClr="FFFFFF"/>
      </a:lt1>
      <a:dk2>
        <a:srgbClr val="F89A3A"/>
      </a:dk2>
      <a:lt2>
        <a:srgbClr val="20C4F4"/>
      </a:lt2>
      <a:accent1>
        <a:srgbClr val="CC2027"/>
      </a:accent1>
      <a:accent2>
        <a:srgbClr val="9A3594"/>
      </a:accent2>
      <a:accent3>
        <a:srgbClr val="CDDC29"/>
      </a:accent3>
      <a:accent4>
        <a:srgbClr val="58595B"/>
      </a:accent4>
      <a:accent5>
        <a:srgbClr val="A7A9AC"/>
      </a:accent5>
      <a:accent6>
        <a:srgbClr val="E6E7E7"/>
      </a:accent6>
      <a:hlink>
        <a:srgbClr val="FDEAD7"/>
      </a:hlink>
      <a:folHlink>
        <a:srgbClr val="79DBF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CA15728AB6142AA67EFA3C5DFC702" ma:contentTypeVersion="3" ma:contentTypeDescription="Create a new document." ma:contentTypeScope="" ma:versionID="a3af6bbd836a5a3901eed2f684b50b2a">
  <xsd:schema xmlns:xsd="http://www.w3.org/2001/XMLSchema" xmlns:xs="http://www.w3.org/2001/XMLSchema" xmlns:p="http://schemas.microsoft.com/office/2006/metadata/properties" xmlns:ns2="1c0af8c6-f156-4c3b-ad83-82071f50d4f4" targetNamespace="http://schemas.microsoft.com/office/2006/metadata/properties" ma:root="true" ma:fieldsID="b500977cfa914191d4c445fd2b323244" ns2:_="">
    <xsd:import namespace="1c0af8c6-f156-4c3b-ad83-82071f50d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af8c6-f156-4c3b-ad83-82071f50d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8F96B1-BAD4-4CD7-B0A3-2D71A51CF45B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1c0af8c6-f156-4c3b-ad83-82071f50d4f4"/>
  </ds:schemaRefs>
</ds:datastoreItem>
</file>

<file path=customXml/itemProps2.xml><?xml version="1.0" encoding="utf-8"?>
<ds:datastoreItem xmlns:ds="http://schemas.openxmlformats.org/officeDocument/2006/customXml" ds:itemID="{610540BF-423F-41D5-9E0D-20612716B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af8c6-f156-4c3b-ad83-82071f50d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A29CFD-13C4-439D-A5D3-3D2A4B34E7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220</Words>
  <Application>Microsoft Office PowerPoint</Application>
  <PresentationFormat>Widescreen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ＭＳ Ｐゴシック</vt:lpstr>
      <vt:lpstr>Arial</vt:lpstr>
      <vt:lpstr>Breakers Light</vt:lpstr>
      <vt:lpstr>Calibri</vt:lpstr>
      <vt:lpstr>Century Gothic</vt:lpstr>
      <vt:lpstr>Helvetica</vt:lpstr>
      <vt:lpstr>Helvetica Light</vt:lpstr>
      <vt:lpstr>Novecento Book</vt:lpstr>
      <vt:lpstr>Segoe UI</vt:lpstr>
      <vt:lpstr>Verdana</vt:lpstr>
      <vt:lpstr>Wingdings</vt:lpstr>
      <vt:lpstr>Wingdings 2</vt:lpstr>
      <vt:lpstr>2_HCL Template</vt:lpstr>
      <vt:lpstr>PowerPoint Presentation</vt:lpstr>
      <vt:lpstr>PowerPoint Presentation</vt:lpstr>
      <vt:lpstr>SharePoint Online Support Services</vt:lpstr>
    </vt:vector>
  </TitlesOfParts>
  <Company>HCL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Office 365 Support</dc:subject>
  <dc:creator>Auro</dc:creator>
  <cp:keywords>SharePoint Support;SharePoint, Workflow;Office 365</cp:keywords>
  <cp:lastModifiedBy>Subramanian Veerappan</cp:lastModifiedBy>
  <cp:revision>127</cp:revision>
  <dcterms:created xsi:type="dcterms:W3CDTF">2018-03-07T05:57:09Z</dcterms:created>
  <dcterms:modified xsi:type="dcterms:W3CDTF">2018-04-05T11:35:50Z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0x010100C60CA15728AB6142AA67EFA3C5DFC702</vt:lpwstr>
  </property>
</Properties>
</file>