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6" r:id="rId2"/>
  </p:sldMasterIdLst>
  <p:notesMasterIdLst>
    <p:notesMasterId r:id="rId30"/>
  </p:notesMasterIdLst>
  <p:handoutMasterIdLst>
    <p:handoutMasterId r:id="rId31"/>
  </p:handoutMasterIdLst>
  <p:sldIdLst>
    <p:sldId id="262" r:id="rId3"/>
    <p:sldId id="508" r:id="rId4"/>
    <p:sldId id="465" r:id="rId5"/>
    <p:sldId id="565" r:id="rId6"/>
    <p:sldId id="466" r:id="rId7"/>
    <p:sldId id="489" r:id="rId8"/>
    <p:sldId id="547" r:id="rId9"/>
    <p:sldId id="554" r:id="rId10"/>
    <p:sldId id="566" r:id="rId11"/>
    <p:sldId id="555" r:id="rId12"/>
    <p:sldId id="567" r:id="rId13"/>
    <p:sldId id="556" r:id="rId14"/>
    <p:sldId id="557" r:id="rId15"/>
    <p:sldId id="558" r:id="rId16"/>
    <p:sldId id="570" r:id="rId17"/>
    <p:sldId id="571" r:id="rId18"/>
    <p:sldId id="572" r:id="rId19"/>
    <p:sldId id="573" r:id="rId20"/>
    <p:sldId id="568" r:id="rId21"/>
    <p:sldId id="559" r:id="rId22"/>
    <p:sldId id="560" r:id="rId23"/>
    <p:sldId id="561" r:id="rId24"/>
    <p:sldId id="569" r:id="rId25"/>
    <p:sldId id="564" r:id="rId26"/>
    <p:sldId id="562" r:id="rId27"/>
    <p:sldId id="563" r:id="rId28"/>
    <p:sldId id="331" r:id="rId29"/>
  </p:sldIdLst>
  <p:sldSz cx="9753600" cy="5486400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096" userDrawn="1">
          <p15:clr>
            <a:srgbClr val="A4A3A4"/>
          </p15:clr>
        </p15:guide>
        <p15:guide id="3" orient="horz" pos="1722" userDrawn="1">
          <p15:clr>
            <a:srgbClr val="A4A3A4"/>
          </p15:clr>
        </p15:guide>
        <p15:guide id="4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CL Technologies" initials="HCLT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9900CC"/>
    <a:srgbClr val="740000"/>
    <a:srgbClr val="B51C1C"/>
    <a:srgbClr val="FF5757"/>
    <a:srgbClr val="E5F4FF"/>
    <a:srgbClr val="EFF8FF"/>
    <a:srgbClr val="F9F9F9"/>
    <a:srgbClr val="2DC8FF"/>
    <a:srgbClr val="3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77" autoAdjust="0"/>
    <p:restoredTop sz="98824" autoAdjust="0"/>
  </p:normalViewPr>
  <p:slideViewPr>
    <p:cSldViewPr snapToGrid="0">
      <p:cViewPr varScale="1">
        <p:scale>
          <a:sx n="73" d="100"/>
          <a:sy n="73" d="100"/>
        </p:scale>
        <p:origin x="54" y="618"/>
      </p:cViewPr>
      <p:guideLst>
        <p:guide orient="horz" pos="2160"/>
        <p:guide pos="4096"/>
        <p:guide orient="horz" pos="1722"/>
        <p:guide pos="3072"/>
      </p:guideLst>
    </p:cSldViewPr>
  </p:slideViewPr>
  <p:outlineViewPr>
    <p:cViewPr>
      <p:scale>
        <a:sx n="33" d="100"/>
        <a:sy n="33" d="100"/>
      </p:scale>
      <p:origin x="0" y="-142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62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9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10BAE9-441E-4B40-8B61-6AA0C11574F7}" type="doc">
      <dgm:prSet loTypeId="urn:microsoft.com/office/officeart/2011/layout/RadialPictureList" loCatId="pictur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91BE945-C9F2-4265-A258-830FC050A4BF}">
      <dgm:prSet phldrT="[Text]"/>
      <dgm:spPr/>
      <dgm:t>
        <a:bodyPr/>
        <a:lstStyle/>
        <a:p>
          <a:r>
            <a:rPr lang="en-GB" dirty="0" smtClean="0"/>
            <a:t>Microsoft PnP Engine</a:t>
          </a:r>
          <a:endParaRPr lang="en-GB" dirty="0"/>
        </a:p>
      </dgm:t>
    </dgm:pt>
    <dgm:pt modelId="{11339C0C-09C6-46F5-858A-8AF657FC1AD6}" type="parTrans" cxnId="{E63664A1-766D-41BA-BE8F-F11A83226E65}">
      <dgm:prSet/>
      <dgm:spPr/>
      <dgm:t>
        <a:bodyPr/>
        <a:lstStyle/>
        <a:p>
          <a:endParaRPr lang="en-GB"/>
        </a:p>
      </dgm:t>
    </dgm:pt>
    <dgm:pt modelId="{C019777D-792B-4ADE-8125-48A38736ACF8}" type="sibTrans" cxnId="{E63664A1-766D-41BA-BE8F-F11A83226E65}">
      <dgm:prSet/>
      <dgm:spPr/>
      <dgm:t>
        <a:bodyPr/>
        <a:lstStyle/>
        <a:p>
          <a:endParaRPr lang="en-GB"/>
        </a:p>
      </dgm:t>
    </dgm:pt>
    <dgm:pt modelId="{71FC3F01-33CF-4400-92D2-5188BD245FB7}">
      <dgm:prSet phldrT="[Text]"/>
      <dgm:spPr/>
      <dgm:t>
        <a:bodyPr/>
        <a:lstStyle/>
        <a:p>
          <a:r>
            <a:rPr lang="en-GB" dirty="0" smtClean="0"/>
            <a:t>Dev</a:t>
          </a:r>
          <a:endParaRPr lang="en-GB" dirty="0"/>
        </a:p>
      </dgm:t>
    </dgm:pt>
    <dgm:pt modelId="{8FB523C9-12BC-4078-BC2B-4B7D979CC062}" type="parTrans" cxnId="{A2631092-AB28-4473-BE87-AA434CC754EA}">
      <dgm:prSet/>
      <dgm:spPr/>
      <dgm:t>
        <a:bodyPr/>
        <a:lstStyle/>
        <a:p>
          <a:endParaRPr lang="en-GB"/>
        </a:p>
      </dgm:t>
    </dgm:pt>
    <dgm:pt modelId="{52B83E61-1362-48B9-A20A-191A1378818C}" type="sibTrans" cxnId="{A2631092-AB28-4473-BE87-AA434CC754EA}">
      <dgm:prSet/>
      <dgm:spPr/>
      <dgm:t>
        <a:bodyPr/>
        <a:lstStyle/>
        <a:p>
          <a:endParaRPr lang="en-GB"/>
        </a:p>
      </dgm:t>
    </dgm:pt>
    <dgm:pt modelId="{6268A992-3F8D-48C2-B42E-D6C148416316}">
      <dgm:prSet phldrT="[Text]"/>
      <dgm:spPr/>
      <dgm:t>
        <a:bodyPr/>
        <a:lstStyle/>
        <a:p>
          <a:r>
            <a:rPr lang="en-GB" dirty="0" smtClean="0"/>
            <a:t>QA</a:t>
          </a:r>
          <a:endParaRPr lang="en-GB" dirty="0"/>
        </a:p>
      </dgm:t>
    </dgm:pt>
    <dgm:pt modelId="{5CEA34EB-117A-4147-B99A-0F8C0F4E94BA}" type="parTrans" cxnId="{4B2F027E-1721-4A52-A855-37D209F0DF4C}">
      <dgm:prSet/>
      <dgm:spPr/>
      <dgm:t>
        <a:bodyPr/>
        <a:lstStyle/>
        <a:p>
          <a:endParaRPr lang="en-GB"/>
        </a:p>
      </dgm:t>
    </dgm:pt>
    <dgm:pt modelId="{51AABF4A-CB10-4400-81C4-F4FE64A50D80}" type="sibTrans" cxnId="{4B2F027E-1721-4A52-A855-37D209F0DF4C}">
      <dgm:prSet/>
      <dgm:spPr/>
      <dgm:t>
        <a:bodyPr/>
        <a:lstStyle/>
        <a:p>
          <a:endParaRPr lang="en-GB"/>
        </a:p>
      </dgm:t>
    </dgm:pt>
    <dgm:pt modelId="{FB9BF7E3-3B9F-4B11-BAD1-C94783E44EAC}">
      <dgm:prSet phldrT="[Text]"/>
      <dgm:spPr/>
      <dgm:t>
        <a:bodyPr/>
        <a:lstStyle/>
        <a:p>
          <a:r>
            <a:rPr lang="en-GB" dirty="0" smtClean="0"/>
            <a:t>Prod</a:t>
          </a:r>
          <a:endParaRPr lang="en-GB" dirty="0"/>
        </a:p>
      </dgm:t>
    </dgm:pt>
    <dgm:pt modelId="{CB83BC99-FA52-4EA0-A8FB-1B32575BE93A}" type="parTrans" cxnId="{99839F6D-DF2E-47E2-9753-6495165FD0D2}">
      <dgm:prSet/>
      <dgm:spPr/>
      <dgm:t>
        <a:bodyPr/>
        <a:lstStyle/>
        <a:p>
          <a:endParaRPr lang="en-GB"/>
        </a:p>
      </dgm:t>
    </dgm:pt>
    <dgm:pt modelId="{9E4DE1FC-CB80-4647-A636-ED2F4D32C18D}" type="sibTrans" cxnId="{99839F6D-DF2E-47E2-9753-6495165FD0D2}">
      <dgm:prSet/>
      <dgm:spPr/>
      <dgm:t>
        <a:bodyPr/>
        <a:lstStyle/>
        <a:p>
          <a:endParaRPr lang="en-GB"/>
        </a:p>
      </dgm:t>
    </dgm:pt>
    <dgm:pt modelId="{A795EDA2-5E3F-4508-B7AF-A41BD2401085}" type="pres">
      <dgm:prSet presAssocID="{F110BAE9-441E-4B40-8B61-6AA0C11574F7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C257FE1C-3793-4BD6-8F85-51559D25F7CB}" type="pres">
      <dgm:prSet presAssocID="{591BE945-C9F2-4265-A258-830FC050A4BF}" presName="Parent" presStyleLbl="node1" presStyleIdx="0" presStyleCnt="2">
        <dgm:presLayoutVars>
          <dgm:chMax val="4"/>
          <dgm:chPref val="3"/>
        </dgm:presLayoutVars>
      </dgm:prSet>
      <dgm:spPr/>
      <dgm:t>
        <a:bodyPr/>
        <a:lstStyle/>
        <a:p>
          <a:endParaRPr lang="en-GB"/>
        </a:p>
      </dgm:t>
    </dgm:pt>
    <dgm:pt modelId="{05E28AA0-827C-4427-9440-EFA106720769}" type="pres">
      <dgm:prSet presAssocID="{71FC3F01-33CF-4400-92D2-5188BD245FB7}" presName="Accent" presStyleLbl="node1" presStyleIdx="1" presStyleCnt="2"/>
      <dgm:spPr/>
    </dgm:pt>
    <dgm:pt modelId="{36FE179C-7B87-488F-9894-DA26B0E06ECF}" type="pres">
      <dgm:prSet presAssocID="{71FC3F01-33CF-4400-92D2-5188BD245FB7}" presName="Image1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en-US"/>
        </a:p>
      </dgm:t>
    </dgm:pt>
    <dgm:pt modelId="{BF19D3DA-8F5E-4D19-B69D-88748C3B7802}" type="pres">
      <dgm:prSet presAssocID="{71FC3F01-33CF-4400-92D2-5188BD245FB7}" presName="Child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F30CF2-5CD0-45C7-BB1F-CE303458233E}" type="pres">
      <dgm:prSet presAssocID="{6268A992-3F8D-48C2-B42E-D6C148416316}" presName="Image2" presStyleCnt="0"/>
      <dgm:spPr/>
    </dgm:pt>
    <dgm:pt modelId="{6EF85ED3-9F04-4737-B567-0EB49084DDA1}" type="pres">
      <dgm:prSet presAssocID="{6268A992-3F8D-48C2-B42E-D6C148416316}" presName="Image" presStyleLbl="fgImgPlace1" presStyleIdx="1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en-US"/>
        </a:p>
      </dgm:t>
    </dgm:pt>
    <dgm:pt modelId="{55D19D71-29F2-4470-A4F1-E64403F26116}" type="pres">
      <dgm:prSet presAssocID="{6268A992-3F8D-48C2-B42E-D6C148416316}" presName="Child2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E0323D-BF2C-4EB1-99D5-301FE704BB5D}" type="pres">
      <dgm:prSet presAssocID="{FB9BF7E3-3B9F-4B11-BAD1-C94783E44EAC}" presName="Image3" presStyleCnt="0"/>
      <dgm:spPr/>
    </dgm:pt>
    <dgm:pt modelId="{ED72B756-FB40-4AE9-93DE-23C7893729D2}" type="pres">
      <dgm:prSet presAssocID="{FB9BF7E3-3B9F-4B11-BAD1-C94783E44EAC}" presName="Image" presStyleLbl="fgImgPlace1" presStyleIdx="2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en-US"/>
        </a:p>
      </dgm:t>
    </dgm:pt>
    <dgm:pt modelId="{346ED19E-0BFF-4B2D-90A1-ACCE947B0D2D}" type="pres">
      <dgm:prSet presAssocID="{FB9BF7E3-3B9F-4B11-BAD1-C94783E44EAC}" presName="Child3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0859DA6-2196-438D-ABB2-A68DD3BAFB84}" type="presOf" srcId="{71FC3F01-33CF-4400-92D2-5188BD245FB7}" destId="{BF19D3DA-8F5E-4D19-B69D-88748C3B7802}" srcOrd="0" destOrd="0" presId="urn:microsoft.com/office/officeart/2011/layout/RadialPictureList"/>
    <dgm:cxn modelId="{EBC34C8E-402C-4DE8-9BDB-6629F3045883}" type="presOf" srcId="{591BE945-C9F2-4265-A258-830FC050A4BF}" destId="{C257FE1C-3793-4BD6-8F85-51559D25F7CB}" srcOrd="0" destOrd="0" presId="urn:microsoft.com/office/officeart/2011/layout/RadialPictureList"/>
    <dgm:cxn modelId="{B60B9C3A-CF93-4F25-AE26-1631D1352673}" type="presOf" srcId="{6268A992-3F8D-48C2-B42E-D6C148416316}" destId="{55D19D71-29F2-4470-A4F1-E64403F26116}" srcOrd="0" destOrd="0" presId="urn:microsoft.com/office/officeart/2011/layout/RadialPictureList"/>
    <dgm:cxn modelId="{4B2F027E-1721-4A52-A855-37D209F0DF4C}" srcId="{591BE945-C9F2-4265-A258-830FC050A4BF}" destId="{6268A992-3F8D-48C2-B42E-D6C148416316}" srcOrd="1" destOrd="0" parTransId="{5CEA34EB-117A-4147-B99A-0F8C0F4E94BA}" sibTransId="{51AABF4A-CB10-4400-81C4-F4FE64A50D80}"/>
    <dgm:cxn modelId="{E63664A1-766D-41BA-BE8F-F11A83226E65}" srcId="{F110BAE9-441E-4B40-8B61-6AA0C11574F7}" destId="{591BE945-C9F2-4265-A258-830FC050A4BF}" srcOrd="0" destOrd="0" parTransId="{11339C0C-09C6-46F5-858A-8AF657FC1AD6}" sibTransId="{C019777D-792B-4ADE-8125-48A38736ACF8}"/>
    <dgm:cxn modelId="{D4B7F22C-2997-4B96-8BE0-E837BCC41E99}" type="presOf" srcId="{F110BAE9-441E-4B40-8B61-6AA0C11574F7}" destId="{A795EDA2-5E3F-4508-B7AF-A41BD2401085}" srcOrd="0" destOrd="0" presId="urn:microsoft.com/office/officeart/2011/layout/RadialPictureList"/>
    <dgm:cxn modelId="{A2631092-AB28-4473-BE87-AA434CC754EA}" srcId="{591BE945-C9F2-4265-A258-830FC050A4BF}" destId="{71FC3F01-33CF-4400-92D2-5188BD245FB7}" srcOrd="0" destOrd="0" parTransId="{8FB523C9-12BC-4078-BC2B-4B7D979CC062}" sibTransId="{52B83E61-1362-48B9-A20A-191A1378818C}"/>
    <dgm:cxn modelId="{99839F6D-DF2E-47E2-9753-6495165FD0D2}" srcId="{591BE945-C9F2-4265-A258-830FC050A4BF}" destId="{FB9BF7E3-3B9F-4B11-BAD1-C94783E44EAC}" srcOrd="2" destOrd="0" parTransId="{CB83BC99-FA52-4EA0-A8FB-1B32575BE93A}" sibTransId="{9E4DE1FC-CB80-4647-A636-ED2F4D32C18D}"/>
    <dgm:cxn modelId="{7871E48F-AEAA-4998-8507-00314748B7DE}" type="presOf" srcId="{FB9BF7E3-3B9F-4B11-BAD1-C94783E44EAC}" destId="{346ED19E-0BFF-4B2D-90A1-ACCE947B0D2D}" srcOrd="0" destOrd="0" presId="urn:microsoft.com/office/officeart/2011/layout/RadialPictureList"/>
    <dgm:cxn modelId="{9EFFB187-DA86-4707-B97F-A9A465528DBC}" type="presParOf" srcId="{A795EDA2-5E3F-4508-B7AF-A41BD2401085}" destId="{C257FE1C-3793-4BD6-8F85-51559D25F7CB}" srcOrd="0" destOrd="0" presId="urn:microsoft.com/office/officeart/2011/layout/RadialPictureList"/>
    <dgm:cxn modelId="{2420A7E9-B52B-42B5-878D-7981A792D18A}" type="presParOf" srcId="{A795EDA2-5E3F-4508-B7AF-A41BD2401085}" destId="{05E28AA0-827C-4427-9440-EFA106720769}" srcOrd="1" destOrd="0" presId="urn:microsoft.com/office/officeart/2011/layout/RadialPictureList"/>
    <dgm:cxn modelId="{E9F5123A-C7DB-44D3-BA48-22F90F495517}" type="presParOf" srcId="{A795EDA2-5E3F-4508-B7AF-A41BD2401085}" destId="{36FE179C-7B87-488F-9894-DA26B0E06ECF}" srcOrd="2" destOrd="0" presId="urn:microsoft.com/office/officeart/2011/layout/RadialPictureList"/>
    <dgm:cxn modelId="{476D528F-27F8-431E-91A2-43D25FE33C64}" type="presParOf" srcId="{A795EDA2-5E3F-4508-B7AF-A41BD2401085}" destId="{BF19D3DA-8F5E-4D19-B69D-88748C3B7802}" srcOrd="3" destOrd="0" presId="urn:microsoft.com/office/officeart/2011/layout/RadialPictureList"/>
    <dgm:cxn modelId="{4C7C9EED-9E93-4DA6-A37A-EE850B406FC3}" type="presParOf" srcId="{A795EDA2-5E3F-4508-B7AF-A41BD2401085}" destId="{70F30CF2-5CD0-45C7-BB1F-CE303458233E}" srcOrd="4" destOrd="0" presId="urn:microsoft.com/office/officeart/2011/layout/RadialPictureList"/>
    <dgm:cxn modelId="{2D077460-98DC-43F5-AA3B-9DA8E776A78D}" type="presParOf" srcId="{70F30CF2-5CD0-45C7-BB1F-CE303458233E}" destId="{6EF85ED3-9F04-4737-B567-0EB49084DDA1}" srcOrd="0" destOrd="0" presId="urn:microsoft.com/office/officeart/2011/layout/RadialPictureList"/>
    <dgm:cxn modelId="{EE412351-0BF3-4FFD-8FD9-C17854CCC56E}" type="presParOf" srcId="{A795EDA2-5E3F-4508-B7AF-A41BD2401085}" destId="{55D19D71-29F2-4470-A4F1-E64403F26116}" srcOrd="5" destOrd="0" presId="urn:microsoft.com/office/officeart/2011/layout/RadialPictureList"/>
    <dgm:cxn modelId="{D894399E-9386-4546-852B-B65C45D7956F}" type="presParOf" srcId="{A795EDA2-5E3F-4508-B7AF-A41BD2401085}" destId="{B8E0323D-BF2C-4EB1-99D5-301FE704BB5D}" srcOrd="6" destOrd="0" presId="urn:microsoft.com/office/officeart/2011/layout/RadialPictureList"/>
    <dgm:cxn modelId="{F5F059CA-949F-42AA-9D82-031150FC6DD7}" type="presParOf" srcId="{B8E0323D-BF2C-4EB1-99D5-301FE704BB5D}" destId="{ED72B756-FB40-4AE9-93DE-23C7893729D2}" srcOrd="0" destOrd="0" presId="urn:microsoft.com/office/officeart/2011/layout/RadialPictureList"/>
    <dgm:cxn modelId="{FB26D3FD-064C-4A94-B423-44D3ECE825AB}" type="presParOf" srcId="{A795EDA2-5E3F-4508-B7AF-A41BD2401085}" destId="{346ED19E-0BFF-4B2D-90A1-ACCE947B0D2D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7FE1C-3793-4BD6-8F85-51559D25F7CB}">
      <dsp:nvSpPr>
        <dsp:cNvPr id="0" name=""/>
        <dsp:cNvSpPr/>
      </dsp:nvSpPr>
      <dsp:spPr>
        <a:xfrm>
          <a:off x="2803327" y="707070"/>
          <a:ext cx="1271648" cy="12717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Microsoft PnP Engine</a:t>
          </a:r>
          <a:endParaRPr lang="en-GB" sz="1700" kern="1200" dirty="0"/>
        </a:p>
      </dsp:txBody>
      <dsp:txXfrm>
        <a:off x="2989556" y="893308"/>
        <a:ext cx="899190" cy="899234"/>
      </dsp:txXfrm>
    </dsp:sp>
    <dsp:sp modelId="{05E28AA0-827C-4427-9440-EFA106720769}">
      <dsp:nvSpPr>
        <dsp:cNvPr id="0" name=""/>
        <dsp:cNvSpPr/>
      </dsp:nvSpPr>
      <dsp:spPr>
        <a:xfrm>
          <a:off x="2147557" y="0"/>
          <a:ext cx="2563432" cy="2672222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FE179C-7B87-488F-9894-DA26B0E06ECF}">
      <dsp:nvSpPr>
        <dsp:cNvPr id="0" name=""/>
        <dsp:cNvSpPr/>
      </dsp:nvSpPr>
      <dsp:spPr>
        <a:xfrm>
          <a:off x="4035082" y="225268"/>
          <a:ext cx="681226" cy="68141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F19D3DA-8F5E-4D19-B69D-88748C3B7802}">
      <dsp:nvSpPr>
        <dsp:cNvPr id="0" name=""/>
        <dsp:cNvSpPr/>
      </dsp:nvSpPr>
      <dsp:spPr>
        <a:xfrm>
          <a:off x="4767980" y="236224"/>
          <a:ext cx="911847" cy="659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GB" sz="1700" kern="1200" dirty="0" smtClean="0"/>
            <a:t>Dev</a:t>
          </a:r>
          <a:endParaRPr lang="en-GB" sz="1700" kern="1200" dirty="0"/>
        </a:p>
      </dsp:txBody>
      <dsp:txXfrm>
        <a:off x="4767980" y="236224"/>
        <a:ext cx="911847" cy="659504"/>
      </dsp:txXfrm>
    </dsp:sp>
    <dsp:sp modelId="{6EF85ED3-9F04-4737-B567-0EB49084DDA1}">
      <dsp:nvSpPr>
        <dsp:cNvPr id="0" name=""/>
        <dsp:cNvSpPr/>
      </dsp:nvSpPr>
      <dsp:spPr>
        <a:xfrm>
          <a:off x="4298378" y="1000480"/>
          <a:ext cx="681226" cy="68141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5D19D71-29F2-4470-A4F1-E64403F26116}">
      <dsp:nvSpPr>
        <dsp:cNvPr id="0" name=""/>
        <dsp:cNvSpPr/>
      </dsp:nvSpPr>
      <dsp:spPr>
        <a:xfrm>
          <a:off x="5035075" y="1010100"/>
          <a:ext cx="911847" cy="659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GB" sz="1700" kern="1200" dirty="0" smtClean="0"/>
            <a:t>QA</a:t>
          </a:r>
          <a:endParaRPr lang="en-GB" sz="1700" kern="1200" dirty="0"/>
        </a:p>
      </dsp:txBody>
      <dsp:txXfrm>
        <a:off x="5035075" y="1010100"/>
        <a:ext cx="911847" cy="659504"/>
      </dsp:txXfrm>
    </dsp:sp>
    <dsp:sp modelId="{ED72B756-FB40-4AE9-93DE-23C7893729D2}">
      <dsp:nvSpPr>
        <dsp:cNvPr id="0" name=""/>
        <dsp:cNvSpPr/>
      </dsp:nvSpPr>
      <dsp:spPr>
        <a:xfrm>
          <a:off x="4035082" y="1786648"/>
          <a:ext cx="681226" cy="68141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46ED19E-0BFF-4B2D-90A1-ACCE947B0D2D}">
      <dsp:nvSpPr>
        <dsp:cNvPr id="0" name=""/>
        <dsp:cNvSpPr/>
      </dsp:nvSpPr>
      <dsp:spPr>
        <a:xfrm>
          <a:off x="4767980" y="1800543"/>
          <a:ext cx="911847" cy="659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GB" sz="1700" kern="1200" dirty="0" smtClean="0"/>
            <a:t>Prod</a:t>
          </a:r>
          <a:endParaRPr lang="en-GB" sz="1700" kern="1200" dirty="0"/>
        </a:p>
      </dsp:txBody>
      <dsp:txXfrm>
        <a:off x="4767980" y="1800543"/>
        <a:ext cx="911847" cy="659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071A1-7F34-4C0D-9C09-E03692C651DD}" type="datetimeFigureOut">
              <a:rPr lang="en-US" smtClean="0"/>
              <a:pPr/>
              <a:t>15-Nov-16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D69E6-4190-4EBE-9D37-3341042116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16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EDD40-3194-4C1C-95FC-1909A3813F0A}" type="datetimeFigureOut">
              <a:rPr lang="en-IN" smtClean="0"/>
              <a:pPr/>
              <a:t>15-11-2016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68F5B-CB52-48F0-9C5E-95FF30C0CF3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59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5049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14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>
                <a:solidFill>
                  <a:prstClr val="black"/>
                </a:solidFill>
              </a:rPr>
              <a:pPr/>
              <a:t>16</a:t>
            </a:fld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20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21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22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25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26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7920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130B0-0161-498A-82B5-7850946FA91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87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8923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10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12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8F5B-CB52-48F0-9C5E-95FF30C0CF35}" type="slidenum">
              <a:rPr lang="en-IN" smtClean="0"/>
              <a:pPr/>
              <a:t>13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760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897890"/>
            <a:ext cx="7315200" cy="191008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881630"/>
            <a:ext cx="7315200" cy="1324610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E91E-A9D8-43FE-A262-AEDDC3C4EC0E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auto">
          <a:xfrm>
            <a:off x="1043093" y="1064260"/>
            <a:ext cx="1677594" cy="3127586"/>
          </a:xfrm>
          <a:custGeom>
            <a:avLst/>
            <a:gdLst/>
            <a:ahLst/>
            <a:cxnLst>
              <a:cxn ang="0">
                <a:pos x="656" y="0"/>
              </a:cxn>
              <a:cxn ang="0">
                <a:pos x="1120" y="190"/>
              </a:cxn>
              <a:cxn ang="0">
                <a:pos x="1312" y="654"/>
              </a:cxn>
              <a:cxn ang="0">
                <a:pos x="0" y="656"/>
              </a:cxn>
              <a:cxn ang="0">
                <a:pos x="192" y="192"/>
              </a:cxn>
              <a:cxn ang="0">
                <a:pos x="854" y="176"/>
              </a:cxn>
              <a:cxn ang="0">
                <a:pos x="1134" y="456"/>
              </a:cxn>
              <a:cxn ang="0">
                <a:pos x="1134" y="852"/>
              </a:cxn>
              <a:cxn ang="0">
                <a:pos x="458" y="178"/>
              </a:cxn>
              <a:cxn ang="0">
                <a:pos x="178" y="458"/>
              </a:cxn>
              <a:cxn ang="0">
                <a:pos x="178" y="854"/>
              </a:cxn>
              <a:cxn ang="0">
                <a:pos x="504" y="610"/>
              </a:cxn>
              <a:cxn ang="0">
                <a:pos x="544" y="546"/>
              </a:cxn>
              <a:cxn ang="0">
                <a:pos x="608" y="506"/>
              </a:cxn>
              <a:cxn ang="0">
                <a:pos x="672" y="500"/>
              </a:cxn>
              <a:cxn ang="0">
                <a:pos x="744" y="526"/>
              </a:cxn>
              <a:cxn ang="0">
                <a:pos x="794" y="582"/>
              </a:cxn>
              <a:cxn ang="0">
                <a:pos x="814" y="658"/>
              </a:cxn>
              <a:cxn ang="0">
                <a:pos x="800" y="720"/>
              </a:cxn>
              <a:cxn ang="0">
                <a:pos x="756" y="780"/>
              </a:cxn>
              <a:cxn ang="0">
                <a:pos x="686" y="812"/>
              </a:cxn>
              <a:cxn ang="0">
                <a:pos x="624" y="812"/>
              </a:cxn>
              <a:cxn ang="0">
                <a:pos x="554" y="780"/>
              </a:cxn>
              <a:cxn ang="0">
                <a:pos x="510" y="720"/>
              </a:cxn>
              <a:cxn ang="0">
                <a:pos x="498" y="658"/>
              </a:cxn>
              <a:cxn ang="0">
                <a:pos x="834" y="2394"/>
              </a:cxn>
              <a:cxn ang="0">
                <a:pos x="778" y="2444"/>
              </a:cxn>
              <a:cxn ang="0">
                <a:pos x="714" y="2432"/>
              </a:cxn>
              <a:cxn ang="0">
                <a:pos x="678" y="2362"/>
              </a:cxn>
              <a:cxn ang="0">
                <a:pos x="672" y="1622"/>
              </a:cxn>
              <a:cxn ang="0">
                <a:pos x="628" y="1620"/>
              </a:cxn>
              <a:cxn ang="0">
                <a:pos x="620" y="2362"/>
              </a:cxn>
              <a:cxn ang="0">
                <a:pos x="582" y="2432"/>
              </a:cxn>
              <a:cxn ang="0">
                <a:pos x="518" y="2444"/>
              </a:cxn>
              <a:cxn ang="0">
                <a:pos x="464" y="2394"/>
              </a:cxn>
              <a:cxn ang="0">
                <a:pos x="458" y="1084"/>
              </a:cxn>
              <a:cxn ang="0">
                <a:pos x="444" y="1064"/>
              </a:cxn>
              <a:cxn ang="0">
                <a:pos x="414" y="1076"/>
              </a:cxn>
              <a:cxn ang="0">
                <a:pos x="308" y="1556"/>
              </a:cxn>
              <a:cxn ang="0">
                <a:pos x="262" y="1594"/>
              </a:cxn>
              <a:cxn ang="0">
                <a:pos x="212" y="1584"/>
              </a:cxn>
              <a:cxn ang="0">
                <a:pos x="182" y="1528"/>
              </a:cxn>
              <a:cxn ang="0">
                <a:pos x="300" y="966"/>
              </a:cxn>
              <a:cxn ang="0">
                <a:pos x="348" y="900"/>
              </a:cxn>
              <a:cxn ang="0">
                <a:pos x="420" y="862"/>
              </a:cxn>
              <a:cxn ang="0">
                <a:pos x="648" y="856"/>
              </a:cxn>
              <a:cxn ang="0">
                <a:pos x="880" y="864"/>
              </a:cxn>
              <a:cxn ang="0">
                <a:pos x="954" y="906"/>
              </a:cxn>
              <a:cxn ang="0">
                <a:pos x="1004" y="980"/>
              </a:cxn>
              <a:cxn ang="0">
                <a:pos x="1114" y="1528"/>
              </a:cxn>
              <a:cxn ang="0">
                <a:pos x="1086" y="1584"/>
              </a:cxn>
              <a:cxn ang="0">
                <a:pos x="1036" y="1594"/>
              </a:cxn>
              <a:cxn ang="0">
                <a:pos x="988" y="1556"/>
              </a:cxn>
              <a:cxn ang="0">
                <a:pos x="884" y="1074"/>
              </a:cxn>
              <a:cxn ang="0">
                <a:pos x="846" y="1068"/>
              </a:cxn>
            </a:cxnLst>
            <a:rect l="0" t="0" r="r" b="b"/>
            <a:pathLst>
              <a:path w="1312" h="2446">
                <a:moveTo>
                  <a:pt x="656" y="0"/>
                </a:moveTo>
                <a:lnTo>
                  <a:pt x="670" y="454"/>
                </a:lnTo>
                <a:lnTo>
                  <a:pt x="640" y="454"/>
                </a:lnTo>
                <a:lnTo>
                  <a:pt x="656" y="0"/>
                </a:lnTo>
                <a:lnTo>
                  <a:pt x="656" y="0"/>
                </a:lnTo>
                <a:close/>
                <a:moveTo>
                  <a:pt x="1120" y="190"/>
                </a:moveTo>
                <a:lnTo>
                  <a:pt x="808" y="524"/>
                </a:lnTo>
                <a:lnTo>
                  <a:pt x="786" y="502"/>
                </a:lnTo>
                <a:lnTo>
                  <a:pt x="1120" y="190"/>
                </a:lnTo>
                <a:lnTo>
                  <a:pt x="1120" y="190"/>
                </a:lnTo>
                <a:close/>
                <a:moveTo>
                  <a:pt x="1312" y="654"/>
                </a:moveTo>
                <a:lnTo>
                  <a:pt x="856" y="670"/>
                </a:lnTo>
                <a:lnTo>
                  <a:pt x="856" y="638"/>
                </a:lnTo>
                <a:lnTo>
                  <a:pt x="1312" y="654"/>
                </a:lnTo>
                <a:lnTo>
                  <a:pt x="1312" y="654"/>
                </a:lnTo>
                <a:close/>
                <a:moveTo>
                  <a:pt x="0" y="656"/>
                </a:moveTo>
                <a:lnTo>
                  <a:pt x="456" y="640"/>
                </a:lnTo>
                <a:lnTo>
                  <a:pt x="456" y="672"/>
                </a:lnTo>
                <a:lnTo>
                  <a:pt x="0" y="656"/>
                </a:lnTo>
                <a:lnTo>
                  <a:pt x="0" y="656"/>
                </a:lnTo>
                <a:close/>
                <a:moveTo>
                  <a:pt x="192" y="192"/>
                </a:moveTo>
                <a:lnTo>
                  <a:pt x="524" y="502"/>
                </a:lnTo>
                <a:lnTo>
                  <a:pt x="502" y="524"/>
                </a:lnTo>
                <a:lnTo>
                  <a:pt x="192" y="192"/>
                </a:lnTo>
                <a:lnTo>
                  <a:pt x="192" y="192"/>
                </a:lnTo>
                <a:close/>
                <a:moveTo>
                  <a:pt x="854" y="176"/>
                </a:moveTo>
                <a:lnTo>
                  <a:pt x="746" y="476"/>
                </a:lnTo>
                <a:lnTo>
                  <a:pt x="718" y="464"/>
                </a:lnTo>
                <a:lnTo>
                  <a:pt x="854" y="176"/>
                </a:lnTo>
                <a:lnTo>
                  <a:pt x="854" y="176"/>
                </a:lnTo>
                <a:close/>
                <a:moveTo>
                  <a:pt x="1134" y="456"/>
                </a:moveTo>
                <a:lnTo>
                  <a:pt x="848" y="592"/>
                </a:lnTo>
                <a:lnTo>
                  <a:pt x="836" y="562"/>
                </a:lnTo>
                <a:lnTo>
                  <a:pt x="1134" y="456"/>
                </a:lnTo>
                <a:lnTo>
                  <a:pt x="1134" y="456"/>
                </a:lnTo>
                <a:close/>
                <a:moveTo>
                  <a:pt x="1134" y="852"/>
                </a:moveTo>
                <a:lnTo>
                  <a:pt x="836" y="746"/>
                </a:lnTo>
                <a:lnTo>
                  <a:pt x="848" y="716"/>
                </a:lnTo>
                <a:lnTo>
                  <a:pt x="1134" y="852"/>
                </a:lnTo>
                <a:lnTo>
                  <a:pt x="1134" y="852"/>
                </a:lnTo>
                <a:close/>
                <a:moveTo>
                  <a:pt x="458" y="178"/>
                </a:moveTo>
                <a:lnTo>
                  <a:pt x="592" y="464"/>
                </a:lnTo>
                <a:lnTo>
                  <a:pt x="564" y="476"/>
                </a:lnTo>
                <a:lnTo>
                  <a:pt x="458" y="178"/>
                </a:lnTo>
                <a:lnTo>
                  <a:pt x="458" y="178"/>
                </a:lnTo>
                <a:close/>
                <a:moveTo>
                  <a:pt x="178" y="458"/>
                </a:moveTo>
                <a:lnTo>
                  <a:pt x="476" y="564"/>
                </a:lnTo>
                <a:lnTo>
                  <a:pt x="464" y="594"/>
                </a:lnTo>
                <a:lnTo>
                  <a:pt x="178" y="458"/>
                </a:lnTo>
                <a:lnTo>
                  <a:pt x="178" y="458"/>
                </a:lnTo>
                <a:close/>
                <a:moveTo>
                  <a:pt x="178" y="854"/>
                </a:moveTo>
                <a:lnTo>
                  <a:pt x="466" y="718"/>
                </a:lnTo>
                <a:lnTo>
                  <a:pt x="478" y="748"/>
                </a:lnTo>
                <a:lnTo>
                  <a:pt x="178" y="854"/>
                </a:lnTo>
                <a:lnTo>
                  <a:pt x="178" y="854"/>
                </a:lnTo>
                <a:close/>
                <a:moveTo>
                  <a:pt x="498" y="658"/>
                </a:moveTo>
                <a:lnTo>
                  <a:pt x="498" y="658"/>
                </a:lnTo>
                <a:lnTo>
                  <a:pt x="498" y="642"/>
                </a:lnTo>
                <a:lnTo>
                  <a:pt x="500" y="626"/>
                </a:lnTo>
                <a:lnTo>
                  <a:pt x="504" y="610"/>
                </a:lnTo>
                <a:lnTo>
                  <a:pt x="510" y="596"/>
                </a:lnTo>
                <a:lnTo>
                  <a:pt x="516" y="582"/>
                </a:lnTo>
                <a:lnTo>
                  <a:pt x="524" y="570"/>
                </a:lnTo>
                <a:lnTo>
                  <a:pt x="534" y="558"/>
                </a:lnTo>
                <a:lnTo>
                  <a:pt x="544" y="546"/>
                </a:lnTo>
                <a:lnTo>
                  <a:pt x="554" y="536"/>
                </a:lnTo>
                <a:lnTo>
                  <a:pt x="566" y="526"/>
                </a:lnTo>
                <a:lnTo>
                  <a:pt x="580" y="518"/>
                </a:lnTo>
                <a:lnTo>
                  <a:pt x="594" y="512"/>
                </a:lnTo>
                <a:lnTo>
                  <a:pt x="608" y="506"/>
                </a:lnTo>
                <a:lnTo>
                  <a:pt x="624" y="502"/>
                </a:lnTo>
                <a:lnTo>
                  <a:pt x="638" y="500"/>
                </a:lnTo>
                <a:lnTo>
                  <a:pt x="656" y="500"/>
                </a:lnTo>
                <a:lnTo>
                  <a:pt x="656" y="500"/>
                </a:lnTo>
                <a:lnTo>
                  <a:pt x="672" y="500"/>
                </a:lnTo>
                <a:lnTo>
                  <a:pt x="686" y="502"/>
                </a:lnTo>
                <a:lnTo>
                  <a:pt x="702" y="506"/>
                </a:lnTo>
                <a:lnTo>
                  <a:pt x="716" y="512"/>
                </a:lnTo>
                <a:lnTo>
                  <a:pt x="730" y="518"/>
                </a:lnTo>
                <a:lnTo>
                  <a:pt x="744" y="526"/>
                </a:lnTo>
                <a:lnTo>
                  <a:pt x="756" y="536"/>
                </a:lnTo>
                <a:lnTo>
                  <a:pt x="766" y="546"/>
                </a:lnTo>
                <a:lnTo>
                  <a:pt x="778" y="558"/>
                </a:lnTo>
                <a:lnTo>
                  <a:pt x="786" y="570"/>
                </a:lnTo>
                <a:lnTo>
                  <a:pt x="794" y="582"/>
                </a:lnTo>
                <a:lnTo>
                  <a:pt x="800" y="596"/>
                </a:lnTo>
                <a:lnTo>
                  <a:pt x="806" y="610"/>
                </a:lnTo>
                <a:lnTo>
                  <a:pt x="810" y="626"/>
                </a:lnTo>
                <a:lnTo>
                  <a:pt x="812" y="642"/>
                </a:lnTo>
                <a:lnTo>
                  <a:pt x="814" y="658"/>
                </a:lnTo>
                <a:lnTo>
                  <a:pt x="814" y="658"/>
                </a:lnTo>
                <a:lnTo>
                  <a:pt x="812" y="674"/>
                </a:lnTo>
                <a:lnTo>
                  <a:pt x="810" y="690"/>
                </a:lnTo>
                <a:lnTo>
                  <a:pt x="806" y="704"/>
                </a:lnTo>
                <a:lnTo>
                  <a:pt x="800" y="720"/>
                </a:lnTo>
                <a:lnTo>
                  <a:pt x="794" y="734"/>
                </a:lnTo>
                <a:lnTo>
                  <a:pt x="786" y="746"/>
                </a:lnTo>
                <a:lnTo>
                  <a:pt x="778" y="758"/>
                </a:lnTo>
                <a:lnTo>
                  <a:pt x="766" y="770"/>
                </a:lnTo>
                <a:lnTo>
                  <a:pt x="756" y="780"/>
                </a:lnTo>
                <a:lnTo>
                  <a:pt x="744" y="788"/>
                </a:lnTo>
                <a:lnTo>
                  <a:pt x="730" y="796"/>
                </a:lnTo>
                <a:lnTo>
                  <a:pt x="716" y="804"/>
                </a:lnTo>
                <a:lnTo>
                  <a:pt x="702" y="808"/>
                </a:lnTo>
                <a:lnTo>
                  <a:pt x="686" y="812"/>
                </a:lnTo>
                <a:lnTo>
                  <a:pt x="672" y="814"/>
                </a:lnTo>
                <a:lnTo>
                  <a:pt x="656" y="816"/>
                </a:lnTo>
                <a:lnTo>
                  <a:pt x="656" y="816"/>
                </a:lnTo>
                <a:lnTo>
                  <a:pt x="638" y="814"/>
                </a:lnTo>
                <a:lnTo>
                  <a:pt x="624" y="812"/>
                </a:lnTo>
                <a:lnTo>
                  <a:pt x="608" y="808"/>
                </a:lnTo>
                <a:lnTo>
                  <a:pt x="594" y="804"/>
                </a:lnTo>
                <a:lnTo>
                  <a:pt x="580" y="796"/>
                </a:lnTo>
                <a:lnTo>
                  <a:pt x="566" y="788"/>
                </a:lnTo>
                <a:lnTo>
                  <a:pt x="554" y="780"/>
                </a:lnTo>
                <a:lnTo>
                  <a:pt x="544" y="770"/>
                </a:lnTo>
                <a:lnTo>
                  <a:pt x="534" y="758"/>
                </a:lnTo>
                <a:lnTo>
                  <a:pt x="524" y="746"/>
                </a:lnTo>
                <a:lnTo>
                  <a:pt x="516" y="734"/>
                </a:lnTo>
                <a:lnTo>
                  <a:pt x="510" y="720"/>
                </a:lnTo>
                <a:lnTo>
                  <a:pt x="504" y="704"/>
                </a:lnTo>
                <a:lnTo>
                  <a:pt x="500" y="690"/>
                </a:lnTo>
                <a:lnTo>
                  <a:pt x="498" y="674"/>
                </a:lnTo>
                <a:lnTo>
                  <a:pt x="498" y="658"/>
                </a:lnTo>
                <a:lnTo>
                  <a:pt x="498" y="658"/>
                </a:lnTo>
                <a:close/>
                <a:moveTo>
                  <a:pt x="840" y="1552"/>
                </a:moveTo>
                <a:lnTo>
                  <a:pt x="840" y="2362"/>
                </a:lnTo>
                <a:lnTo>
                  <a:pt x="840" y="2362"/>
                </a:lnTo>
                <a:lnTo>
                  <a:pt x="838" y="2378"/>
                </a:lnTo>
                <a:lnTo>
                  <a:pt x="834" y="2394"/>
                </a:lnTo>
                <a:lnTo>
                  <a:pt x="828" y="2408"/>
                </a:lnTo>
                <a:lnTo>
                  <a:pt x="818" y="2420"/>
                </a:lnTo>
                <a:lnTo>
                  <a:pt x="806" y="2432"/>
                </a:lnTo>
                <a:lnTo>
                  <a:pt x="794" y="2438"/>
                </a:lnTo>
                <a:lnTo>
                  <a:pt x="778" y="2444"/>
                </a:lnTo>
                <a:lnTo>
                  <a:pt x="762" y="2446"/>
                </a:lnTo>
                <a:lnTo>
                  <a:pt x="762" y="2446"/>
                </a:lnTo>
                <a:lnTo>
                  <a:pt x="744" y="2444"/>
                </a:lnTo>
                <a:lnTo>
                  <a:pt x="728" y="2438"/>
                </a:lnTo>
                <a:lnTo>
                  <a:pt x="714" y="2432"/>
                </a:lnTo>
                <a:lnTo>
                  <a:pt x="702" y="2420"/>
                </a:lnTo>
                <a:lnTo>
                  <a:pt x="692" y="2408"/>
                </a:lnTo>
                <a:lnTo>
                  <a:pt x="684" y="2394"/>
                </a:lnTo>
                <a:lnTo>
                  <a:pt x="678" y="2378"/>
                </a:lnTo>
                <a:lnTo>
                  <a:pt x="678" y="2362"/>
                </a:lnTo>
                <a:lnTo>
                  <a:pt x="678" y="1640"/>
                </a:lnTo>
                <a:lnTo>
                  <a:pt x="678" y="1640"/>
                </a:lnTo>
                <a:lnTo>
                  <a:pt x="676" y="1634"/>
                </a:lnTo>
                <a:lnTo>
                  <a:pt x="674" y="1628"/>
                </a:lnTo>
                <a:lnTo>
                  <a:pt x="672" y="1622"/>
                </a:lnTo>
                <a:lnTo>
                  <a:pt x="668" y="1618"/>
                </a:lnTo>
                <a:lnTo>
                  <a:pt x="660" y="1612"/>
                </a:lnTo>
                <a:lnTo>
                  <a:pt x="648" y="1612"/>
                </a:lnTo>
                <a:lnTo>
                  <a:pt x="638" y="1614"/>
                </a:lnTo>
                <a:lnTo>
                  <a:pt x="628" y="1620"/>
                </a:lnTo>
                <a:lnTo>
                  <a:pt x="622" y="1628"/>
                </a:lnTo>
                <a:lnTo>
                  <a:pt x="620" y="1634"/>
                </a:lnTo>
                <a:lnTo>
                  <a:pt x="620" y="1642"/>
                </a:lnTo>
                <a:lnTo>
                  <a:pt x="620" y="2362"/>
                </a:lnTo>
                <a:lnTo>
                  <a:pt x="620" y="2362"/>
                </a:lnTo>
                <a:lnTo>
                  <a:pt x="618" y="2378"/>
                </a:lnTo>
                <a:lnTo>
                  <a:pt x="612" y="2394"/>
                </a:lnTo>
                <a:lnTo>
                  <a:pt x="604" y="2408"/>
                </a:lnTo>
                <a:lnTo>
                  <a:pt x="594" y="2420"/>
                </a:lnTo>
                <a:lnTo>
                  <a:pt x="582" y="2432"/>
                </a:lnTo>
                <a:lnTo>
                  <a:pt x="568" y="2438"/>
                </a:lnTo>
                <a:lnTo>
                  <a:pt x="552" y="2444"/>
                </a:lnTo>
                <a:lnTo>
                  <a:pt x="534" y="2446"/>
                </a:lnTo>
                <a:lnTo>
                  <a:pt x="534" y="2446"/>
                </a:lnTo>
                <a:lnTo>
                  <a:pt x="518" y="2444"/>
                </a:lnTo>
                <a:lnTo>
                  <a:pt x="504" y="2438"/>
                </a:lnTo>
                <a:lnTo>
                  <a:pt x="490" y="2432"/>
                </a:lnTo>
                <a:lnTo>
                  <a:pt x="478" y="2420"/>
                </a:lnTo>
                <a:lnTo>
                  <a:pt x="470" y="2408"/>
                </a:lnTo>
                <a:lnTo>
                  <a:pt x="464" y="2394"/>
                </a:lnTo>
                <a:lnTo>
                  <a:pt x="460" y="2378"/>
                </a:lnTo>
                <a:lnTo>
                  <a:pt x="458" y="2362"/>
                </a:lnTo>
                <a:lnTo>
                  <a:pt x="458" y="1514"/>
                </a:lnTo>
                <a:lnTo>
                  <a:pt x="458" y="1084"/>
                </a:lnTo>
                <a:lnTo>
                  <a:pt x="458" y="1084"/>
                </a:lnTo>
                <a:lnTo>
                  <a:pt x="458" y="1078"/>
                </a:lnTo>
                <a:lnTo>
                  <a:pt x="456" y="1074"/>
                </a:lnTo>
                <a:lnTo>
                  <a:pt x="456" y="1074"/>
                </a:lnTo>
                <a:lnTo>
                  <a:pt x="450" y="1068"/>
                </a:lnTo>
                <a:lnTo>
                  <a:pt x="444" y="1064"/>
                </a:lnTo>
                <a:lnTo>
                  <a:pt x="438" y="1064"/>
                </a:lnTo>
                <a:lnTo>
                  <a:pt x="430" y="1064"/>
                </a:lnTo>
                <a:lnTo>
                  <a:pt x="424" y="1066"/>
                </a:lnTo>
                <a:lnTo>
                  <a:pt x="418" y="1070"/>
                </a:lnTo>
                <a:lnTo>
                  <a:pt x="414" y="1076"/>
                </a:lnTo>
                <a:lnTo>
                  <a:pt x="412" y="1084"/>
                </a:lnTo>
                <a:lnTo>
                  <a:pt x="316" y="1530"/>
                </a:lnTo>
                <a:lnTo>
                  <a:pt x="316" y="1530"/>
                </a:lnTo>
                <a:lnTo>
                  <a:pt x="314" y="1544"/>
                </a:lnTo>
                <a:lnTo>
                  <a:pt x="308" y="1556"/>
                </a:lnTo>
                <a:lnTo>
                  <a:pt x="302" y="1568"/>
                </a:lnTo>
                <a:lnTo>
                  <a:pt x="294" y="1578"/>
                </a:lnTo>
                <a:lnTo>
                  <a:pt x="284" y="1586"/>
                </a:lnTo>
                <a:lnTo>
                  <a:pt x="274" y="1592"/>
                </a:lnTo>
                <a:lnTo>
                  <a:pt x="262" y="1594"/>
                </a:lnTo>
                <a:lnTo>
                  <a:pt x="250" y="1596"/>
                </a:lnTo>
                <a:lnTo>
                  <a:pt x="250" y="1596"/>
                </a:lnTo>
                <a:lnTo>
                  <a:pt x="236" y="1594"/>
                </a:lnTo>
                <a:lnTo>
                  <a:pt x="224" y="1590"/>
                </a:lnTo>
                <a:lnTo>
                  <a:pt x="212" y="1584"/>
                </a:lnTo>
                <a:lnTo>
                  <a:pt x="202" y="1576"/>
                </a:lnTo>
                <a:lnTo>
                  <a:pt x="194" y="1566"/>
                </a:lnTo>
                <a:lnTo>
                  <a:pt x="188" y="1554"/>
                </a:lnTo>
                <a:lnTo>
                  <a:pt x="184" y="1542"/>
                </a:lnTo>
                <a:lnTo>
                  <a:pt x="182" y="1528"/>
                </a:lnTo>
                <a:lnTo>
                  <a:pt x="278" y="1034"/>
                </a:lnTo>
                <a:lnTo>
                  <a:pt x="278" y="1034"/>
                </a:lnTo>
                <a:lnTo>
                  <a:pt x="288" y="998"/>
                </a:lnTo>
                <a:lnTo>
                  <a:pt x="292" y="982"/>
                </a:lnTo>
                <a:lnTo>
                  <a:pt x="300" y="966"/>
                </a:lnTo>
                <a:lnTo>
                  <a:pt x="308" y="952"/>
                </a:lnTo>
                <a:lnTo>
                  <a:pt x="316" y="938"/>
                </a:lnTo>
                <a:lnTo>
                  <a:pt x="326" y="924"/>
                </a:lnTo>
                <a:lnTo>
                  <a:pt x="338" y="912"/>
                </a:lnTo>
                <a:lnTo>
                  <a:pt x="348" y="900"/>
                </a:lnTo>
                <a:lnTo>
                  <a:pt x="362" y="890"/>
                </a:lnTo>
                <a:lnTo>
                  <a:pt x="374" y="882"/>
                </a:lnTo>
                <a:lnTo>
                  <a:pt x="390" y="874"/>
                </a:lnTo>
                <a:lnTo>
                  <a:pt x="404" y="868"/>
                </a:lnTo>
                <a:lnTo>
                  <a:pt x="420" y="862"/>
                </a:lnTo>
                <a:lnTo>
                  <a:pt x="438" y="858"/>
                </a:lnTo>
                <a:lnTo>
                  <a:pt x="456" y="856"/>
                </a:lnTo>
                <a:lnTo>
                  <a:pt x="456" y="856"/>
                </a:lnTo>
                <a:lnTo>
                  <a:pt x="474" y="856"/>
                </a:lnTo>
                <a:lnTo>
                  <a:pt x="648" y="856"/>
                </a:lnTo>
                <a:lnTo>
                  <a:pt x="824" y="856"/>
                </a:lnTo>
                <a:lnTo>
                  <a:pt x="824" y="856"/>
                </a:lnTo>
                <a:lnTo>
                  <a:pt x="844" y="856"/>
                </a:lnTo>
                <a:lnTo>
                  <a:pt x="862" y="858"/>
                </a:lnTo>
                <a:lnTo>
                  <a:pt x="880" y="864"/>
                </a:lnTo>
                <a:lnTo>
                  <a:pt x="896" y="868"/>
                </a:lnTo>
                <a:lnTo>
                  <a:pt x="912" y="876"/>
                </a:lnTo>
                <a:lnTo>
                  <a:pt x="928" y="884"/>
                </a:lnTo>
                <a:lnTo>
                  <a:pt x="942" y="894"/>
                </a:lnTo>
                <a:lnTo>
                  <a:pt x="954" y="906"/>
                </a:lnTo>
                <a:lnTo>
                  <a:pt x="966" y="918"/>
                </a:lnTo>
                <a:lnTo>
                  <a:pt x="978" y="932"/>
                </a:lnTo>
                <a:lnTo>
                  <a:pt x="988" y="948"/>
                </a:lnTo>
                <a:lnTo>
                  <a:pt x="996" y="962"/>
                </a:lnTo>
                <a:lnTo>
                  <a:pt x="1004" y="980"/>
                </a:lnTo>
                <a:lnTo>
                  <a:pt x="1010" y="996"/>
                </a:lnTo>
                <a:lnTo>
                  <a:pt x="1014" y="1014"/>
                </a:lnTo>
                <a:lnTo>
                  <a:pt x="1018" y="1034"/>
                </a:lnTo>
                <a:lnTo>
                  <a:pt x="1114" y="1528"/>
                </a:lnTo>
                <a:lnTo>
                  <a:pt x="1114" y="1528"/>
                </a:lnTo>
                <a:lnTo>
                  <a:pt x="1114" y="1542"/>
                </a:lnTo>
                <a:lnTo>
                  <a:pt x="1110" y="1554"/>
                </a:lnTo>
                <a:lnTo>
                  <a:pt x="1104" y="1566"/>
                </a:lnTo>
                <a:lnTo>
                  <a:pt x="1096" y="1576"/>
                </a:lnTo>
                <a:lnTo>
                  <a:pt x="1086" y="1584"/>
                </a:lnTo>
                <a:lnTo>
                  <a:pt x="1074" y="1590"/>
                </a:lnTo>
                <a:lnTo>
                  <a:pt x="1062" y="1594"/>
                </a:lnTo>
                <a:lnTo>
                  <a:pt x="1048" y="1596"/>
                </a:lnTo>
                <a:lnTo>
                  <a:pt x="1048" y="1596"/>
                </a:lnTo>
                <a:lnTo>
                  <a:pt x="1036" y="1594"/>
                </a:lnTo>
                <a:lnTo>
                  <a:pt x="1024" y="1592"/>
                </a:lnTo>
                <a:lnTo>
                  <a:pt x="1012" y="1586"/>
                </a:lnTo>
                <a:lnTo>
                  <a:pt x="1004" y="1578"/>
                </a:lnTo>
                <a:lnTo>
                  <a:pt x="996" y="1568"/>
                </a:lnTo>
                <a:lnTo>
                  <a:pt x="988" y="1556"/>
                </a:lnTo>
                <a:lnTo>
                  <a:pt x="984" y="1544"/>
                </a:lnTo>
                <a:lnTo>
                  <a:pt x="980" y="1530"/>
                </a:lnTo>
                <a:lnTo>
                  <a:pt x="886" y="1084"/>
                </a:lnTo>
                <a:lnTo>
                  <a:pt x="886" y="1084"/>
                </a:lnTo>
                <a:lnTo>
                  <a:pt x="884" y="1074"/>
                </a:lnTo>
                <a:lnTo>
                  <a:pt x="878" y="1068"/>
                </a:lnTo>
                <a:lnTo>
                  <a:pt x="870" y="1064"/>
                </a:lnTo>
                <a:lnTo>
                  <a:pt x="862" y="1062"/>
                </a:lnTo>
                <a:lnTo>
                  <a:pt x="854" y="1064"/>
                </a:lnTo>
                <a:lnTo>
                  <a:pt x="846" y="1068"/>
                </a:lnTo>
                <a:lnTo>
                  <a:pt x="842" y="1074"/>
                </a:lnTo>
                <a:lnTo>
                  <a:pt x="840" y="1084"/>
                </a:lnTo>
                <a:lnTo>
                  <a:pt x="840" y="1552"/>
                </a:lnTo>
                <a:lnTo>
                  <a:pt x="840" y="1552"/>
                </a:lnTo>
                <a:close/>
              </a:path>
            </a:pathLst>
          </a:custGeom>
          <a:solidFill>
            <a:srgbClr val="00519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3034453" y="1278805"/>
            <a:ext cx="0" cy="289356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24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AA07-371A-4D6B-917F-5EEDE6817D56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01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9920" y="292100"/>
            <a:ext cx="2103120" cy="46494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0" y="292100"/>
            <a:ext cx="6187440" cy="46494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37585-A23D-4DCB-A7B2-5BBFCF1F41E2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3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Current Landscape&gt;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23931" y="1087395"/>
            <a:ext cx="4211183" cy="15322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55734" y="1211581"/>
            <a:ext cx="3950208" cy="260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5005314" y="1087395"/>
            <a:ext cx="4211183" cy="15322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137118" y="1211581"/>
            <a:ext cx="3950208" cy="260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527223" y="2929381"/>
            <a:ext cx="4211183" cy="15322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59027" y="3053566"/>
            <a:ext cx="3950208" cy="260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>
              <a:latin typeface="Segoe UI Light" panose="020B0502040204020203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5008607" y="2929381"/>
            <a:ext cx="4211183" cy="15322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5140412" y="3053566"/>
            <a:ext cx="3950208" cy="260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55321" y="1197611"/>
            <a:ext cx="3491231" cy="308610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127235" y="1195277"/>
            <a:ext cx="3491231" cy="308610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55321" y="3041689"/>
            <a:ext cx="3491231" cy="308610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5127235" y="3039355"/>
            <a:ext cx="3491231" cy="308610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54212" y="1557227"/>
            <a:ext cx="3950623" cy="104286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55321" y="3433538"/>
            <a:ext cx="3950623" cy="920425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135596" y="1586643"/>
            <a:ext cx="3950623" cy="948429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135596" y="3431656"/>
            <a:ext cx="3950623" cy="920425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pic>
        <p:nvPicPr>
          <p:cNvPr id="24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61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ndscap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Current Landscape&gt;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007291" y="853716"/>
            <a:ext cx="6923350" cy="13408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159691" y="957582"/>
            <a:ext cx="6494299" cy="228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159692" y="933452"/>
            <a:ext cx="6494713" cy="270061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2007291" y="3779795"/>
            <a:ext cx="6923350" cy="13408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2159691" y="3903982"/>
            <a:ext cx="6494299" cy="228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3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159692" y="3890012"/>
            <a:ext cx="6494713" cy="270061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59691" y="4249628"/>
            <a:ext cx="6630510" cy="87101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159691" y="1323548"/>
            <a:ext cx="6630510" cy="87101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41" name="Rectangle 40"/>
          <p:cNvSpPr/>
          <p:nvPr userDrawn="1"/>
        </p:nvSpPr>
        <p:spPr>
          <a:xfrm>
            <a:off x="2007291" y="2326916"/>
            <a:ext cx="6923350" cy="13408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2" name="Rectangle 41"/>
          <p:cNvSpPr/>
          <p:nvPr userDrawn="1"/>
        </p:nvSpPr>
        <p:spPr>
          <a:xfrm>
            <a:off x="2159691" y="2430782"/>
            <a:ext cx="6494299" cy="228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2159692" y="2406652"/>
            <a:ext cx="6494713" cy="270061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159691" y="2796747"/>
            <a:ext cx="6630510" cy="87101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157" y="1323253"/>
            <a:ext cx="495056" cy="49505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16157" y="2685833"/>
            <a:ext cx="477725" cy="4548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90" y="4249626"/>
            <a:ext cx="456122" cy="456122"/>
          </a:xfrm>
          <a:prstGeom prst="rect">
            <a:avLst/>
          </a:prstGeom>
        </p:spPr>
      </p:pic>
      <p:pic>
        <p:nvPicPr>
          <p:cNvPr id="18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2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ndscap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Current Landscape&gt;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007291" y="853716"/>
            <a:ext cx="6923350" cy="13408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159691" y="957582"/>
            <a:ext cx="6494299" cy="228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159692" y="933452"/>
            <a:ext cx="6494713" cy="270061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2007291" y="3779795"/>
            <a:ext cx="6923350" cy="13408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2159691" y="3903982"/>
            <a:ext cx="6494299" cy="228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3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159692" y="3890012"/>
            <a:ext cx="6494713" cy="270061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59691" y="4249628"/>
            <a:ext cx="6630510" cy="87101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159691" y="1323548"/>
            <a:ext cx="6630510" cy="87101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41" name="Rectangle 40"/>
          <p:cNvSpPr/>
          <p:nvPr userDrawn="1"/>
        </p:nvSpPr>
        <p:spPr>
          <a:xfrm>
            <a:off x="2007291" y="2326916"/>
            <a:ext cx="6923350" cy="13408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2" name="Rectangle 41"/>
          <p:cNvSpPr/>
          <p:nvPr userDrawn="1"/>
        </p:nvSpPr>
        <p:spPr>
          <a:xfrm>
            <a:off x="2159691" y="2430782"/>
            <a:ext cx="6494299" cy="228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2159692" y="2406652"/>
            <a:ext cx="6494713" cy="270061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159691" y="2796747"/>
            <a:ext cx="6630510" cy="87101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157" y="1323253"/>
            <a:ext cx="495056" cy="49505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16157" y="2685833"/>
            <a:ext cx="477725" cy="454864"/>
          </a:xfrm>
          <a:prstGeom prst="rect">
            <a:avLst/>
          </a:prstGeom>
        </p:spPr>
      </p:pic>
      <p:pic>
        <p:nvPicPr>
          <p:cNvPr id="17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96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ndscap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Current Landscape&gt;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007291" y="853716"/>
            <a:ext cx="6923350" cy="13408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159691" y="957582"/>
            <a:ext cx="6494299" cy="228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159692" y="933452"/>
            <a:ext cx="6494713" cy="270061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159691" y="1323548"/>
            <a:ext cx="6630510" cy="87101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41" name="Rectangle 40"/>
          <p:cNvSpPr/>
          <p:nvPr userDrawn="1"/>
        </p:nvSpPr>
        <p:spPr>
          <a:xfrm>
            <a:off x="2007291" y="2326916"/>
            <a:ext cx="6923350" cy="13408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2" name="Rectangle 41"/>
          <p:cNvSpPr/>
          <p:nvPr userDrawn="1"/>
        </p:nvSpPr>
        <p:spPr>
          <a:xfrm>
            <a:off x="2159691" y="2430782"/>
            <a:ext cx="6494299" cy="228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2159692" y="2406652"/>
            <a:ext cx="6494713" cy="270061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Title for</a:t>
            </a:r>
            <a:r>
              <a:rPr lang="en-US" sz="1700" baseline="0" dirty="0" smtClean="0">
                <a:latin typeface="Segoe UI Light" panose="020B0502040204020203" pitchFamily="34" charset="0"/>
              </a:rPr>
              <a:t> the Box</a:t>
            </a:r>
            <a:r>
              <a:rPr lang="en-US" sz="1700" dirty="0" smtClean="0">
                <a:latin typeface="Segoe UI Light" panose="020B0502040204020203" pitchFamily="34" charset="0"/>
              </a:rPr>
              <a:t>&gt;</a:t>
            </a:r>
          </a:p>
          <a:p>
            <a:pPr lvl="0"/>
            <a:endParaRPr lang="en-US" dirty="0"/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159691" y="2796747"/>
            <a:ext cx="6630510" cy="87101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aseline="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Add Details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157" y="1323253"/>
            <a:ext cx="495056" cy="4950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16157" y="2685833"/>
            <a:ext cx="477725" cy="454864"/>
          </a:xfrm>
          <a:prstGeom prst="rect">
            <a:avLst/>
          </a:prstGeom>
        </p:spPr>
      </p:pic>
      <p:pic>
        <p:nvPicPr>
          <p:cNvPr id="13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40917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4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Challen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Top 10 Challenges&gt;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598068" y="724653"/>
            <a:ext cx="3810825" cy="785742"/>
            <a:chOff x="352167" y="1093758"/>
            <a:chExt cx="4763530" cy="982177"/>
          </a:xfrm>
        </p:grpSpPr>
        <p:sp>
          <p:nvSpPr>
            <p:cNvPr id="4" name="Rectangle 3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3" name="Diamond 2"/>
            <p:cNvSpPr/>
            <p:nvPr userDrawn="1"/>
          </p:nvSpPr>
          <p:spPr>
            <a:xfrm>
              <a:off x="352167" y="109375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1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603014" y="1573432"/>
            <a:ext cx="3805881" cy="771061"/>
            <a:chOff x="358346" y="1112108"/>
            <a:chExt cx="4757351" cy="963827"/>
          </a:xfrm>
        </p:grpSpPr>
        <p:sp>
          <p:nvSpPr>
            <p:cNvPr id="20" name="Rectangle 19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21" name="Diamond 20"/>
            <p:cNvSpPr/>
            <p:nvPr userDrawn="1"/>
          </p:nvSpPr>
          <p:spPr>
            <a:xfrm>
              <a:off x="358346" y="111210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2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598068" y="2376768"/>
            <a:ext cx="3810825" cy="778862"/>
            <a:chOff x="352167" y="1102358"/>
            <a:chExt cx="4763530" cy="973577"/>
          </a:xfrm>
        </p:grpSpPr>
        <p:sp>
          <p:nvSpPr>
            <p:cNvPr id="23" name="Rectangle 22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24" name="Diamond 23"/>
            <p:cNvSpPr/>
            <p:nvPr userDrawn="1"/>
          </p:nvSpPr>
          <p:spPr>
            <a:xfrm>
              <a:off x="352167" y="110235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3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598068" y="3213844"/>
            <a:ext cx="3810825" cy="777949"/>
            <a:chOff x="352167" y="1103499"/>
            <a:chExt cx="4763530" cy="972436"/>
          </a:xfrm>
        </p:grpSpPr>
        <p:sp>
          <p:nvSpPr>
            <p:cNvPr id="26" name="Rectangle 25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27" name="Diamond 26"/>
            <p:cNvSpPr/>
            <p:nvPr userDrawn="1"/>
          </p:nvSpPr>
          <p:spPr>
            <a:xfrm>
              <a:off x="352167" y="1103499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4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8" name="Group 27"/>
          <p:cNvGrpSpPr/>
          <p:nvPr userDrawn="1"/>
        </p:nvGrpSpPr>
        <p:grpSpPr>
          <a:xfrm>
            <a:off x="603014" y="4052767"/>
            <a:ext cx="3805881" cy="787785"/>
            <a:chOff x="358346" y="1091204"/>
            <a:chExt cx="4757351" cy="984731"/>
          </a:xfrm>
        </p:grpSpPr>
        <p:sp>
          <p:nvSpPr>
            <p:cNvPr id="29" name="Rectangle 28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30" name="Diamond 29"/>
            <p:cNvSpPr/>
            <p:nvPr userDrawn="1"/>
          </p:nvSpPr>
          <p:spPr>
            <a:xfrm>
              <a:off x="358346" y="1091204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5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31" name="Group 30"/>
          <p:cNvGrpSpPr/>
          <p:nvPr userDrawn="1"/>
        </p:nvGrpSpPr>
        <p:grpSpPr>
          <a:xfrm>
            <a:off x="4916356" y="739334"/>
            <a:ext cx="3805881" cy="784394"/>
            <a:chOff x="358346" y="1095443"/>
            <a:chExt cx="4757351" cy="980492"/>
          </a:xfrm>
        </p:grpSpPr>
        <p:sp>
          <p:nvSpPr>
            <p:cNvPr id="32" name="Rectangle 31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33" name="Diamond 32"/>
            <p:cNvSpPr/>
            <p:nvPr userDrawn="1"/>
          </p:nvSpPr>
          <p:spPr>
            <a:xfrm>
              <a:off x="358346" y="1095443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6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34" name="Group 33"/>
          <p:cNvGrpSpPr/>
          <p:nvPr userDrawn="1"/>
        </p:nvGrpSpPr>
        <p:grpSpPr>
          <a:xfrm>
            <a:off x="4916356" y="1573430"/>
            <a:ext cx="3805881" cy="775996"/>
            <a:chOff x="358346" y="1105940"/>
            <a:chExt cx="4757351" cy="969995"/>
          </a:xfrm>
        </p:grpSpPr>
        <p:sp>
          <p:nvSpPr>
            <p:cNvPr id="35" name="Rectangle 34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36" name="Diamond 35"/>
            <p:cNvSpPr/>
            <p:nvPr userDrawn="1"/>
          </p:nvSpPr>
          <p:spPr>
            <a:xfrm>
              <a:off x="358346" y="1105940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7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37" name="Group 36"/>
          <p:cNvGrpSpPr/>
          <p:nvPr userDrawn="1"/>
        </p:nvGrpSpPr>
        <p:grpSpPr>
          <a:xfrm>
            <a:off x="4916356" y="2384568"/>
            <a:ext cx="3805881" cy="778756"/>
            <a:chOff x="358346" y="1102490"/>
            <a:chExt cx="4757351" cy="973445"/>
          </a:xfrm>
        </p:grpSpPr>
        <p:sp>
          <p:nvSpPr>
            <p:cNvPr id="38" name="Rectangle 37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39" name="Diamond 38"/>
            <p:cNvSpPr/>
            <p:nvPr userDrawn="1"/>
          </p:nvSpPr>
          <p:spPr>
            <a:xfrm>
              <a:off x="358346" y="1102490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8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40" name="Group 39"/>
          <p:cNvGrpSpPr/>
          <p:nvPr userDrawn="1"/>
        </p:nvGrpSpPr>
        <p:grpSpPr>
          <a:xfrm>
            <a:off x="4916356" y="3220729"/>
            <a:ext cx="3805881" cy="786149"/>
            <a:chOff x="358346" y="1093249"/>
            <a:chExt cx="4757351" cy="982686"/>
          </a:xfrm>
        </p:grpSpPr>
        <p:sp>
          <p:nvSpPr>
            <p:cNvPr id="41" name="Rectangle 40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42" name="Diamond 41"/>
            <p:cNvSpPr/>
            <p:nvPr userDrawn="1"/>
          </p:nvSpPr>
          <p:spPr>
            <a:xfrm>
              <a:off x="358346" y="1093249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9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916356" y="4049170"/>
            <a:ext cx="3805881" cy="791381"/>
            <a:chOff x="358346" y="1086708"/>
            <a:chExt cx="4757351" cy="989227"/>
          </a:xfrm>
        </p:grpSpPr>
        <p:sp>
          <p:nvSpPr>
            <p:cNvPr id="44" name="Rectangle 43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45" name="Diamond 44"/>
            <p:cNvSpPr/>
            <p:nvPr userDrawn="1"/>
          </p:nvSpPr>
          <p:spPr>
            <a:xfrm>
              <a:off x="358346" y="108670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latin typeface="Segoe UI Light" panose="020B0502040204020203" pitchFamily="34" charset="0"/>
              </a:endParaRPr>
            </a:p>
          </p:txBody>
        </p:sp>
      </p:grpSp>
      <p:sp>
        <p:nvSpPr>
          <p:cNvPr id="4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49306" y="1111024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#1&gt;</a:t>
            </a:r>
          </a:p>
          <a:p>
            <a:pPr lvl="0"/>
            <a:endParaRPr lang="en-US" dirty="0"/>
          </a:p>
        </p:txBody>
      </p:sp>
      <p:sp>
        <p:nvSpPr>
          <p:cNvPr id="4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175007" y="1117048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#6&gt;</a:t>
            </a:r>
          </a:p>
          <a:p>
            <a:pPr lvl="0"/>
            <a:endParaRPr lang="en-US" dirty="0"/>
          </a:p>
        </p:txBody>
      </p:sp>
      <p:sp>
        <p:nvSpPr>
          <p:cNvPr id="4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852599" y="1954584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#2&gt;</a:t>
            </a:r>
          </a:p>
          <a:p>
            <a:pPr lvl="0"/>
            <a:endParaRPr lang="en-US" dirty="0"/>
          </a:p>
        </p:txBody>
      </p:sp>
      <p:sp>
        <p:nvSpPr>
          <p:cNvPr id="5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5178300" y="1960607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#7&gt;</a:t>
            </a:r>
          </a:p>
          <a:p>
            <a:pPr lvl="0"/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855894" y="2788255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#3&gt;</a:t>
            </a:r>
          </a:p>
          <a:p>
            <a:pPr lvl="0"/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181596" y="2794280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#8&gt;</a:t>
            </a:r>
          </a:p>
          <a:p>
            <a:pPr lvl="0"/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69075" y="3631816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#4&gt;</a:t>
            </a:r>
          </a:p>
          <a:p>
            <a:pPr lvl="0"/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194776" y="3637839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#9&gt;</a:t>
            </a:r>
          </a:p>
          <a:p>
            <a:pPr lvl="0"/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862482" y="4485257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#5&gt;</a:t>
            </a:r>
          </a:p>
          <a:p>
            <a:pPr lvl="0"/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188182" y="4491281"/>
            <a:ext cx="3491231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#10&gt;</a:t>
            </a:r>
          </a:p>
          <a:p>
            <a:pPr lvl="0"/>
            <a:endParaRPr lang="en-US" dirty="0"/>
          </a:p>
        </p:txBody>
      </p:sp>
      <p:sp>
        <p:nvSpPr>
          <p:cNvPr id="57" name="TextBox 56"/>
          <p:cNvSpPr txBox="1"/>
          <p:nvPr userDrawn="1"/>
        </p:nvSpPr>
        <p:spPr>
          <a:xfrm>
            <a:off x="4883105" y="4092659"/>
            <a:ext cx="395417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10</a:t>
            </a:r>
            <a:endParaRPr lang="en-US" sz="1400" b="1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pic>
        <p:nvPicPr>
          <p:cNvPr id="46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Slide Number Placeholder 4"/>
          <p:cNvSpPr>
            <a:spLocks noGrp="1"/>
          </p:cNvSpPr>
          <p:nvPr>
            <p:ph type="sldNum" sz="quarter" idx="20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09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p Challen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Top 10 Challenges&gt;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476148" y="724653"/>
            <a:ext cx="2846172" cy="785742"/>
            <a:chOff x="352167" y="1093758"/>
            <a:chExt cx="4763530" cy="982177"/>
          </a:xfrm>
        </p:grpSpPr>
        <p:sp>
          <p:nvSpPr>
            <p:cNvPr id="4" name="Rectangle 3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3" name="Diamond 2"/>
            <p:cNvSpPr/>
            <p:nvPr userDrawn="1"/>
          </p:nvSpPr>
          <p:spPr>
            <a:xfrm>
              <a:off x="352167" y="109375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1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481094" y="1573432"/>
            <a:ext cx="2842480" cy="771061"/>
            <a:chOff x="358346" y="1112108"/>
            <a:chExt cx="4757351" cy="963827"/>
          </a:xfrm>
        </p:grpSpPr>
        <p:sp>
          <p:nvSpPr>
            <p:cNvPr id="20" name="Rectangle 19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21" name="Diamond 20"/>
            <p:cNvSpPr/>
            <p:nvPr userDrawn="1"/>
          </p:nvSpPr>
          <p:spPr>
            <a:xfrm>
              <a:off x="358346" y="111210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2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476148" y="2376768"/>
            <a:ext cx="2846172" cy="778862"/>
            <a:chOff x="352167" y="1102358"/>
            <a:chExt cx="4763530" cy="973577"/>
          </a:xfrm>
        </p:grpSpPr>
        <p:sp>
          <p:nvSpPr>
            <p:cNvPr id="23" name="Rectangle 22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24" name="Diamond 23"/>
            <p:cNvSpPr/>
            <p:nvPr userDrawn="1"/>
          </p:nvSpPr>
          <p:spPr>
            <a:xfrm>
              <a:off x="352167" y="110235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3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476148" y="3213844"/>
            <a:ext cx="2846172" cy="777949"/>
            <a:chOff x="352167" y="1103499"/>
            <a:chExt cx="4763530" cy="972436"/>
          </a:xfrm>
        </p:grpSpPr>
        <p:sp>
          <p:nvSpPr>
            <p:cNvPr id="26" name="Rectangle 25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27" name="Diamond 26"/>
            <p:cNvSpPr/>
            <p:nvPr userDrawn="1"/>
          </p:nvSpPr>
          <p:spPr>
            <a:xfrm>
              <a:off x="352167" y="1103499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4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8" name="Group 27"/>
          <p:cNvGrpSpPr/>
          <p:nvPr userDrawn="1"/>
        </p:nvGrpSpPr>
        <p:grpSpPr>
          <a:xfrm>
            <a:off x="481094" y="4052767"/>
            <a:ext cx="2842480" cy="787785"/>
            <a:chOff x="358346" y="1091204"/>
            <a:chExt cx="4757351" cy="984731"/>
          </a:xfrm>
        </p:grpSpPr>
        <p:sp>
          <p:nvSpPr>
            <p:cNvPr id="29" name="Rectangle 28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30" name="Diamond 29"/>
            <p:cNvSpPr/>
            <p:nvPr userDrawn="1"/>
          </p:nvSpPr>
          <p:spPr>
            <a:xfrm>
              <a:off x="358346" y="1091204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5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sp>
        <p:nvSpPr>
          <p:cNvPr id="4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27386" y="1111024"/>
            <a:ext cx="2607478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#1&gt;</a:t>
            </a:r>
          </a:p>
          <a:p>
            <a:pPr lvl="0"/>
            <a:endParaRPr lang="en-US" dirty="0"/>
          </a:p>
        </p:txBody>
      </p:sp>
      <p:sp>
        <p:nvSpPr>
          <p:cNvPr id="4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30679" y="1954584"/>
            <a:ext cx="2607478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#2&gt;</a:t>
            </a:r>
          </a:p>
          <a:p>
            <a:pPr lvl="0"/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733975" y="2788255"/>
            <a:ext cx="2607478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#3&gt;</a:t>
            </a:r>
          </a:p>
          <a:p>
            <a:pPr lvl="0"/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47155" y="3631816"/>
            <a:ext cx="2607478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#4&gt;</a:t>
            </a:r>
          </a:p>
          <a:p>
            <a:pPr lvl="0"/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740562" y="4485257"/>
            <a:ext cx="2607478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#5&gt;</a:t>
            </a:r>
          </a:p>
          <a:p>
            <a:pPr lvl="0"/>
            <a:endParaRPr lang="en-US" dirty="0"/>
          </a:p>
        </p:txBody>
      </p:sp>
      <p:grpSp>
        <p:nvGrpSpPr>
          <p:cNvPr id="57" name="Group 56"/>
          <p:cNvGrpSpPr/>
          <p:nvPr userDrawn="1"/>
        </p:nvGrpSpPr>
        <p:grpSpPr>
          <a:xfrm>
            <a:off x="3402228" y="724653"/>
            <a:ext cx="2927452" cy="785742"/>
            <a:chOff x="352167" y="1093758"/>
            <a:chExt cx="4763530" cy="982177"/>
          </a:xfrm>
        </p:grpSpPr>
        <p:sp>
          <p:nvSpPr>
            <p:cNvPr id="58" name="Rectangle 57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59" name="Diamond 58"/>
            <p:cNvSpPr/>
            <p:nvPr userDrawn="1"/>
          </p:nvSpPr>
          <p:spPr>
            <a:xfrm>
              <a:off x="352167" y="109375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1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60" name="Group 59"/>
          <p:cNvGrpSpPr/>
          <p:nvPr userDrawn="1"/>
        </p:nvGrpSpPr>
        <p:grpSpPr>
          <a:xfrm>
            <a:off x="3407174" y="1573432"/>
            <a:ext cx="2923655" cy="771061"/>
            <a:chOff x="358346" y="1112108"/>
            <a:chExt cx="4757351" cy="963827"/>
          </a:xfrm>
        </p:grpSpPr>
        <p:sp>
          <p:nvSpPr>
            <p:cNvPr id="61" name="Rectangle 60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62" name="Diamond 61"/>
            <p:cNvSpPr/>
            <p:nvPr userDrawn="1"/>
          </p:nvSpPr>
          <p:spPr>
            <a:xfrm>
              <a:off x="358346" y="111210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2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3402228" y="2376768"/>
            <a:ext cx="2927452" cy="778862"/>
            <a:chOff x="352167" y="1102358"/>
            <a:chExt cx="4763530" cy="973577"/>
          </a:xfrm>
        </p:grpSpPr>
        <p:sp>
          <p:nvSpPr>
            <p:cNvPr id="64" name="Rectangle 63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65" name="Diamond 64"/>
            <p:cNvSpPr/>
            <p:nvPr userDrawn="1"/>
          </p:nvSpPr>
          <p:spPr>
            <a:xfrm>
              <a:off x="352167" y="110235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3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66" name="Group 65"/>
          <p:cNvGrpSpPr/>
          <p:nvPr userDrawn="1"/>
        </p:nvGrpSpPr>
        <p:grpSpPr>
          <a:xfrm>
            <a:off x="3402228" y="3213844"/>
            <a:ext cx="2927452" cy="777949"/>
            <a:chOff x="352167" y="1103499"/>
            <a:chExt cx="4763530" cy="972436"/>
          </a:xfrm>
        </p:grpSpPr>
        <p:sp>
          <p:nvSpPr>
            <p:cNvPr id="67" name="Rectangle 66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68" name="Diamond 67"/>
            <p:cNvSpPr/>
            <p:nvPr userDrawn="1"/>
          </p:nvSpPr>
          <p:spPr>
            <a:xfrm>
              <a:off x="352167" y="1103499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4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69" name="Group 68"/>
          <p:cNvGrpSpPr/>
          <p:nvPr userDrawn="1"/>
        </p:nvGrpSpPr>
        <p:grpSpPr>
          <a:xfrm>
            <a:off x="3407174" y="4052767"/>
            <a:ext cx="2923655" cy="787785"/>
            <a:chOff x="358346" y="1091204"/>
            <a:chExt cx="4757351" cy="984731"/>
          </a:xfrm>
        </p:grpSpPr>
        <p:sp>
          <p:nvSpPr>
            <p:cNvPr id="70" name="Rectangle 69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71" name="Diamond 70"/>
            <p:cNvSpPr/>
            <p:nvPr userDrawn="1"/>
          </p:nvSpPr>
          <p:spPr>
            <a:xfrm>
              <a:off x="358346" y="1091204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5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sp>
        <p:nvSpPr>
          <p:cNvPr id="72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653466" y="1111024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#1&gt;</a:t>
            </a:r>
          </a:p>
          <a:p>
            <a:pPr lvl="0"/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3656759" y="1954584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#2&gt;</a:t>
            </a:r>
          </a:p>
          <a:p>
            <a:pPr lvl="0"/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3660055" y="2788255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#3&gt;</a:t>
            </a:r>
          </a:p>
          <a:p>
            <a:pPr lvl="0"/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3673235" y="3631816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#4&gt;</a:t>
            </a:r>
          </a:p>
          <a:p>
            <a:pPr lvl="0"/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3666642" y="4485257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#5&gt;</a:t>
            </a:r>
          </a:p>
          <a:p>
            <a:pPr lvl="0"/>
            <a:endParaRPr lang="en-US" dirty="0"/>
          </a:p>
        </p:txBody>
      </p:sp>
      <p:grpSp>
        <p:nvGrpSpPr>
          <p:cNvPr id="77" name="Group 76"/>
          <p:cNvGrpSpPr/>
          <p:nvPr userDrawn="1"/>
        </p:nvGrpSpPr>
        <p:grpSpPr>
          <a:xfrm>
            <a:off x="6419748" y="724653"/>
            <a:ext cx="2927452" cy="785742"/>
            <a:chOff x="352167" y="1093758"/>
            <a:chExt cx="4763530" cy="982177"/>
          </a:xfrm>
        </p:grpSpPr>
        <p:sp>
          <p:nvSpPr>
            <p:cNvPr id="78" name="Rectangle 77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79" name="Diamond 78"/>
            <p:cNvSpPr/>
            <p:nvPr userDrawn="1"/>
          </p:nvSpPr>
          <p:spPr>
            <a:xfrm>
              <a:off x="352167" y="109375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1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80" name="Group 79"/>
          <p:cNvGrpSpPr/>
          <p:nvPr userDrawn="1"/>
        </p:nvGrpSpPr>
        <p:grpSpPr>
          <a:xfrm>
            <a:off x="6424694" y="1573432"/>
            <a:ext cx="2923655" cy="771061"/>
            <a:chOff x="358346" y="1112108"/>
            <a:chExt cx="4757351" cy="963827"/>
          </a:xfrm>
        </p:grpSpPr>
        <p:sp>
          <p:nvSpPr>
            <p:cNvPr id="81" name="Rectangle 80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82" name="Diamond 81"/>
            <p:cNvSpPr/>
            <p:nvPr userDrawn="1"/>
          </p:nvSpPr>
          <p:spPr>
            <a:xfrm>
              <a:off x="358346" y="111210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2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83" name="Group 82"/>
          <p:cNvGrpSpPr/>
          <p:nvPr userDrawn="1"/>
        </p:nvGrpSpPr>
        <p:grpSpPr>
          <a:xfrm>
            <a:off x="6419748" y="2376768"/>
            <a:ext cx="2927452" cy="778862"/>
            <a:chOff x="352167" y="1102358"/>
            <a:chExt cx="4763530" cy="973577"/>
          </a:xfrm>
        </p:grpSpPr>
        <p:sp>
          <p:nvSpPr>
            <p:cNvPr id="84" name="Rectangle 83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85" name="Diamond 84"/>
            <p:cNvSpPr/>
            <p:nvPr userDrawn="1"/>
          </p:nvSpPr>
          <p:spPr>
            <a:xfrm>
              <a:off x="352167" y="1102358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3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86" name="Group 85"/>
          <p:cNvGrpSpPr/>
          <p:nvPr userDrawn="1"/>
        </p:nvGrpSpPr>
        <p:grpSpPr>
          <a:xfrm>
            <a:off x="6419748" y="3213844"/>
            <a:ext cx="2927452" cy="777949"/>
            <a:chOff x="352167" y="1103499"/>
            <a:chExt cx="4763530" cy="972436"/>
          </a:xfrm>
        </p:grpSpPr>
        <p:sp>
          <p:nvSpPr>
            <p:cNvPr id="87" name="Rectangle 86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88" name="Diamond 87"/>
            <p:cNvSpPr/>
            <p:nvPr userDrawn="1"/>
          </p:nvSpPr>
          <p:spPr>
            <a:xfrm>
              <a:off x="352167" y="1103499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4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424694" y="4052767"/>
            <a:ext cx="2923655" cy="787785"/>
            <a:chOff x="358346" y="1091204"/>
            <a:chExt cx="4757351" cy="984731"/>
          </a:xfrm>
        </p:grpSpPr>
        <p:sp>
          <p:nvSpPr>
            <p:cNvPr id="90" name="Rectangle 89"/>
            <p:cNvSpPr/>
            <p:nvPr userDrawn="1"/>
          </p:nvSpPr>
          <p:spPr>
            <a:xfrm>
              <a:off x="580767" y="1322173"/>
              <a:ext cx="4534930" cy="7537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egoe UI Light" panose="020B0502040204020203" pitchFamily="34" charset="0"/>
              </a:endParaRPr>
            </a:p>
          </p:txBody>
        </p:sp>
        <p:sp>
          <p:nvSpPr>
            <p:cNvPr id="91" name="Diamond 90"/>
            <p:cNvSpPr/>
            <p:nvPr userDrawn="1"/>
          </p:nvSpPr>
          <p:spPr>
            <a:xfrm>
              <a:off x="358346" y="1091204"/>
              <a:ext cx="457200" cy="457200"/>
            </a:xfrm>
            <a:prstGeom prst="diamond">
              <a:avLst/>
            </a:prstGeom>
            <a:solidFill>
              <a:srgbClr val="5F5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Segoe UI Light" panose="020B0502040204020203" pitchFamily="34" charset="0"/>
                </a:rPr>
                <a:t>5</a:t>
              </a:r>
              <a:endParaRPr lang="en-US" sz="1400" b="1" dirty="0">
                <a:latin typeface="Segoe UI Light" panose="020B0502040204020203" pitchFamily="34" charset="0"/>
              </a:endParaRPr>
            </a:p>
          </p:txBody>
        </p:sp>
      </p:grpSp>
      <p:sp>
        <p:nvSpPr>
          <p:cNvPr id="92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6670986" y="1111024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#1&gt;</a:t>
            </a:r>
          </a:p>
          <a:p>
            <a:pPr lvl="0"/>
            <a:endParaRPr lang="en-US" dirty="0"/>
          </a:p>
        </p:txBody>
      </p:sp>
      <p:sp>
        <p:nvSpPr>
          <p:cNvPr id="93" name="Text Placeholder 3"/>
          <p:cNvSpPr>
            <a:spLocks noGrp="1"/>
          </p:cNvSpPr>
          <p:nvPr>
            <p:ph type="body" sz="quarter" idx="25" hasCustomPrompt="1"/>
          </p:nvPr>
        </p:nvSpPr>
        <p:spPr>
          <a:xfrm>
            <a:off x="6674278" y="1954584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#2&gt;</a:t>
            </a:r>
          </a:p>
          <a:p>
            <a:pPr lvl="0"/>
            <a:endParaRPr lang="en-US" dirty="0"/>
          </a:p>
        </p:txBody>
      </p:sp>
      <p:sp>
        <p:nvSpPr>
          <p:cNvPr id="94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6677575" y="2788255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#3&gt;</a:t>
            </a:r>
          </a:p>
          <a:p>
            <a:pPr lvl="0"/>
            <a:endParaRPr lang="en-US" dirty="0"/>
          </a:p>
        </p:txBody>
      </p:sp>
      <p:sp>
        <p:nvSpPr>
          <p:cNvPr id="95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690755" y="3631816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#4&gt;</a:t>
            </a:r>
          </a:p>
          <a:p>
            <a:pPr lvl="0"/>
            <a:endParaRPr lang="en-US" dirty="0"/>
          </a:p>
        </p:txBody>
      </p:sp>
      <p:sp>
        <p:nvSpPr>
          <p:cNvPr id="96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684162" y="4485257"/>
            <a:ext cx="2681942" cy="30861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700" dirty="0" smtClean="0">
                <a:latin typeface="Segoe UI Light" panose="020B0502040204020203" pitchFamily="34" charset="0"/>
              </a:rPr>
              <a:t>&lt;Add Challenge #5&gt;</a:t>
            </a:r>
          </a:p>
          <a:p>
            <a:pPr lvl="0"/>
            <a:endParaRPr lang="en-US" dirty="0"/>
          </a:p>
        </p:txBody>
      </p:sp>
      <p:pic>
        <p:nvPicPr>
          <p:cNvPr id="97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Slide Number Placeholder 4"/>
          <p:cNvSpPr>
            <a:spLocks noGrp="1"/>
          </p:cNvSpPr>
          <p:nvPr>
            <p:ph type="sldNum" sz="quarter" idx="29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02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llenge Detai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Challenge Details&gt;</a:t>
            </a:r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820493" y="731520"/>
            <a:ext cx="1858457" cy="4112331"/>
            <a:chOff x="630195" y="914399"/>
            <a:chExt cx="2323070" cy="5140413"/>
          </a:xfrm>
        </p:grpSpPr>
        <p:sp>
          <p:nvSpPr>
            <p:cNvPr id="3" name="Rounded Rectangle 2"/>
            <p:cNvSpPr/>
            <p:nvPr userDrawn="1"/>
          </p:nvSpPr>
          <p:spPr>
            <a:xfrm>
              <a:off x="630195" y="1359244"/>
              <a:ext cx="2323070" cy="4695568"/>
            </a:xfrm>
            <a:prstGeom prst="roundRect">
              <a:avLst>
                <a:gd name="adj" fmla="val 542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" name="Oval 3"/>
            <p:cNvSpPr/>
            <p:nvPr userDrawn="1"/>
          </p:nvSpPr>
          <p:spPr>
            <a:xfrm>
              <a:off x="1334530" y="91439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827903" y="1906418"/>
              <a:ext cx="1915297" cy="3672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900" b="1" dirty="0">
                <a:solidFill>
                  <a:schemeClr val="tx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6" name="TextBox 5"/>
            <p:cNvSpPr txBox="1"/>
            <p:nvPr userDrawn="1"/>
          </p:nvSpPr>
          <p:spPr>
            <a:xfrm>
              <a:off x="827902" y="2326549"/>
              <a:ext cx="1915297" cy="30392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800" dirty="0" smtClean="0">
                  <a:latin typeface="Segoe UI Light" panose="020B0502040204020203" pitchFamily="34" charset="0"/>
                </a:rPr>
                <a:t> </a:t>
              </a: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978812" y="734814"/>
            <a:ext cx="1858457" cy="4112331"/>
            <a:chOff x="630195" y="914399"/>
            <a:chExt cx="2323070" cy="5140413"/>
          </a:xfrm>
        </p:grpSpPr>
        <p:sp>
          <p:nvSpPr>
            <p:cNvPr id="22" name="Rounded Rectangle 21"/>
            <p:cNvSpPr/>
            <p:nvPr userDrawn="1"/>
          </p:nvSpPr>
          <p:spPr>
            <a:xfrm>
              <a:off x="630195" y="1359244"/>
              <a:ext cx="2323070" cy="4695568"/>
            </a:xfrm>
            <a:prstGeom prst="roundRect">
              <a:avLst>
                <a:gd name="adj" fmla="val 542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1334530" y="91439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827903" y="1906418"/>
              <a:ext cx="1915297" cy="3672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900" b="1" dirty="0">
                <a:solidFill>
                  <a:schemeClr val="tx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5" name="TextBox 24"/>
            <p:cNvSpPr txBox="1"/>
            <p:nvPr userDrawn="1"/>
          </p:nvSpPr>
          <p:spPr>
            <a:xfrm>
              <a:off x="827902" y="2326549"/>
              <a:ext cx="1915297" cy="30392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>
            <a:off x="5123953" y="734814"/>
            <a:ext cx="1858457" cy="4112331"/>
            <a:chOff x="630195" y="914399"/>
            <a:chExt cx="2323070" cy="5140413"/>
          </a:xfrm>
        </p:grpSpPr>
        <p:sp>
          <p:nvSpPr>
            <p:cNvPr id="27" name="Rounded Rectangle 26"/>
            <p:cNvSpPr/>
            <p:nvPr userDrawn="1"/>
          </p:nvSpPr>
          <p:spPr>
            <a:xfrm>
              <a:off x="630195" y="1359244"/>
              <a:ext cx="2323070" cy="4695568"/>
            </a:xfrm>
            <a:prstGeom prst="roundRect">
              <a:avLst>
                <a:gd name="adj" fmla="val 542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8" name="Oval 27"/>
            <p:cNvSpPr/>
            <p:nvPr userDrawn="1"/>
          </p:nvSpPr>
          <p:spPr>
            <a:xfrm>
              <a:off x="1334530" y="91439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827903" y="1906418"/>
              <a:ext cx="1915297" cy="3672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900" b="1" dirty="0">
                <a:solidFill>
                  <a:schemeClr val="tx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30" name="TextBox 29"/>
            <p:cNvSpPr txBox="1"/>
            <p:nvPr userDrawn="1"/>
          </p:nvSpPr>
          <p:spPr>
            <a:xfrm>
              <a:off x="827902" y="2326549"/>
              <a:ext cx="1915297" cy="30392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31" name="Group 30"/>
          <p:cNvGrpSpPr/>
          <p:nvPr userDrawn="1"/>
        </p:nvGrpSpPr>
        <p:grpSpPr>
          <a:xfrm>
            <a:off x="7282270" y="738106"/>
            <a:ext cx="1858457" cy="4112331"/>
            <a:chOff x="630195" y="914399"/>
            <a:chExt cx="2323070" cy="5140413"/>
          </a:xfrm>
        </p:grpSpPr>
        <p:sp>
          <p:nvSpPr>
            <p:cNvPr id="32" name="Rounded Rectangle 31"/>
            <p:cNvSpPr/>
            <p:nvPr userDrawn="1"/>
          </p:nvSpPr>
          <p:spPr>
            <a:xfrm>
              <a:off x="630195" y="1359244"/>
              <a:ext cx="2323070" cy="4695568"/>
            </a:xfrm>
            <a:prstGeom prst="roundRect">
              <a:avLst>
                <a:gd name="adj" fmla="val 542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3" name="Oval 32"/>
            <p:cNvSpPr/>
            <p:nvPr userDrawn="1"/>
          </p:nvSpPr>
          <p:spPr>
            <a:xfrm>
              <a:off x="1334530" y="91439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4" name="Rectangle 33"/>
            <p:cNvSpPr/>
            <p:nvPr userDrawn="1"/>
          </p:nvSpPr>
          <p:spPr>
            <a:xfrm>
              <a:off x="827903" y="1906418"/>
              <a:ext cx="1915297" cy="3672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900" b="1" dirty="0">
                <a:solidFill>
                  <a:schemeClr val="tx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35" name="TextBox 34"/>
            <p:cNvSpPr txBox="1"/>
            <p:nvPr userDrawn="1"/>
          </p:nvSpPr>
          <p:spPr>
            <a:xfrm>
              <a:off x="827902" y="2326549"/>
              <a:ext cx="1915297" cy="30392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</p:txBody>
        </p:sp>
      </p:grpSp>
      <p:sp>
        <p:nvSpPr>
          <p:cNvPr id="3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90877" y="1581257"/>
            <a:ext cx="1495306" cy="246514"/>
          </a:xfrm>
        </p:spPr>
        <p:txBody>
          <a:bodyPr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1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&lt;Challenge Name&gt;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37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163330" y="1581257"/>
            <a:ext cx="1489679" cy="246514"/>
          </a:xfrm>
        </p:spPr>
        <p:txBody>
          <a:bodyPr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1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&lt;Challenge Name&gt;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3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298714" y="1581257"/>
            <a:ext cx="1526889" cy="246514"/>
          </a:xfrm>
        </p:spPr>
        <p:txBody>
          <a:bodyPr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1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&lt;Challenge Name&gt;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463483" y="1581257"/>
            <a:ext cx="1495722" cy="246514"/>
          </a:xfrm>
        </p:spPr>
        <p:txBody>
          <a:bodyPr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1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&lt;Challenge Name&gt;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90876" y="1947324"/>
            <a:ext cx="1500249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Challenge details</a:t>
            </a:r>
          </a:p>
        </p:txBody>
      </p:sp>
      <p:sp>
        <p:nvSpPr>
          <p:cNvPr id="4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136975" y="1947324"/>
            <a:ext cx="1532239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Challenge details</a:t>
            </a:r>
          </a:p>
        </p:txBody>
      </p:sp>
      <p:sp>
        <p:nvSpPr>
          <p:cNvPr id="41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298716" y="1947324"/>
            <a:ext cx="1515641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Challenge details</a:t>
            </a:r>
          </a:p>
        </p:txBody>
      </p:sp>
      <p:sp>
        <p:nvSpPr>
          <p:cNvPr id="42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7472955" y="1947324"/>
            <a:ext cx="1499719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Challenge details</a:t>
            </a:r>
          </a:p>
        </p:txBody>
      </p:sp>
      <p:pic>
        <p:nvPicPr>
          <p:cNvPr id="43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82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llenge Detai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Challenge Details&gt;</a:t>
            </a:r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820493" y="731520"/>
            <a:ext cx="1858457" cy="4112331"/>
            <a:chOff x="630195" y="914399"/>
            <a:chExt cx="2323070" cy="5140413"/>
          </a:xfrm>
        </p:grpSpPr>
        <p:sp>
          <p:nvSpPr>
            <p:cNvPr id="3" name="Rounded Rectangle 2"/>
            <p:cNvSpPr/>
            <p:nvPr userDrawn="1"/>
          </p:nvSpPr>
          <p:spPr>
            <a:xfrm>
              <a:off x="630195" y="1359244"/>
              <a:ext cx="2323070" cy="4695568"/>
            </a:xfrm>
            <a:prstGeom prst="roundRect">
              <a:avLst>
                <a:gd name="adj" fmla="val 542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" name="Oval 3"/>
            <p:cNvSpPr/>
            <p:nvPr userDrawn="1"/>
          </p:nvSpPr>
          <p:spPr>
            <a:xfrm>
              <a:off x="1334530" y="91439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827903" y="1906418"/>
              <a:ext cx="1915297" cy="3672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900" b="1" dirty="0">
                <a:solidFill>
                  <a:schemeClr val="tx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6" name="TextBox 5"/>
            <p:cNvSpPr txBox="1"/>
            <p:nvPr userDrawn="1"/>
          </p:nvSpPr>
          <p:spPr>
            <a:xfrm>
              <a:off x="827902" y="2326549"/>
              <a:ext cx="1915297" cy="30392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800" dirty="0" smtClean="0">
                  <a:latin typeface="Segoe UI Light" panose="020B0502040204020203" pitchFamily="34" charset="0"/>
                </a:rPr>
                <a:t> </a:t>
              </a: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>
                <a:latin typeface="Segoe UI Light" panose="020B0502040204020203" pitchFamily="34" charset="0"/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978812" y="734814"/>
            <a:ext cx="1858457" cy="4112331"/>
            <a:chOff x="630195" y="914399"/>
            <a:chExt cx="2323070" cy="5140413"/>
          </a:xfrm>
        </p:grpSpPr>
        <p:sp>
          <p:nvSpPr>
            <p:cNvPr id="22" name="Rounded Rectangle 21"/>
            <p:cNvSpPr/>
            <p:nvPr userDrawn="1"/>
          </p:nvSpPr>
          <p:spPr>
            <a:xfrm>
              <a:off x="630195" y="1359244"/>
              <a:ext cx="2323070" cy="4695568"/>
            </a:xfrm>
            <a:prstGeom prst="roundRect">
              <a:avLst>
                <a:gd name="adj" fmla="val 542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1334530" y="91439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827903" y="1906418"/>
              <a:ext cx="1915297" cy="3672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900" b="1" dirty="0">
                <a:solidFill>
                  <a:schemeClr val="tx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5" name="TextBox 24"/>
            <p:cNvSpPr txBox="1"/>
            <p:nvPr userDrawn="1"/>
          </p:nvSpPr>
          <p:spPr>
            <a:xfrm>
              <a:off x="827902" y="2326549"/>
              <a:ext cx="1915297" cy="30392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sz="800" dirty="0" smtClean="0">
                <a:latin typeface="Segoe UI Light" panose="020B0502040204020203" pitchFamily="34" charset="0"/>
              </a:endParaRPr>
            </a:p>
          </p:txBody>
        </p:sp>
      </p:grpSp>
      <p:sp>
        <p:nvSpPr>
          <p:cNvPr id="4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90877" y="1581257"/>
            <a:ext cx="1495306" cy="246514"/>
          </a:xfrm>
        </p:spPr>
        <p:txBody>
          <a:bodyPr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1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&lt;Challenge Name&gt;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163330" y="1581257"/>
            <a:ext cx="1489679" cy="246514"/>
          </a:xfrm>
        </p:spPr>
        <p:txBody>
          <a:bodyPr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1">
                <a:latin typeface="Segoe UI Light" panose="020B0502040204020203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 smtClean="0">
                <a:latin typeface="Segoe UI Light" panose="020B0502040204020203" pitchFamily="34" charset="0"/>
              </a:rPr>
              <a:t>&lt;Challenge Name&gt;</a:t>
            </a:r>
            <a:endParaRPr lang="en-US" sz="1700" dirty="0" smtClean="0">
              <a:latin typeface="Segoe UI Light" panose="020B0502040204020203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4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90876" y="1947324"/>
            <a:ext cx="1500249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Challenge details</a:t>
            </a:r>
          </a:p>
        </p:txBody>
      </p:sp>
      <p:sp>
        <p:nvSpPr>
          <p:cNvPr id="46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136975" y="1947324"/>
            <a:ext cx="1532239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Challenge details</a:t>
            </a:r>
          </a:p>
        </p:txBody>
      </p:sp>
      <p:pic>
        <p:nvPicPr>
          <p:cNvPr id="17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45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5D5-BEE9-418A-879E-FA6770CE4C30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3164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 userDrawn="1"/>
        </p:nvSpPr>
        <p:spPr>
          <a:xfrm>
            <a:off x="484390" y="751293"/>
            <a:ext cx="2293411" cy="1463039"/>
          </a:xfrm>
          <a:prstGeom prst="roundRect">
            <a:avLst>
              <a:gd name="adj" fmla="val 5424"/>
            </a:avLst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0" name="Rectangle 39"/>
          <p:cNvSpPr/>
          <p:nvPr userDrawn="1"/>
        </p:nvSpPr>
        <p:spPr>
          <a:xfrm>
            <a:off x="679572" y="899201"/>
            <a:ext cx="1890844" cy="2194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l"/>
            <a:r>
              <a:rPr lang="en-US" sz="900" b="1" dirty="0" smtClean="0">
                <a:solidFill>
                  <a:schemeClr val="tx1"/>
                </a:solidFill>
                <a:latin typeface="Segoe UI Light" panose="020B0502040204020203" pitchFamily="34" charset="0"/>
              </a:rPr>
              <a:t>Customer Profile</a:t>
            </a:r>
            <a:endParaRPr lang="en-US" sz="900" b="1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1" name="TextBox 40"/>
          <p:cNvSpPr txBox="1"/>
          <p:nvPr userDrawn="1"/>
        </p:nvSpPr>
        <p:spPr>
          <a:xfrm>
            <a:off x="679572" y="1164095"/>
            <a:ext cx="1890844" cy="8079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</p:txBody>
      </p:sp>
      <p:sp>
        <p:nvSpPr>
          <p:cNvPr id="42" name="Rounded Rectangle 41"/>
          <p:cNvSpPr/>
          <p:nvPr userDrawn="1"/>
        </p:nvSpPr>
        <p:spPr>
          <a:xfrm>
            <a:off x="484388" y="2283155"/>
            <a:ext cx="3914618" cy="2815648"/>
          </a:xfrm>
          <a:prstGeom prst="roundRect">
            <a:avLst>
              <a:gd name="adj" fmla="val 3639"/>
            </a:avLst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3" name="Rectangle 42"/>
          <p:cNvSpPr/>
          <p:nvPr userDrawn="1"/>
        </p:nvSpPr>
        <p:spPr>
          <a:xfrm>
            <a:off x="679570" y="2425315"/>
            <a:ext cx="3511296" cy="2194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l"/>
            <a:r>
              <a:rPr lang="en-US" sz="900" b="1" dirty="0" smtClean="0">
                <a:solidFill>
                  <a:schemeClr val="tx1"/>
                </a:solidFill>
                <a:latin typeface="Segoe UI Light" panose="020B0502040204020203" pitchFamily="34" charset="0"/>
              </a:rPr>
              <a:t>Problem Statement</a:t>
            </a:r>
            <a:endParaRPr lang="en-US" sz="900" b="1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679570" y="2724460"/>
            <a:ext cx="3511296" cy="1423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</p:txBody>
      </p:sp>
      <p:sp>
        <p:nvSpPr>
          <p:cNvPr id="46" name="Rounded Rectangle 45"/>
          <p:cNvSpPr/>
          <p:nvPr userDrawn="1"/>
        </p:nvSpPr>
        <p:spPr>
          <a:xfrm>
            <a:off x="4485451" y="3220722"/>
            <a:ext cx="5064950" cy="1878083"/>
          </a:xfrm>
          <a:prstGeom prst="roundRect">
            <a:avLst>
              <a:gd name="adj" fmla="val 7724"/>
            </a:avLst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47" name="Rectangle 46"/>
          <p:cNvSpPr/>
          <p:nvPr userDrawn="1"/>
        </p:nvSpPr>
        <p:spPr>
          <a:xfrm rot="16200000">
            <a:off x="3902122" y="4008448"/>
            <a:ext cx="16992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en-US" sz="900" b="1" dirty="0" smtClean="0">
                <a:solidFill>
                  <a:schemeClr val="tx1"/>
                </a:solidFill>
                <a:latin typeface="Segoe UI Light" panose="020B0502040204020203" pitchFamily="34" charset="0"/>
              </a:rPr>
              <a:t>Benefits  Delivered</a:t>
            </a:r>
            <a:endParaRPr lang="en-US" sz="900" b="1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48" name="TextBox 47"/>
          <p:cNvSpPr txBox="1"/>
          <p:nvPr userDrawn="1"/>
        </p:nvSpPr>
        <p:spPr>
          <a:xfrm>
            <a:off x="4982165" y="3331648"/>
            <a:ext cx="4448512" cy="931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</p:txBody>
      </p:sp>
      <p:sp>
        <p:nvSpPr>
          <p:cNvPr id="49" name="Rounded Rectangle 48"/>
          <p:cNvSpPr/>
          <p:nvPr userDrawn="1"/>
        </p:nvSpPr>
        <p:spPr>
          <a:xfrm>
            <a:off x="2879951" y="751292"/>
            <a:ext cx="6670449" cy="1452176"/>
          </a:xfrm>
          <a:prstGeom prst="roundRect">
            <a:avLst>
              <a:gd name="adj" fmla="val 5895"/>
            </a:avLst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50" name="Rounded Rectangle 49"/>
          <p:cNvSpPr/>
          <p:nvPr userDrawn="1"/>
        </p:nvSpPr>
        <p:spPr>
          <a:xfrm>
            <a:off x="4501159" y="881204"/>
            <a:ext cx="5049243" cy="2267712"/>
          </a:xfrm>
          <a:prstGeom prst="roundRect">
            <a:avLst>
              <a:gd name="adj" fmla="val 5083"/>
            </a:avLst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 dirty="0"/>
          </a:p>
        </p:txBody>
      </p:sp>
      <p:sp>
        <p:nvSpPr>
          <p:cNvPr id="51" name="Rectangle 50"/>
          <p:cNvSpPr/>
          <p:nvPr userDrawn="1"/>
        </p:nvSpPr>
        <p:spPr>
          <a:xfrm rot="16200000">
            <a:off x="2507780" y="1338811"/>
            <a:ext cx="12672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en-US" sz="900" b="1" dirty="0" smtClean="0">
                <a:solidFill>
                  <a:schemeClr val="tx1"/>
                </a:solidFill>
                <a:latin typeface="Segoe UI Light" panose="020B0502040204020203" pitchFamily="34" charset="0"/>
              </a:rPr>
              <a:t>Solution</a:t>
            </a:r>
            <a:r>
              <a:rPr lang="en-US" sz="900" b="1" baseline="0" dirty="0" smtClean="0">
                <a:solidFill>
                  <a:schemeClr val="tx1"/>
                </a:solidFill>
                <a:latin typeface="Segoe UI Light" panose="020B0502040204020203" pitchFamily="34" charset="0"/>
              </a:rPr>
              <a:t> Offered</a:t>
            </a:r>
            <a:endParaRPr lang="en-US" sz="900" b="1" dirty="0">
              <a:solidFill>
                <a:schemeClr val="tx1"/>
              </a:solidFill>
              <a:latin typeface="Segoe UI Light" panose="020B0502040204020203" pitchFamily="34" charset="0"/>
            </a:endParaRPr>
          </a:p>
        </p:txBody>
      </p:sp>
      <p:sp>
        <p:nvSpPr>
          <p:cNvPr id="52" name="TextBox 51"/>
          <p:cNvSpPr txBox="1"/>
          <p:nvPr userDrawn="1"/>
        </p:nvSpPr>
        <p:spPr>
          <a:xfrm>
            <a:off x="3368164" y="855987"/>
            <a:ext cx="6062513" cy="10541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</p:txBody>
      </p:sp>
      <p:sp>
        <p:nvSpPr>
          <p:cNvPr id="53" name="TextBox 52"/>
          <p:cNvSpPr txBox="1"/>
          <p:nvPr userDrawn="1"/>
        </p:nvSpPr>
        <p:spPr>
          <a:xfrm>
            <a:off x="4617918" y="2015061"/>
            <a:ext cx="4812761" cy="931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Segoe UI Light" panose="020B0502040204020203" pitchFamily="34" charset="0"/>
            </a:endParaRPr>
          </a:p>
        </p:txBody>
      </p:sp>
      <p:sp>
        <p:nvSpPr>
          <p:cNvPr id="20" name="Text Placeholder 9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18069" y="1216223"/>
            <a:ext cx="1290320" cy="579120"/>
          </a:xfrm>
        </p:spPr>
        <p:txBody>
          <a:bodyPr>
            <a:noAutofit/>
          </a:bodyPr>
          <a:lstStyle>
            <a:lvl1pPr marL="0" indent="0">
              <a:buNone/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Customer Details</a:t>
            </a:r>
          </a:p>
        </p:txBody>
      </p:sp>
      <p:sp>
        <p:nvSpPr>
          <p:cNvPr id="21" name="Text Placeholder 9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477623" y="928219"/>
            <a:ext cx="1290320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Solution details</a:t>
            </a:r>
          </a:p>
        </p:txBody>
      </p:sp>
      <p:sp>
        <p:nvSpPr>
          <p:cNvPr id="22" name="Text Placeholder 9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79029" y="2872858"/>
            <a:ext cx="1290320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Problem details</a:t>
            </a:r>
          </a:p>
        </p:txBody>
      </p:sp>
      <p:sp>
        <p:nvSpPr>
          <p:cNvPr id="23" name="Text Placeholder 9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5101262" y="3390506"/>
            <a:ext cx="1290320" cy="579120"/>
          </a:xfrm>
        </p:spPr>
        <p:txBody>
          <a:bodyPr>
            <a:noAutofit/>
          </a:bodyPr>
          <a:lstStyle>
            <a:lvl1pPr marL="85725" indent="-85725">
              <a:defRPr sz="800">
                <a:latin typeface="Segoe UI Light" panose="020B0502040204020203" pitchFamily="34" charset="0"/>
              </a:defRPr>
            </a:lvl1pPr>
            <a:lvl2pPr>
              <a:defRPr sz="800">
                <a:latin typeface="Segoe UI Light" panose="020B0502040204020203" pitchFamily="34" charset="0"/>
              </a:defRPr>
            </a:lvl2pPr>
            <a:lvl3pPr>
              <a:defRPr sz="800">
                <a:latin typeface="Segoe UI Light" panose="020B0502040204020203" pitchFamily="34" charset="0"/>
              </a:defRPr>
            </a:lvl3pPr>
            <a:lvl4pPr>
              <a:defRPr sz="800">
                <a:latin typeface="Segoe UI Light" panose="020B0502040204020203" pitchFamily="34" charset="0"/>
              </a:defRPr>
            </a:lvl4pPr>
            <a:lvl5pPr>
              <a:defRPr sz="8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Add Benefit details</a:t>
            </a:r>
          </a:p>
        </p:txBody>
      </p:sp>
      <p:sp>
        <p:nvSpPr>
          <p:cNvPr id="24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Case Study&gt;</a:t>
            </a:r>
            <a:endParaRPr lang="en-US" dirty="0"/>
          </a:p>
        </p:txBody>
      </p:sp>
      <p:pic>
        <p:nvPicPr>
          <p:cNvPr id="25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0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Q&amp;A&gt;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066" y="895294"/>
            <a:ext cx="3025709" cy="4034278"/>
          </a:xfrm>
          <a:prstGeom prst="rect">
            <a:avLst/>
          </a:prstGeom>
        </p:spPr>
      </p:pic>
      <p:grpSp>
        <p:nvGrpSpPr>
          <p:cNvPr id="6" name="Group 5"/>
          <p:cNvGrpSpPr/>
          <p:nvPr userDrawn="1"/>
        </p:nvGrpSpPr>
        <p:grpSpPr>
          <a:xfrm>
            <a:off x="4355085" y="1452123"/>
            <a:ext cx="3844492" cy="2602173"/>
            <a:chOff x="5443855" y="1815152"/>
            <a:chExt cx="4805614" cy="3252716"/>
          </a:xfrm>
        </p:grpSpPr>
        <p:cxnSp>
          <p:nvCxnSpPr>
            <p:cNvPr id="5" name="Straight Connector 4"/>
            <p:cNvCxnSpPr/>
            <p:nvPr userDrawn="1"/>
          </p:nvCxnSpPr>
          <p:spPr>
            <a:xfrm flipV="1">
              <a:off x="5443855" y="1815152"/>
              <a:ext cx="480561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5443855" y="2458871"/>
              <a:ext cx="480561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V="1">
              <a:off x="5443855" y="3154908"/>
              <a:ext cx="480561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5443855" y="3798627"/>
              <a:ext cx="480561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5443855" y="4424149"/>
              <a:ext cx="480561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5443855" y="5067868"/>
              <a:ext cx="480561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3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61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48844" y="2640"/>
            <a:ext cx="8412480" cy="666784"/>
          </a:xfrm>
        </p:spPr>
        <p:txBody>
          <a:bodyPr>
            <a:normAutofit/>
          </a:bodyPr>
          <a:lstStyle>
            <a:lvl1pPr>
              <a:defRPr sz="2400" baseline="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&lt;Add Slide Title for Q&amp;A&gt;</a:t>
            </a:r>
            <a:endParaRPr lang="en-US" dirty="0"/>
          </a:p>
        </p:txBody>
      </p:sp>
      <p:pic>
        <p:nvPicPr>
          <p:cNvPr id="6" name="Picture 2" descr="©HCL Confidential - 2013 - All Rights Reserved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72" y="5251675"/>
            <a:ext cx="2461260" cy="2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28348"/>
            <a:ext cx="432789" cy="26509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68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619FA-62B9-4C58-8D46-9877ED4AF800}" type="slidenum">
              <a:rPr lang="de-DE" smtClean="0"/>
              <a:pPr/>
              <a:t>‹#›</a:t>
            </a:fld>
            <a:r>
              <a:rPr lang="de-DE" smtClean="0"/>
              <a:t>  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036929" y="5268414"/>
            <a:ext cx="4608576" cy="13249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‹1›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4653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8480" y="5085081"/>
            <a:ext cx="2194560" cy="292100"/>
          </a:xfrm>
          <a:prstGeom prst="rect">
            <a:avLst/>
          </a:prstGeom>
        </p:spPr>
        <p:txBody>
          <a:bodyPr/>
          <a:lstStyle/>
          <a:p>
            <a:fld id="{B1021A18-ED81-4C23-84A1-60E5A351BF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Placeholder 6"/>
          <p:cNvSpPr>
            <a:spLocks noGrp="1"/>
          </p:cNvSpPr>
          <p:nvPr>
            <p:ph type="title"/>
          </p:nvPr>
        </p:nvSpPr>
        <p:spPr>
          <a:xfrm>
            <a:off x="487680" y="121920"/>
            <a:ext cx="8778240" cy="487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322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619FA-62B9-4C58-8D46-9877ED4AF800}" type="slidenum">
              <a:rPr lang="de-DE" smtClean="0"/>
              <a:pPr/>
              <a:t>‹#›</a:t>
            </a:fld>
            <a:r>
              <a:rPr lang="de-DE" dirty="0" smtClean="0"/>
              <a:t> 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‹1›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576000" y="899161"/>
            <a:ext cx="8601600" cy="414866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76000" y="228533"/>
            <a:ext cx="6776062" cy="288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026896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619FA-62B9-4C58-8D46-9877ED4AF800}" type="slidenum">
              <a:rPr lang="de-DE" smtClean="0"/>
              <a:pPr/>
              <a:t>‹#›</a:t>
            </a:fld>
            <a:r>
              <a:rPr lang="de-DE" dirty="0" smtClean="0"/>
              <a:t> 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‹1›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576000" y="899161"/>
            <a:ext cx="8601600" cy="414866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76000" y="228533"/>
            <a:ext cx="6776062" cy="288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3390914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120" y="975361"/>
            <a:ext cx="910336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6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120" y="975361"/>
            <a:ext cx="910336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40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480" y="1367791"/>
            <a:ext cx="8412480" cy="228219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80" y="3671571"/>
            <a:ext cx="8412480" cy="1200150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B8A2-1F0C-48F8-B0DC-8F6D66F4E787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99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619FA-62B9-4C58-8D46-9877ED4AF800}" type="slidenum">
              <a:rPr lang="de-DE" smtClean="0"/>
              <a:pPr/>
              <a:t>‹#›</a:t>
            </a:fld>
            <a:r>
              <a:rPr lang="de-DE" dirty="0" smtClean="0"/>
              <a:t> 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SharePoint Online - Analysis for migration from SharePoint 2010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576000" y="899161"/>
            <a:ext cx="8601600" cy="414866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76000" y="228533"/>
            <a:ext cx="6776062" cy="288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6880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0560" y="5085080"/>
            <a:ext cx="2194560" cy="292100"/>
          </a:xfrm>
          <a:prstGeom prst="rect">
            <a:avLst/>
          </a:prstGeom>
        </p:spPr>
        <p:txBody>
          <a:bodyPr/>
          <a:lstStyle/>
          <a:p>
            <a:pPr defTabSz="731520"/>
            <a:fld id="{E0B46E7B-030C-4B4B-AF19-1581B7FBAB6C}" type="datetimeFigureOut">
              <a:rPr lang="en-IN" sz="1440" smtClean="0">
                <a:solidFill>
                  <a:prstClr val="black"/>
                </a:solidFill>
              </a:rPr>
              <a:pPr defTabSz="731520"/>
              <a:t>15-11-2016</a:t>
            </a:fld>
            <a:endParaRPr lang="en-IN" sz="144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30880" y="5085080"/>
            <a:ext cx="3291840" cy="292100"/>
          </a:xfrm>
          <a:prstGeom prst="rect">
            <a:avLst/>
          </a:prstGeom>
        </p:spPr>
        <p:txBody>
          <a:bodyPr/>
          <a:lstStyle/>
          <a:p>
            <a:pPr defTabSz="731520"/>
            <a:endParaRPr lang="en-IN" sz="144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88480" y="5085080"/>
            <a:ext cx="2194560" cy="292100"/>
          </a:xfrm>
          <a:prstGeom prst="rect">
            <a:avLst/>
          </a:prstGeom>
        </p:spPr>
        <p:txBody>
          <a:bodyPr/>
          <a:lstStyle/>
          <a:p>
            <a:pPr defTabSz="731520"/>
            <a:fld id="{1EFE0911-00D6-4BDB-98A8-19261873597C}" type="slidenum">
              <a:rPr lang="en-IN" sz="1440" smtClean="0">
                <a:solidFill>
                  <a:prstClr val="black"/>
                </a:solidFill>
              </a:rPr>
              <a:pPr defTabSz="731520"/>
              <a:t>‹#›</a:t>
            </a:fld>
            <a:endParaRPr lang="en-IN" sz="144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587409" y="566911"/>
            <a:ext cx="614901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1520"/>
            <a:fld id="{1E3CC809-6BEB-41D7-A1AD-18A0267C8A88}" type="slidenum">
              <a:rPr lang="en-IN" sz="2240" b="1" smtClean="0">
                <a:solidFill>
                  <a:srgbClr val="0062A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ctr" defTabSz="731520"/>
              <a:t>‹#›</a:t>
            </a:fld>
            <a:endParaRPr lang="en-IN" sz="2240" b="1" dirty="0">
              <a:solidFill>
                <a:srgbClr val="0062AD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16867" y="868"/>
            <a:ext cx="4217034" cy="332507"/>
          </a:xfrm>
          <a:prstGeom prst="rect">
            <a:avLst/>
          </a:prstGeom>
        </p:spPr>
        <p:txBody>
          <a:bodyPr/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NZ" sz="2000" b="1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69267" y="153268"/>
            <a:ext cx="4217034" cy="332507"/>
          </a:xfrm>
          <a:prstGeom prst="rect">
            <a:avLst/>
          </a:prstGeom>
        </p:spPr>
        <p:txBody>
          <a:bodyPr/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NZ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8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0" y="1460500"/>
            <a:ext cx="4145280" cy="34810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760" y="1460500"/>
            <a:ext cx="4145280" cy="34810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A06C-6BDA-4549-8F55-CECBF5A69361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3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292101"/>
            <a:ext cx="8412480" cy="106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831" y="1344930"/>
            <a:ext cx="4126230" cy="65913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831" y="2004060"/>
            <a:ext cx="4126230" cy="294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760" y="1344930"/>
            <a:ext cx="4146550" cy="65913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760" y="2004060"/>
            <a:ext cx="4146550" cy="294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D1F68-0784-4AE5-B698-9862699BCCD8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6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B2AF-ACE9-43B8-9CAF-FD15E17189EB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B262A-650A-4F54-9427-57700775EF63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6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1" y="365760"/>
            <a:ext cx="3145790" cy="12801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6550" y="789940"/>
            <a:ext cx="4937760" cy="389890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831" y="1645920"/>
            <a:ext cx="3145790" cy="3049270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65122-65BA-47FA-914B-B67D0C97FE4F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7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1" y="365760"/>
            <a:ext cx="3145790" cy="12801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6550" y="789940"/>
            <a:ext cx="4937760" cy="389890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831" y="1645920"/>
            <a:ext cx="3145790" cy="3049270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F3C7-37CA-4F75-95C3-E5ADA61A1225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82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292101"/>
            <a:ext cx="841248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1460500"/>
            <a:ext cx="841248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0" y="5085080"/>
            <a:ext cx="219456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5DB41-C445-4AB7-ACD0-4AB0CE84A557}" type="datetime1">
              <a:rPr lang="en-US" smtClean="0"/>
              <a:t>15-Nov-16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880" y="5085080"/>
            <a:ext cx="329184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‹1›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8480" y="5085080"/>
            <a:ext cx="219456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A039-292F-4100-87B2-46E54D4C12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1" y="5134928"/>
            <a:ext cx="1035804" cy="20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86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50" r:id="rId12"/>
    <p:sldLayoutId id="2147483668" r:id="rId13"/>
    <p:sldLayoutId id="2147483669" r:id="rId14"/>
    <p:sldLayoutId id="2147483670" r:id="rId15"/>
    <p:sldLayoutId id="2147483660" r:id="rId16"/>
    <p:sldLayoutId id="2147483667" r:id="rId17"/>
    <p:sldLayoutId id="2147483661" r:id="rId18"/>
    <p:sldLayoutId id="2147483666" r:id="rId19"/>
    <p:sldLayoutId id="2147483662" r:id="rId20"/>
    <p:sldLayoutId id="2147483664" r:id="rId21"/>
    <p:sldLayoutId id="2147483671" r:id="rId22"/>
    <p:sldLayoutId id="2147483672" r:id="rId23"/>
    <p:sldLayoutId id="2147483676" r:id="rId24"/>
    <p:sldLayoutId id="2147483690" r:id="rId25"/>
    <p:sldLayoutId id="2147483691" r:id="rId26"/>
    <p:sldLayoutId id="2147483692" r:id="rId27"/>
    <p:sldLayoutId id="2147483693" r:id="rId28"/>
    <p:sldLayoutId id="2147483694" r:id="rId29"/>
    <p:sldLayoutId id="2147483695" r:id="rId30"/>
  </p:sldLayoutIdLst>
  <p:hf hdr="0" ftr="0" dt="0"/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787001" y="5289423"/>
            <a:ext cx="20168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31520"/>
            <a:r>
              <a:rPr lang="en-US" sz="8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Confidential @HCLT. All Rights reserved.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462" y="5132679"/>
            <a:ext cx="773926" cy="1567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96" y="5031316"/>
            <a:ext cx="644928" cy="359468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3795167" y="4977517"/>
            <a:ext cx="2163266" cy="404171"/>
            <a:chOff x="8368726" y="4190638"/>
            <a:chExt cx="2704082" cy="505214"/>
          </a:xfrm>
        </p:grpSpPr>
        <p:grpSp>
          <p:nvGrpSpPr>
            <p:cNvPr id="11" name="Group 10"/>
            <p:cNvGrpSpPr/>
            <p:nvPr/>
          </p:nvGrpSpPr>
          <p:grpSpPr>
            <a:xfrm>
              <a:off x="8368726" y="4190638"/>
              <a:ext cx="1475366" cy="505214"/>
              <a:chOff x="6511351" y="4290654"/>
              <a:chExt cx="1475366" cy="50521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1351" y="4290654"/>
                <a:ext cx="1375350" cy="437064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7172329" y="4557341"/>
                <a:ext cx="814388" cy="238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731520"/>
                <a:r>
                  <a:rPr lang="en-US" sz="640" dirty="0">
                    <a:solidFill>
                      <a:srgbClr val="0074C9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On Premise</a:t>
                </a:r>
                <a:endParaRPr lang="en-IN" sz="640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201271" y="4311104"/>
              <a:ext cx="871537" cy="315436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701212" y="4295944"/>
              <a:ext cx="472084" cy="392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731520"/>
              <a:r>
                <a:rPr lang="en-US" sz="1440" b="1" i="1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To</a:t>
              </a:r>
              <a:endParaRPr lang="en-IN" sz="1440" b="1" i="1" dirty="0">
                <a:solidFill>
                  <a:srgbClr val="0074C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0" y="0"/>
            <a:ext cx="9753600" cy="763326"/>
          </a:xfrm>
          <a:prstGeom prst="rect">
            <a:avLst/>
          </a:prstGeom>
          <a:solidFill>
            <a:srgbClr val="0062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31520"/>
            <a:endParaRPr lang="en-IN" sz="1440">
              <a:solidFill>
                <a:prstClr val="white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7599466" y="334943"/>
            <a:ext cx="2474638" cy="1211942"/>
            <a:chOff x="1738748" y="3027965"/>
            <a:chExt cx="3093297" cy="1514927"/>
          </a:xfrm>
        </p:grpSpPr>
        <p:sp>
          <p:nvSpPr>
            <p:cNvPr id="18" name="Rectangle 17"/>
            <p:cNvSpPr/>
            <p:nvPr userDrawn="1"/>
          </p:nvSpPr>
          <p:spPr>
            <a:xfrm rot="20994695">
              <a:off x="3849020" y="3113020"/>
              <a:ext cx="609111" cy="622714"/>
            </a:xfrm>
            <a:prstGeom prst="rect">
              <a:avLst/>
            </a:prstGeom>
            <a:solidFill>
              <a:srgbClr val="006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31520"/>
              <a:endParaRPr lang="en-IN" sz="1440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2818911" y="3027965"/>
              <a:ext cx="1080000" cy="108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76200">
              <a:solidFill>
                <a:srgbClr val="0062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31520"/>
              <a:endParaRPr lang="en-IN" sz="1440" b="1" dirty="0">
                <a:solidFill>
                  <a:srgbClr val="EB3C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 rot="21394870">
              <a:off x="2247084" y="3271770"/>
              <a:ext cx="609111" cy="622714"/>
            </a:xfrm>
            <a:prstGeom prst="rect">
              <a:avLst/>
            </a:prstGeom>
            <a:solidFill>
              <a:srgbClr val="006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31520"/>
              <a:endParaRPr lang="en-IN" sz="1440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 userDrawn="1"/>
          </p:nvSpPr>
          <p:spPr>
            <a:xfrm rot="1667480">
              <a:off x="1738748" y="3628638"/>
              <a:ext cx="1327606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31520"/>
              <a:endParaRPr lang="en-IN" sz="1440">
                <a:solidFill>
                  <a:prstClr val="white"/>
                </a:solidFill>
              </a:endParaRPr>
            </a:p>
          </p:txBody>
        </p:sp>
        <p:sp>
          <p:nvSpPr>
            <p:cNvPr id="22" name="Oval 21"/>
            <p:cNvSpPr/>
            <p:nvPr userDrawn="1"/>
          </p:nvSpPr>
          <p:spPr>
            <a:xfrm rot="18013287">
              <a:off x="3733584" y="3385652"/>
              <a:ext cx="128266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31520"/>
              <a:endParaRPr lang="en-IN" sz="1440">
                <a:solidFill>
                  <a:prstClr val="white"/>
                </a:solidFill>
              </a:endParaRPr>
            </a:p>
          </p:txBody>
        </p:sp>
      </p:grpSp>
      <p:sp>
        <p:nvSpPr>
          <p:cNvPr id="24" name="Title 1"/>
          <p:cNvSpPr txBox="1">
            <a:spLocks/>
          </p:cNvSpPr>
          <p:nvPr userDrawn="1"/>
        </p:nvSpPr>
        <p:spPr>
          <a:xfrm>
            <a:off x="316867" y="868"/>
            <a:ext cx="4217034" cy="332507"/>
          </a:xfrm>
          <a:prstGeom prst="rect">
            <a:avLst/>
          </a:prstGeom>
        </p:spPr>
        <p:txBody>
          <a:bodyPr/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NZ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8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2560" b="1" kern="120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5.emf"/><Relationship Id="rId7" Type="http://schemas.openxmlformats.org/officeDocument/2006/relationships/image" Target="../media/image2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1.emf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10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21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15.emf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2.emf"/><Relationship Id="rId11" Type="http://schemas.openxmlformats.org/officeDocument/2006/relationships/image" Target="../media/image16.emf"/><Relationship Id="rId5" Type="http://schemas.openxmlformats.org/officeDocument/2006/relationships/image" Target="../media/image18.emf"/><Relationship Id="rId10" Type="http://schemas.openxmlformats.org/officeDocument/2006/relationships/image" Target="../media/image32.emf"/><Relationship Id="rId4" Type="http://schemas.openxmlformats.org/officeDocument/2006/relationships/image" Target="../media/image17.emf"/><Relationship Id="rId9" Type="http://schemas.openxmlformats.org/officeDocument/2006/relationships/image" Target="../media/image31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21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12" Type="http://schemas.openxmlformats.org/officeDocument/2006/relationships/image" Target="../media/image2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4.emf"/><Relationship Id="rId11" Type="http://schemas.openxmlformats.org/officeDocument/2006/relationships/image" Target="../media/image19.emf"/><Relationship Id="rId5" Type="http://schemas.openxmlformats.org/officeDocument/2006/relationships/image" Target="../media/image13.emf"/><Relationship Id="rId10" Type="http://schemas.openxmlformats.org/officeDocument/2006/relationships/image" Target="../media/image16.emf"/><Relationship Id="rId4" Type="http://schemas.openxmlformats.org/officeDocument/2006/relationships/image" Target="../media/image12.emf"/><Relationship Id="rId9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5681" y="1601992"/>
            <a:ext cx="5926501" cy="1570578"/>
          </a:xfrm>
        </p:spPr>
        <p:txBody>
          <a:bodyPr anchor="ctr" anchorCtr="0">
            <a:normAutofit/>
          </a:bodyPr>
          <a:lstStyle/>
          <a:p>
            <a:r>
              <a:rPr lang="en-NZ" sz="3200" dirty="0"/>
              <a:t>Application Lifecycle Management </a:t>
            </a:r>
            <a:r>
              <a:rPr lang="en-NZ" sz="3200" dirty="0" smtClean="0"/>
              <a:t>– Best Practices for </a:t>
            </a:r>
            <a:r>
              <a:rPr lang="en-NZ" sz="3200" dirty="0"/>
              <a:t>SharePoint and Office </a:t>
            </a:r>
            <a:r>
              <a:rPr lang="en-NZ" sz="3200" dirty="0" smtClean="0"/>
              <a:t>App </a:t>
            </a:r>
            <a:r>
              <a:rPr lang="en-NZ" sz="3200" dirty="0"/>
              <a:t>development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2050" y="3529283"/>
            <a:ext cx="3266942" cy="380554"/>
          </a:xfrm>
        </p:spPr>
        <p:txBody>
          <a:bodyPr>
            <a:normAutofit/>
          </a:bodyPr>
          <a:lstStyle/>
          <a:p>
            <a:r>
              <a:rPr lang="en-IN" sz="1400" dirty="0" smtClean="0"/>
              <a:t>November 2015</a:t>
            </a:r>
            <a:endParaRPr lang="en-IN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5168348"/>
            <a:ext cx="728870" cy="318052"/>
          </a:xfrm>
        </p:spPr>
        <p:txBody>
          <a:bodyPr/>
          <a:lstStyle/>
          <a:p>
            <a:pPr algn="ctr"/>
            <a:fld id="{FD3FA039-292F-4100-87B2-46E54D4C12C9}" type="slidenum">
              <a:rPr lang="en-US" smtClean="0"/>
              <a:pPr algn="ctr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40067" y="0"/>
            <a:ext cx="7923709" cy="4368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defTabSz="731520"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GB" dirty="0"/>
              <a:t>ALM with VS TFS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932120"/>
            <a:ext cx="9183189" cy="4114265"/>
            <a:chOff x="443753" y="1607527"/>
            <a:chExt cx="10947307" cy="446758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753" y="2225890"/>
              <a:ext cx="3036350" cy="348900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8895" y="1607527"/>
              <a:ext cx="3262345" cy="410736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1418" y="1865673"/>
              <a:ext cx="3239642" cy="4209437"/>
            </a:xfrm>
            <a:prstGeom prst="rect">
              <a:avLst/>
            </a:prstGeom>
          </p:spPr>
        </p:pic>
        <p:sp>
          <p:nvSpPr>
            <p:cNvPr id="8" name="Flowchart: Extract 7"/>
            <p:cNvSpPr/>
            <p:nvPr/>
          </p:nvSpPr>
          <p:spPr>
            <a:xfrm rot="5400000">
              <a:off x="3382114" y="4460342"/>
              <a:ext cx="883090" cy="550471"/>
            </a:xfrm>
            <a:prstGeom prst="flowChartExtra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48434" y="3831217"/>
              <a:ext cx="750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Check in to TFS</a:t>
              </a:r>
              <a:endParaRPr lang="en-US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" name="Flowchart: Extract 9"/>
            <p:cNvSpPr/>
            <p:nvPr/>
          </p:nvSpPr>
          <p:spPr>
            <a:xfrm rot="5400000">
              <a:off x="7314783" y="3756037"/>
              <a:ext cx="883090" cy="550471"/>
            </a:xfrm>
            <a:prstGeom prst="flowChartExtra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61241" y="3035729"/>
              <a:ext cx="790177" cy="551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ea typeface="Segoe UI" panose="020B0502040204020203" pitchFamily="34" charset="0"/>
                  <a:cs typeface="Segoe UI" panose="020B0502040204020203" pitchFamily="34" charset="0"/>
                </a:rPr>
                <a:t>App Trust Level Approval</a:t>
              </a:r>
              <a:endParaRPr lang="en-US" sz="900" dirty="0"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360135" y="4488809"/>
              <a:ext cx="791281" cy="401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ea typeface="Segoe UI" panose="020B0502040204020203" pitchFamily="34" charset="0"/>
                  <a:cs typeface="Segoe UI" panose="020B0502040204020203" pitchFamily="34" charset="0"/>
                </a:rPr>
                <a:t>Trust Execution</a:t>
              </a:r>
              <a:endParaRPr lang="en-US" sz="900" dirty="0"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2" y="35026"/>
            <a:ext cx="8381999" cy="4110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defTabSz="731520"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7750" y="987552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5210" y="987552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Lifecycle Management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7750" y="151939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85210" y="151939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Continuous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Integration </a:t>
            </a:r>
          </a:p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2153" y="2032050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5210" y="2032050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ALM with TFS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2153" y="2567308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85210" y="2567308"/>
            <a:ext cx="6720840" cy="36576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Development Components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2153" y="361767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5210" y="361767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</a:t>
            </a:r>
          </a:p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0860" y="3104895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85210" y="3104895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Approach</a:t>
            </a:r>
          </a:p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97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40067" y="7938"/>
            <a:ext cx="4431983" cy="4397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defTabSz="731520"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GB" dirty="0"/>
              <a:t>Development Components - I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5839" y="1029246"/>
            <a:ext cx="3736657" cy="4105273"/>
          </a:xfrm>
          <a:prstGeom prst="rect">
            <a:avLst/>
          </a:prstGeom>
        </p:spPr>
        <p:txBody>
          <a:bodyPr/>
          <a:lstStyle>
            <a:lvl1pPr marL="182880" indent="-182880" algn="l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smtClean="0"/>
              <a:t>SharePoint Hosted App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366" y="781052"/>
            <a:ext cx="3353329" cy="413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21" y="2311856"/>
            <a:ext cx="155269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2288" y="3483429"/>
            <a:ext cx="280696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Visual Studio 2013</a:t>
            </a:r>
          </a:p>
          <a:p>
            <a:r>
              <a:rPr lang="en-GB" sz="1200" dirty="0" smtClean="0"/>
              <a:t>Office Development Tools</a:t>
            </a:r>
          </a:p>
          <a:p>
            <a:r>
              <a:rPr lang="en-GB" sz="1200" dirty="0" smtClean="0"/>
              <a:t>SharePoint Client Components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40067" y="0"/>
            <a:ext cx="5068995" cy="571500"/>
          </a:xfrm>
          <a:prstGeom prst="rect">
            <a:avLst/>
          </a:prstGeom>
        </p:spPr>
        <p:txBody>
          <a:bodyPr/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Development Components - II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11469" y="828677"/>
            <a:ext cx="3508056" cy="428623"/>
          </a:xfrm>
          <a:prstGeom prst="rect">
            <a:avLst/>
          </a:prstGeom>
        </p:spPr>
        <p:txBody>
          <a:bodyPr/>
          <a:lstStyle>
            <a:lvl1pPr marL="182880" indent="-182880" algn="l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Provider Hosted App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21" y="2311856"/>
            <a:ext cx="155269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2288" y="3483429"/>
            <a:ext cx="2806961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Visual Studio 2013</a:t>
            </a:r>
          </a:p>
          <a:p>
            <a:r>
              <a:rPr lang="en-GB" sz="1200" dirty="0" smtClean="0"/>
              <a:t>Office Development Tools</a:t>
            </a:r>
          </a:p>
          <a:p>
            <a:r>
              <a:rPr lang="en-GB" sz="1200" dirty="0" smtClean="0"/>
              <a:t>SharePoint Client Components</a:t>
            </a:r>
            <a:endParaRPr lang="en-GB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502" y="796912"/>
            <a:ext cx="2938569" cy="4114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88461" y="49770"/>
            <a:ext cx="9146191" cy="5715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Single Tenant Based </a:t>
            </a:r>
            <a:r>
              <a:rPr lang="en-GB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Approach </a:t>
            </a:r>
            <a:r>
              <a:rPr lang="en-GB" sz="1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(3 </a:t>
            </a:r>
            <a:r>
              <a:rPr lang="en-GB" sz="1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different Site Collections)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83559" y="809653"/>
            <a:ext cx="9179590" cy="4506786"/>
          </a:xfrm>
          <a:prstGeom prst="rect">
            <a:avLst/>
          </a:prstGeom>
        </p:spPr>
        <p:txBody>
          <a:bodyPr/>
          <a:lstStyle>
            <a:lvl1pPr marL="182880" indent="-182880" algn="l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/>
              <a:t>ADFS integration with O365 using DirSync Tool [Sync only Single Tenant]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/>
              <a:t>Yammer Enterprise integration with O365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/>
              <a:t>DAM integration with O365 (if required)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err="1" smtClean="0"/>
              <a:t>Nintex</a:t>
            </a:r>
            <a:r>
              <a:rPr lang="en-GB" sz="1800" dirty="0" smtClean="0"/>
              <a:t> Workflow Online integration with O365(if required)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411074" y="2189152"/>
            <a:ext cx="25517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Client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48934" y="4079726"/>
            <a:ext cx="2551784" cy="7535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Dev </a:t>
            </a:r>
          </a:p>
          <a:p>
            <a:pPr algn="ctr"/>
            <a:r>
              <a:rPr lang="en-GB" dirty="0" smtClean="0"/>
              <a:t>(dev.xxx.com)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411074" y="4079726"/>
            <a:ext cx="2551784" cy="7535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Test</a:t>
            </a:r>
          </a:p>
          <a:p>
            <a:pPr algn="ctr"/>
            <a:r>
              <a:rPr lang="en-GB" dirty="0" smtClean="0"/>
              <a:t>(test.xxx.com)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443075" y="4079726"/>
            <a:ext cx="2551784" cy="7535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Production</a:t>
            </a:r>
          </a:p>
          <a:p>
            <a:pPr algn="ctr"/>
            <a:r>
              <a:rPr lang="en-GB" dirty="0" smtClean="0"/>
              <a:t>(prod.xxx.com)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601907" y="3180429"/>
            <a:ext cx="0" cy="8707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0800000" flipV="1">
            <a:off x="1624826" y="3475087"/>
            <a:ext cx="2977081" cy="5760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>
            <a:off x="2900718" y="4456492"/>
            <a:ext cx="5103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3"/>
            <a:endCxn id="7" idx="1"/>
          </p:cNvCxnSpPr>
          <p:nvPr/>
        </p:nvCxnSpPr>
        <p:spPr>
          <a:xfrm>
            <a:off x="5962858" y="4456492"/>
            <a:ext cx="48021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>
            <a:off x="4601907" y="3475087"/>
            <a:ext cx="3147199" cy="5760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38250"/>
            <a:ext cx="8413750" cy="3703638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Easy to deploy from one site collection to another.</a:t>
            </a:r>
          </a:p>
          <a:p>
            <a:r>
              <a:rPr lang="en-GB" dirty="0" smtClean="0"/>
              <a:t>In this approach, all site collections like Dev/QA/PROD in same tenant and there is no isolation and it is not suitable if we have provider hosted app.</a:t>
            </a:r>
          </a:p>
          <a:p>
            <a:r>
              <a:rPr lang="en-GB" dirty="0" smtClean="0"/>
              <a:t>An App </a:t>
            </a:r>
            <a:r>
              <a:rPr lang="en-GB" dirty="0" err="1" smtClean="0"/>
              <a:t>catalog</a:t>
            </a:r>
            <a:r>
              <a:rPr lang="en-GB" dirty="0"/>
              <a:t> </a:t>
            </a:r>
            <a:r>
              <a:rPr lang="en-GB" dirty="0" smtClean="0"/>
              <a:t>will be shared across the site collections, an any update to app may impact the other site collections as well.</a:t>
            </a:r>
          </a:p>
          <a:p>
            <a:r>
              <a:rPr lang="en-GB" dirty="0" smtClean="0"/>
              <a:t>DirSync tool is available only for syncing AD server to single tenant. But there is some improvements available over </a:t>
            </a:r>
            <a:r>
              <a:rPr lang="en-GB" dirty="0" err="1" smtClean="0"/>
              <a:t>AADirSync</a:t>
            </a:r>
            <a:r>
              <a:rPr lang="en-GB" dirty="0" smtClean="0"/>
              <a:t> and by using tool, we can synch single AD into multiple tenants.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1915" y="108299"/>
            <a:ext cx="4797215" cy="44926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defTabSz="731520"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GB" dirty="0"/>
              <a:t>Pros and Cons of Single Tenant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764" y="34959"/>
            <a:ext cx="7752290" cy="486031"/>
          </a:xfrm>
          <a:prstGeom prst="rect">
            <a:avLst/>
          </a:prstGeom>
        </p:spPr>
        <p:txBody>
          <a:bodyPr>
            <a:noAutofit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Multi Tenant Based </a:t>
            </a:r>
            <a:r>
              <a:rPr lang="en-GB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Approach </a:t>
            </a:r>
            <a:r>
              <a:rPr lang="en-GB" sz="1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(3 </a:t>
            </a:r>
            <a:r>
              <a:rPr lang="en-GB" sz="1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different Site Collections)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83559" y="809653"/>
            <a:ext cx="9179590" cy="4506786"/>
          </a:xfrm>
          <a:prstGeom prst="rect">
            <a:avLst/>
          </a:prstGeom>
        </p:spPr>
        <p:txBody>
          <a:bodyPr/>
          <a:lstStyle>
            <a:lvl1pPr marL="182880" indent="-182880" algn="l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prstClr val="black"/>
                </a:solidFill>
              </a:rPr>
              <a:t>ADFS integration with O365 Multi Tenant using </a:t>
            </a:r>
            <a:r>
              <a:rPr lang="en-GB" sz="1800" dirty="0" err="1" smtClean="0">
                <a:solidFill>
                  <a:prstClr val="black"/>
                </a:solidFill>
              </a:rPr>
              <a:t>AADirSync</a:t>
            </a:r>
            <a:r>
              <a:rPr lang="en-GB" sz="1800" dirty="0" smtClean="0">
                <a:solidFill>
                  <a:prstClr val="black"/>
                </a:solidFill>
              </a:rPr>
              <a:t> Tool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prstClr val="black"/>
                </a:solidFill>
              </a:rPr>
              <a:t>Yammer Enterprise integration with O365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prstClr val="black"/>
                </a:solidFill>
              </a:rPr>
              <a:t>DAM integration with O365 (if required)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err="1" smtClean="0">
                <a:solidFill>
                  <a:prstClr val="black"/>
                </a:solidFill>
              </a:rPr>
              <a:t>Nintex</a:t>
            </a:r>
            <a:r>
              <a:rPr lang="en-GB" sz="1800" dirty="0" smtClean="0">
                <a:solidFill>
                  <a:prstClr val="black"/>
                </a:solidFill>
              </a:rPr>
              <a:t> Workflow Online integration with O365(if required)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11074" y="2189152"/>
            <a:ext cx="25517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prstClr val="white"/>
                </a:solidFill>
              </a:rPr>
              <a:t>Client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8934" y="4086110"/>
            <a:ext cx="2551784" cy="5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Dev </a:t>
            </a:r>
          </a:p>
          <a:p>
            <a:pPr algn="ctr"/>
            <a:r>
              <a:rPr lang="en-GB" dirty="0" smtClean="0">
                <a:solidFill>
                  <a:prstClr val="black"/>
                </a:solidFill>
              </a:rPr>
              <a:t>(dev.-tenant.xxx.com)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11074" y="4086110"/>
            <a:ext cx="2551784" cy="5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Test</a:t>
            </a:r>
          </a:p>
          <a:p>
            <a:pPr algn="ctr"/>
            <a:r>
              <a:rPr lang="en-GB" dirty="0" smtClean="0">
                <a:solidFill>
                  <a:prstClr val="black"/>
                </a:solidFill>
              </a:rPr>
              <a:t>(QA-tenant.xxx.com)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3214" y="4086110"/>
            <a:ext cx="2551784" cy="5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Production</a:t>
            </a:r>
          </a:p>
          <a:p>
            <a:pPr algn="ctr"/>
            <a:r>
              <a:rPr lang="en-GB" dirty="0" smtClean="0">
                <a:solidFill>
                  <a:prstClr val="black"/>
                </a:solidFill>
              </a:rPr>
              <a:t>(Prod-tenant.xxx.com)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601907" y="3180429"/>
            <a:ext cx="0" cy="8707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0800000" flipV="1">
            <a:off x="1624826" y="3475087"/>
            <a:ext cx="2977081" cy="5760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>
            <a:off x="4601907" y="3475087"/>
            <a:ext cx="3147199" cy="5760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900718" y="4374774"/>
            <a:ext cx="5103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62858" y="4454438"/>
            <a:ext cx="5103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69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68712" y="122663"/>
            <a:ext cx="7950820" cy="43489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2400" dirty="0">
                <a:ea typeface="+mj-ea"/>
              </a:rPr>
              <a:t>Multi-tenant based Development/Deployment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03" y="853154"/>
            <a:ext cx="7178856" cy="422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626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46410" y="78059"/>
            <a:ext cx="8413750" cy="42374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2400" dirty="0">
                <a:ea typeface="+mj-ea"/>
              </a:rPr>
              <a:t>Pros and Cons of Multiple Tenant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62025"/>
            <a:ext cx="8413750" cy="370363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Syncing Dev/QA/Prod tenant is quite complex.</a:t>
            </a:r>
          </a:p>
          <a:p>
            <a:r>
              <a:rPr lang="en-GB" dirty="0" smtClean="0"/>
              <a:t>Consistent development and isolated environment</a:t>
            </a:r>
          </a:p>
          <a:p>
            <a:r>
              <a:rPr lang="en-GB" dirty="0" smtClean="0"/>
              <a:t>If user access from multiple regions, Microsoft built the consistent way to access the site to load and perform faster.</a:t>
            </a:r>
          </a:p>
          <a:p>
            <a:r>
              <a:rPr lang="en-GB" dirty="0" smtClean="0"/>
              <a:t>In this approach, all site collections like Dev/QA/PROD in different tenant and there is isolation and it is also suitable for provider hosted apps.</a:t>
            </a:r>
          </a:p>
          <a:p>
            <a:r>
              <a:rPr lang="en-GB" dirty="0" smtClean="0"/>
              <a:t>Using </a:t>
            </a:r>
            <a:r>
              <a:rPr lang="en-GB" dirty="0" err="1" smtClean="0"/>
              <a:t>AADirSync</a:t>
            </a:r>
            <a:r>
              <a:rPr lang="en-GB" dirty="0" smtClean="0"/>
              <a:t> tool, single AD server can sync with multiple tenants.</a:t>
            </a:r>
          </a:p>
          <a:p>
            <a:r>
              <a:rPr lang="en-GB" dirty="0" smtClean="0"/>
              <a:t>Keeping developers out of Production tenant is a key principle for stability</a:t>
            </a:r>
          </a:p>
          <a:p>
            <a:r>
              <a:rPr lang="en-GB" dirty="0" smtClean="0"/>
              <a:t>Isolating tenants in this way that it ensures no global configuration changes during development impact production.</a:t>
            </a:r>
          </a:p>
          <a:p>
            <a:r>
              <a:rPr lang="en-GB" dirty="0" smtClean="0"/>
              <a:t>Search Scope / crawl will not impact the other tenant.</a:t>
            </a:r>
          </a:p>
          <a:p>
            <a:r>
              <a:rPr lang="en-GB" dirty="0" smtClean="0"/>
              <a:t>Good for Build / Release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8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2" y="35026"/>
            <a:ext cx="8381999" cy="599440"/>
          </a:xfrm>
          <a:prstGeom prst="rect">
            <a:avLst/>
          </a:prstGeom>
        </p:spPr>
        <p:txBody>
          <a:bodyPr lIns="70226" tIns="35113" rIns="70226" bIns="35113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Agenda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7750" y="987552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5210" y="987552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Lifecycle Management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7750" y="151939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85210" y="151939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Continuous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Integration </a:t>
            </a:r>
          </a:p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2153" y="2032050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5210" y="2032050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ALM with TFS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2153" y="2567308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85210" y="2567308"/>
            <a:ext cx="6720840" cy="3657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Development Components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2153" y="361767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5210" y="361767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</a:t>
            </a:r>
          </a:p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0860" y="3104895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85210" y="3104895"/>
            <a:ext cx="6720840" cy="36576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 Approach</a:t>
            </a:r>
          </a:p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97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7750" y="987552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5210" y="987552"/>
            <a:ext cx="6720840" cy="36576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</a:t>
            </a:r>
            <a:r>
              <a:rPr lang="en-US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Lifecycle </a:t>
            </a:r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7750" y="151939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US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85210" y="151939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Continuous </a:t>
            </a:r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Integration </a:t>
            </a:r>
          </a:p>
          <a:p>
            <a:endParaRPr lang="en-US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2153" y="2032050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US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5210" y="2032050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ALM with TFS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2153" y="2567308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85210" y="2567308"/>
            <a:ext cx="6720840" cy="3657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Development Components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2153" y="361767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endParaRPr lang="en-US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5210" y="361767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</a:t>
            </a:r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0860" y="3104895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US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85210" y="3104895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 </a:t>
            </a:r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Approach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09602" y="35026"/>
            <a:ext cx="8381999" cy="599440"/>
          </a:xfrm>
          <a:prstGeom prst="rect">
            <a:avLst/>
          </a:prstGeom>
        </p:spPr>
        <p:txBody>
          <a:bodyPr lIns="70226" tIns="35113" rIns="70226" bIns="35113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018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4041" y="100361"/>
            <a:ext cx="9980945" cy="457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Deployments for Office and SP add-ins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74041" y="995363"/>
            <a:ext cx="7398384" cy="2376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85800" rtl="0" eaLnBrk="1" latinLnBrk="0" hangingPunct="1">
              <a:defRPr sz="9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2000" dirty="0" smtClean="0">
                <a:solidFill>
                  <a:schemeClr val="tx1"/>
                </a:solidFill>
              </a:rPr>
              <a:t>Provider hosted add-ins can be deployed to Azure websites / </a:t>
            </a:r>
            <a:r>
              <a:rPr lang="en-NZ" sz="2000" dirty="0" err="1" smtClean="0">
                <a:solidFill>
                  <a:schemeClr val="tx1"/>
                </a:solidFill>
              </a:rPr>
              <a:t>OnPrem</a:t>
            </a:r>
            <a:r>
              <a:rPr lang="en-NZ" sz="2000" dirty="0" smtClean="0">
                <a:solidFill>
                  <a:schemeClr val="tx1"/>
                </a:solidFill>
              </a:rPr>
              <a:t> Server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2000" dirty="0" smtClean="0">
                <a:solidFill>
                  <a:schemeClr val="tx1"/>
                </a:solidFill>
              </a:rPr>
              <a:t>Deploy script resources for all add-in types to websites or CDNs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2000" dirty="0" smtClean="0">
                <a:solidFill>
                  <a:schemeClr val="tx1"/>
                </a:solidFill>
              </a:rPr>
              <a:t>Use different websites or deployment slots for </a:t>
            </a:r>
            <a:r>
              <a:rPr lang="en-NZ" sz="2000" dirty="0" err="1" smtClean="0">
                <a:solidFill>
                  <a:schemeClr val="tx1"/>
                </a:solidFill>
              </a:rPr>
              <a:t>dev</a:t>
            </a:r>
            <a:r>
              <a:rPr lang="en-NZ" sz="2000" dirty="0" smtClean="0">
                <a:solidFill>
                  <a:schemeClr val="tx1"/>
                </a:solidFill>
              </a:rPr>
              <a:t> and test purposes</a:t>
            </a:r>
            <a:endParaRPr lang="en-N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14893" y="880384"/>
            <a:ext cx="9042082" cy="1647823"/>
          </a:xfrm>
          <a:prstGeom prst="rect">
            <a:avLst/>
          </a:prstGeom>
        </p:spPr>
        <p:txBody>
          <a:bodyPr/>
          <a:lstStyle>
            <a:lvl1pPr marL="182880" indent="-182880" algn="l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1) Using Microsoft PnP Engine</a:t>
            </a:r>
          </a:p>
          <a:p>
            <a:pPr lvl="2"/>
            <a:r>
              <a:rPr lang="en-GB" sz="1800" dirty="0" smtClean="0"/>
              <a:t>Customize the site using SP Designer/Browser and then using PnP Provisioning Engine for moving the customizations from Dev to QA/Prod. Office PnP team released Provisioning engine to move customization from one Site Collection to another.</a:t>
            </a:r>
          </a:p>
          <a:p>
            <a:pPr lvl="2" indent="0">
              <a:buFont typeface="Arial" panose="020B0604020202020204" pitchFamily="34" charset="0"/>
              <a:buNone/>
            </a:pPr>
            <a:endParaRPr lang="en-GB" sz="1800" dirty="0" smtClean="0"/>
          </a:p>
          <a:p>
            <a:pPr lvl="2" indent="0">
              <a:buFont typeface="Arial" panose="020B0604020202020204" pitchFamily="34" charset="0"/>
              <a:buNone/>
            </a:pPr>
            <a:endParaRPr lang="en-GB" sz="1800" dirty="0" smtClean="0"/>
          </a:p>
          <a:p>
            <a:pPr lvl="2" indent="0">
              <a:buFont typeface="Arial" panose="020B0604020202020204" pitchFamily="34" charset="0"/>
              <a:buNone/>
            </a:pPr>
            <a:r>
              <a:rPr lang="en-GB" sz="1800" dirty="0" smtClean="0"/>
              <a:t> </a:t>
            </a:r>
            <a:endParaRPr lang="en-GB" sz="1800" dirty="0"/>
          </a:p>
        </p:txBody>
      </p:sp>
      <p:sp>
        <p:nvSpPr>
          <p:cNvPr id="3" name="Title 10"/>
          <p:cNvSpPr txBox="1">
            <a:spLocks/>
          </p:cNvSpPr>
          <p:nvPr/>
        </p:nvSpPr>
        <p:spPr>
          <a:xfrm>
            <a:off x="540068" y="122664"/>
            <a:ext cx="8414361" cy="4460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 Approach in SPO(1 of 2)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95304175"/>
              </p:ext>
            </p:extLst>
          </p:nvPr>
        </p:nvGraphicFramePr>
        <p:xfrm>
          <a:off x="540068" y="2161034"/>
          <a:ext cx="8094481" cy="2672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60412" y="68771"/>
            <a:ext cx="8222933" cy="4371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 Approach in SPO(2 of 2)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2217" y="880757"/>
            <a:ext cx="9099324" cy="1314448"/>
          </a:xfrm>
          <a:prstGeom prst="rect">
            <a:avLst/>
          </a:prstGeom>
        </p:spPr>
        <p:txBody>
          <a:bodyPr/>
          <a:lstStyle>
            <a:lvl1pPr marL="182880" indent="-182880" algn="l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Remote Provisioning using CSOM</a:t>
            </a:r>
          </a:p>
          <a:p>
            <a:pPr lvl="1"/>
            <a:r>
              <a:rPr lang="en-GB" sz="1800" dirty="0" smtClean="0"/>
              <a:t>A custom utility (CSOM) / PowerShell script to provision the elements(like Lists/Library/Pages/Content Types et) from one environment to another environment.</a:t>
            </a: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298" y="2103886"/>
            <a:ext cx="3764777" cy="2641375"/>
          </a:xfrm>
          <a:prstGeom prst="rect">
            <a:avLst/>
          </a:prstGeom>
        </p:spPr>
      </p:pic>
      <p:sp>
        <p:nvSpPr>
          <p:cNvPr id="5" name="Block Arc 4"/>
          <p:cNvSpPr/>
          <p:nvPr/>
        </p:nvSpPr>
        <p:spPr>
          <a:xfrm>
            <a:off x="3019011" y="1924925"/>
            <a:ext cx="4382146" cy="2952327"/>
          </a:xfrm>
          <a:prstGeom prst="blockArc">
            <a:avLst>
              <a:gd name="adj1" fmla="val 17527788"/>
              <a:gd name="adj2" fmla="val 4119114"/>
              <a:gd name="adj3" fmla="val 575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Oval 5"/>
          <p:cNvSpPr/>
          <p:nvPr/>
        </p:nvSpPr>
        <p:spPr>
          <a:xfrm>
            <a:off x="6243554" y="2173806"/>
            <a:ext cx="1164545" cy="752843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9000" r="-39000"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" name="Group 6"/>
          <p:cNvGrpSpPr/>
          <p:nvPr/>
        </p:nvGrpSpPr>
        <p:grpSpPr>
          <a:xfrm>
            <a:off x="7106771" y="2099044"/>
            <a:ext cx="1853175" cy="1996598"/>
            <a:chOff x="4348344" y="-1006979"/>
            <a:chExt cx="1197687" cy="1996598"/>
          </a:xfrm>
        </p:grpSpPr>
        <p:sp>
          <p:nvSpPr>
            <p:cNvPr id="8" name="Rectangle 7"/>
            <p:cNvSpPr/>
            <p:nvPr/>
          </p:nvSpPr>
          <p:spPr>
            <a:xfrm>
              <a:off x="4348344" y="260985"/>
              <a:ext cx="1007428" cy="72863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538603" y="-1006979"/>
              <a:ext cx="1007428" cy="7286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</a:pPr>
              <a:r>
                <a:rPr lang="en-GB" dirty="0"/>
                <a:t> </a:t>
              </a:r>
              <a:r>
                <a:rPr lang="en-GB" dirty="0" smtClean="0"/>
                <a:t>      </a:t>
              </a:r>
              <a:r>
                <a:rPr lang="en-GB" sz="1800" kern="1200" dirty="0" smtClean="0"/>
                <a:t>Dev</a:t>
              </a:r>
              <a:endParaRPr lang="en-GB" sz="1800" kern="1200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6617795" y="3030276"/>
            <a:ext cx="1164545" cy="752843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9000" r="-39000"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oup 10"/>
          <p:cNvGrpSpPr/>
          <p:nvPr/>
        </p:nvGrpSpPr>
        <p:grpSpPr>
          <a:xfrm>
            <a:off x="7455345" y="3054485"/>
            <a:ext cx="1866196" cy="1896151"/>
            <a:chOff x="4643437" y="-51538"/>
            <a:chExt cx="1206103" cy="1896151"/>
          </a:xfrm>
        </p:grpSpPr>
        <p:sp>
          <p:nvSpPr>
            <p:cNvPr id="12" name="Rectangle 11"/>
            <p:cNvSpPr/>
            <p:nvPr/>
          </p:nvSpPr>
          <p:spPr>
            <a:xfrm>
              <a:off x="4643437" y="1115979"/>
              <a:ext cx="1007428" cy="72863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4842112" y="-51538"/>
              <a:ext cx="1007428" cy="7286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</a:pPr>
              <a:r>
                <a:rPr lang="en-GB" sz="1800" kern="1200" dirty="0" smtClean="0"/>
                <a:t>       QA</a:t>
              </a:r>
              <a:endParaRPr lang="en-GB" sz="1800" kern="1200" dirty="0"/>
            </a:p>
          </p:txBody>
        </p:sp>
      </p:grpSp>
      <p:sp>
        <p:nvSpPr>
          <p:cNvPr id="14" name="Oval 13"/>
          <p:cNvSpPr/>
          <p:nvPr/>
        </p:nvSpPr>
        <p:spPr>
          <a:xfrm>
            <a:off x="6243554" y="3898851"/>
            <a:ext cx="1164545" cy="752843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9000" r="-39000"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Group 14"/>
          <p:cNvGrpSpPr/>
          <p:nvPr/>
        </p:nvGrpSpPr>
        <p:grpSpPr>
          <a:xfrm>
            <a:off x="7106771" y="4095642"/>
            <a:ext cx="1907366" cy="1728293"/>
            <a:chOff x="4348344" y="989619"/>
            <a:chExt cx="1232710" cy="1728293"/>
          </a:xfrm>
        </p:grpSpPr>
        <p:sp>
          <p:nvSpPr>
            <p:cNvPr id="16" name="Rectangle 15"/>
            <p:cNvSpPr/>
            <p:nvPr/>
          </p:nvSpPr>
          <p:spPr>
            <a:xfrm>
              <a:off x="4348344" y="1989278"/>
              <a:ext cx="1007428" cy="72863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4573626" y="989619"/>
              <a:ext cx="1007428" cy="7286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</a:pPr>
              <a:r>
                <a:rPr lang="en-GB" sz="1800" kern="1200" dirty="0" smtClean="0"/>
                <a:t>        Prod</a:t>
              </a:r>
              <a:endParaRPr lang="en-GB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2" y="35026"/>
            <a:ext cx="8381999" cy="599440"/>
          </a:xfrm>
          <a:prstGeom prst="rect">
            <a:avLst/>
          </a:prstGeom>
        </p:spPr>
        <p:txBody>
          <a:bodyPr lIns="70226" tIns="35113" rIns="70226" bIns="35113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Agenda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7750" y="987552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5210" y="987552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Lifecycle Management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7750" y="151939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85210" y="151939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Continuous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Integration </a:t>
            </a:r>
          </a:p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2153" y="2032050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5210" y="2032050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ALM with TFS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2153" y="2567308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85210" y="2567308"/>
            <a:ext cx="6720840" cy="3657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Development Components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2153" y="361767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5210" y="3617671"/>
            <a:ext cx="6720840" cy="36576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Process</a:t>
            </a:r>
          </a:p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0860" y="3104895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85210" y="3104895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Approach</a:t>
            </a:r>
          </a:p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97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3196" y="96822"/>
            <a:ext cx="8361999" cy="39909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Quality Assurance environment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63196" y="1194609"/>
            <a:ext cx="3169853" cy="2450931"/>
            <a:chOff x="7156486" y="1592329"/>
            <a:chExt cx="3169853" cy="2450931"/>
          </a:xfrm>
        </p:grpSpPr>
        <p:grpSp>
          <p:nvGrpSpPr>
            <p:cNvPr id="4" name="Group 3"/>
            <p:cNvGrpSpPr/>
            <p:nvPr/>
          </p:nvGrpSpPr>
          <p:grpSpPr>
            <a:xfrm>
              <a:off x="7156486" y="1592329"/>
              <a:ext cx="3169853" cy="2189205"/>
              <a:chOff x="7837904" y="2254976"/>
              <a:chExt cx="3169853" cy="2189205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7837904" y="2550080"/>
                <a:ext cx="2525740" cy="1894101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  <a:alpha val="7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solidFill>
                      <a:srgbClr val="595959"/>
                    </a:solidFill>
                    <a:latin typeface="+mj-lt"/>
                  </a:rPr>
                  <a:t>SharePoint Online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  <a:t>Testing tenant or isolated</a:t>
                </a:r>
                <a:b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</a:br>
                <a: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  <a:t>site collection in production depending on app functionality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595959"/>
                  </a:solidFill>
                  <a:latin typeface="+mj-lt"/>
                </a:endParaRPr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19530" y="2254976"/>
                <a:ext cx="1288227" cy="801004"/>
              </a:xfrm>
              <a:prstGeom prst="rect">
                <a:avLst/>
              </a:prstGeom>
            </p:spPr>
          </p:pic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765645" y="3380969"/>
              <a:ext cx="718751" cy="662291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83298" y="3240409"/>
              <a:ext cx="651533" cy="57419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6093618" y="2311329"/>
            <a:ext cx="2942104" cy="2472993"/>
            <a:chOff x="7701061" y="3858116"/>
            <a:chExt cx="2942104" cy="2472993"/>
          </a:xfrm>
        </p:grpSpPr>
        <p:sp>
          <p:nvSpPr>
            <p:cNvPr id="10" name="Rectangle 9"/>
            <p:cNvSpPr/>
            <p:nvPr/>
          </p:nvSpPr>
          <p:spPr bwMode="auto">
            <a:xfrm>
              <a:off x="7701061" y="4169984"/>
              <a:ext cx="2525740" cy="1894101"/>
            </a:xfrm>
            <a:prstGeom prst="rect">
              <a:avLst/>
            </a:prstGeom>
            <a:solidFill>
              <a:schemeClr val="bg2">
                <a:lumMod val="20000"/>
                <a:lumOff val="80000"/>
                <a:alpha val="75000"/>
              </a:schemeClr>
            </a:solidFill>
            <a:ln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solidFill>
                    <a:srgbClr val="595959"/>
                  </a:solidFill>
                  <a:latin typeface="+mj-lt"/>
                </a:rPr>
                <a:t>Microsoft Azure</a:t>
              </a:r>
              <a:endParaRPr lang="en-US" dirty="0">
                <a:solidFill>
                  <a:srgbClr val="595959"/>
                </a:solidFill>
                <a:latin typeface="+mj-lt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595959"/>
                  </a:solidFill>
                  <a:latin typeface="+mj-lt"/>
                </a:rPr>
                <a:t>Provider hosted code is </a:t>
              </a:r>
              <a:br>
                <a:rPr lang="en-US" sz="1200" dirty="0" smtClean="0">
                  <a:solidFill>
                    <a:srgbClr val="595959"/>
                  </a:solidFill>
                  <a:latin typeface="+mj-lt"/>
                </a:rPr>
              </a:br>
              <a:r>
                <a:rPr lang="en-US" sz="1200" dirty="0" smtClean="0">
                  <a:solidFill>
                    <a:srgbClr val="595959"/>
                  </a:solidFill>
                  <a:latin typeface="+mj-lt"/>
                </a:rPr>
                <a:t>deployed as automated process to the cloud platform / </a:t>
              </a:r>
              <a:r>
                <a:rPr lang="en-US" sz="1200" dirty="0" err="1" smtClean="0">
                  <a:solidFill>
                    <a:srgbClr val="595959"/>
                  </a:solidFill>
                  <a:latin typeface="+mj-lt"/>
                </a:rPr>
                <a:t>OnPrem</a:t>
              </a:r>
              <a:r>
                <a:rPr lang="en-US" sz="1200" dirty="0" smtClean="0">
                  <a:solidFill>
                    <a:srgbClr val="595959"/>
                  </a:solidFill>
                  <a:latin typeface="+mj-lt"/>
                </a:rPr>
                <a:t> Server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200" i="1" dirty="0" smtClean="0">
                <a:solidFill>
                  <a:srgbClr val="595959"/>
                </a:solidFill>
                <a:latin typeface="+mj-lt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srgbClr val="595959"/>
                </a:solidFill>
                <a:latin typeface="+mj-lt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595959"/>
                </a:solidFill>
                <a:latin typeface="+mj-lt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582687" y="3858116"/>
              <a:ext cx="1036152" cy="885474"/>
            </a:xfrm>
            <a:prstGeom prst="rect">
              <a:avLst/>
            </a:prstGeom>
          </p:spPr>
        </p:pic>
        <p:grpSp>
          <p:nvGrpSpPr>
            <p:cNvPr id="12" name="Group 11"/>
            <p:cNvGrpSpPr>
              <a:grpSpLocks noChangeAspect="1"/>
            </p:cNvGrpSpPr>
            <p:nvPr/>
          </p:nvGrpSpPr>
          <p:grpSpPr>
            <a:xfrm>
              <a:off x="9499938" y="5539109"/>
              <a:ext cx="1143227" cy="792000"/>
              <a:chOff x="7197043" y="2950933"/>
              <a:chExt cx="1333184" cy="923598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730412" y="2950933"/>
                <a:ext cx="431610" cy="370351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46217" y="3070724"/>
                <a:ext cx="584010" cy="501120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97043" y="3129811"/>
                <a:ext cx="799538" cy="74472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9"/>
          <p:cNvSpPr txBox="1">
            <a:spLocks/>
          </p:cNvSpPr>
          <p:nvPr/>
        </p:nvSpPr>
        <p:spPr>
          <a:xfrm>
            <a:off x="491709" y="89250"/>
            <a:ext cx="7750956" cy="52242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3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process in high level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674589" y="669519"/>
            <a:ext cx="7568076" cy="4271807"/>
            <a:chOff x="432270" y="-187132"/>
            <a:chExt cx="9357178" cy="5281667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4308" y="2001568"/>
              <a:ext cx="973350" cy="890880"/>
            </a:xfrm>
            <a:prstGeom prst="rect">
              <a:avLst/>
            </a:prstGeom>
          </p:spPr>
        </p:pic>
        <p:grpSp>
          <p:nvGrpSpPr>
            <p:cNvPr id="4" name="Group 3"/>
            <p:cNvGrpSpPr/>
            <p:nvPr/>
          </p:nvGrpSpPr>
          <p:grpSpPr>
            <a:xfrm>
              <a:off x="6554989" y="-187132"/>
              <a:ext cx="3234459" cy="2547837"/>
              <a:chOff x="7156486" y="1495423"/>
              <a:chExt cx="3234459" cy="2547837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7156486" y="1495423"/>
                <a:ext cx="3234459" cy="2286111"/>
                <a:chOff x="7837904" y="2158070"/>
                <a:chExt cx="3234459" cy="2286111"/>
              </a:xfrm>
            </p:grpSpPr>
            <p:sp>
              <p:nvSpPr>
                <p:cNvPr id="8" name="Rectangle 7"/>
                <p:cNvSpPr/>
                <p:nvPr/>
              </p:nvSpPr>
              <p:spPr bwMode="auto">
                <a:xfrm>
                  <a:off x="7837904" y="2550080"/>
                  <a:ext cx="2525740" cy="1894101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  <a:alpha val="7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dirty="0">
                      <a:solidFill>
                        <a:srgbClr val="595959"/>
                      </a:solidFill>
                      <a:latin typeface="+mj-lt"/>
                    </a:rPr>
                    <a:t>SharePoint Online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  <a:t>Testing tenant or isolated</a:t>
                  </a:r>
                  <a:b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</a:br>
                  <a: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  <a:t>site collection in production depending on app functionality</a:t>
                  </a:r>
                </a:p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595959"/>
                    </a:solidFill>
                    <a:latin typeface="+mj-lt"/>
                  </a:endParaRPr>
                </a:p>
              </p:txBody>
            </p:sp>
            <p:pic>
              <p:nvPicPr>
                <p:cNvPr id="9" name="Picture 8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784136" y="2158070"/>
                  <a:ext cx="1288227" cy="801004"/>
                </a:xfrm>
                <a:prstGeom prst="rect">
                  <a:avLst/>
                </a:prstGeom>
              </p:spPr>
            </p:pic>
          </p:grp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65645" y="3380969"/>
                <a:ext cx="718751" cy="662291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483298" y="3240409"/>
                <a:ext cx="651533" cy="574190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>
              <a:off x="6292191" y="2540787"/>
              <a:ext cx="3309786" cy="2553748"/>
              <a:chOff x="7438263" y="3777361"/>
              <a:chExt cx="3309786" cy="2553748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7438263" y="4169984"/>
                <a:ext cx="2788538" cy="1894101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  <a:alpha val="7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595959"/>
                    </a:solidFill>
                    <a:latin typeface="+mj-lt"/>
                  </a:rPr>
                  <a:t>Microsoft Azure / </a:t>
                </a:r>
                <a:r>
                  <a:rPr lang="en-US" dirty="0" err="1" smtClean="0">
                    <a:solidFill>
                      <a:srgbClr val="595959"/>
                    </a:solidFill>
                    <a:latin typeface="+mj-lt"/>
                  </a:rPr>
                  <a:t>OnPrem</a:t>
                </a:r>
                <a:endParaRPr lang="en-US" dirty="0">
                  <a:solidFill>
                    <a:srgbClr val="595959"/>
                  </a:solidFill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  <a:t>Provider hosted code is </a:t>
                </a:r>
                <a:b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</a:br>
                <a: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  <a:t>deployed as automated process to the cloud platform / </a:t>
                </a:r>
                <a:r>
                  <a:rPr lang="en-US" sz="1200" dirty="0" err="1" smtClean="0">
                    <a:solidFill>
                      <a:srgbClr val="595959"/>
                    </a:solidFill>
                    <a:latin typeface="+mj-lt"/>
                  </a:rPr>
                  <a:t>OnPrem</a:t>
                </a:r>
                <a:endParaRPr lang="en-US" sz="1200" dirty="0" smtClean="0">
                  <a:solidFill>
                    <a:srgbClr val="595959"/>
                  </a:solidFill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200" i="1" dirty="0" smtClean="0">
                  <a:solidFill>
                    <a:srgbClr val="595959"/>
                  </a:solidFill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200" dirty="0">
                  <a:solidFill>
                    <a:srgbClr val="595959"/>
                  </a:solidFill>
                  <a:latin typeface="+mj-lt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595959"/>
                  </a:solidFill>
                  <a:latin typeface="+mj-lt"/>
                </a:endParaRPr>
              </a:p>
            </p:txBody>
          </p:sp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711897" y="3777361"/>
                <a:ext cx="1036152" cy="885473"/>
              </a:xfrm>
              <a:prstGeom prst="rect">
                <a:avLst/>
              </a:prstGeom>
            </p:spPr>
          </p:pic>
          <p:grpSp>
            <p:nvGrpSpPr>
              <p:cNvPr id="13" name="Group 12"/>
              <p:cNvGrpSpPr>
                <a:grpSpLocks noChangeAspect="1"/>
              </p:cNvGrpSpPr>
              <p:nvPr/>
            </p:nvGrpSpPr>
            <p:grpSpPr>
              <a:xfrm>
                <a:off x="9499938" y="5539109"/>
                <a:ext cx="1143227" cy="792000"/>
                <a:chOff x="7197043" y="2950933"/>
                <a:chExt cx="1333184" cy="923598"/>
              </a:xfrm>
            </p:grpSpPr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730412" y="2950933"/>
                  <a:ext cx="431610" cy="370351"/>
                </a:xfrm>
                <a:prstGeom prst="rect">
                  <a:avLst/>
                </a:prstGeom>
              </p:spPr>
            </p:pic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946217" y="3070724"/>
                  <a:ext cx="584010" cy="501120"/>
                </a:xfrm>
                <a:prstGeom prst="rect">
                  <a:avLst/>
                </a:prstGeom>
              </p:spPr>
            </p:pic>
            <p:pic>
              <p:nvPicPr>
                <p:cNvPr id="16" name="Picture 15"/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197043" y="3129811"/>
                  <a:ext cx="799538" cy="7447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7" name="Group 16"/>
            <p:cNvGrpSpPr/>
            <p:nvPr/>
          </p:nvGrpSpPr>
          <p:grpSpPr>
            <a:xfrm>
              <a:off x="2820043" y="1600466"/>
              <a:ext cx="2069032" cy="1672928"/>
              <a:chOff x="3179535" y="3182266"/>
              <a:chExt cx="2069032" cy="1672928"/>
            </a:xfrm>
          </p:grpSpPr>
          <p:sp>
            <p:nvSpPr>
              <p:cNvPr id="18" name="Arc 17"/>
              <p:cNvSpPr/>
              <p:nvPr/>
            </p:nvSpPr>
            <p:spPr>
              <a:xfrm rot="6751527">
                <a:off x="3983454" y="3942486"/>
                <a:ext cx="739106" cy="826188"/>
              </a:xfrm>
              <a:prstGeom prst="arc">
                <a:avLst>
                  <a:gd name="adj1" fmla="val 2097834"/>
                  <a:gd name="adj2" fmla="val 366333"/>
                </a:avLst>
              </a:prstGeom>
              <a:ln w="41275">
                <a:solidFill>
                  <a:schemeClr val="bg2">
                    <a:alpha val="80000"/>
                  </a:schemeClr>
                </a:solidFill>
                <a:headEnd type="diamond" w="sm" len="med"/>
                <a:tailEnd type="stealth" w="lg" len="lg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3654153" y="3422626"/>
                <a:ext cx="914354" cy="871028"/>
                <a:chOff x="5653547" y="3657295"/>
                <a:chExt cx="914354" cy="871028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5653547" y="3657295"/>
                  <a:ext cx="914354" cy="871028"/>
                  <a:chOff x="5029200" y="4493243"/>
                  <a:chExt cx="1388192" cy="1270026"/>
                </a:xfrm>
              </p:grpSpPr>
              <p:grpSp>
                <p:nvGrpSpPr>
                  <p:cNvPr id="27" name="Group 26"/>
                  <p:cNvGrpSpPr/>
                  <p:nvPr/>
                </p:nvGrpSpPr>
                <p:grpSpPr>
                  <a:xfrm>
                    <a:off x="5029200" y="4896805"/>
                    <a:ext cx="1227510" cy="866464"/>
                    <a:chOff x="5332478" y="4896807"/>
                    <a:chExt cx="924232" cy="973700"/>
                  </a:xfrm>
                </p:grpSpPr>
                <p:sp>
                  <p:nvSpPr>
                    <p:cNvPr id="29" name="Rectangle 28"/>
                    <p:cNvSpPr/>
                    <p:nvPr/>
                  </p:nvSpPr>
                  <p:spPr bwMode="auto">
                    <a:xfrm>
                      <a:off x="5332478" y="5002589"/>
                      <a:ext cx="924232" cy="8679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bg2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1">
                      <a:schemeClr val="accent2"/>
                    </a:lnRef>
                    <a:fillRef idx="3">
                      <a:schemeClr val="accent2"/>
                    </a:fillRef>
                    <a:effectRef idx="2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defTabSz="914099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Segoe UI" pitchFamily="34" charset="0"/>
                      </a:endParaRPr>
                    </a:p>
                  </p:txBody>
                </p:sp>
                <p:sp>
                  <p:nvSpPr>
                    <p:cNvPr id="30" name="Rectangle 29"/>
                    <p:cNvSpPr/>
                    <p:nvPr/>
                  </p:nvSpPr>
                  <p:spPr bwMode="auto">
                    <a:xfrm>
                      <a:off x="5332478" y="4896807"/>
                      <a:ext cx="924232" cy="139346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38100">
                      <a:solidFill>
                        <a:schemeClr val="bg2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1">
                      <a:schemeClr val="accent2"/>
                    </a:lnRef>
                    <a:fillRef idx="3">
                      <a:schemeClr val="accent2"/>
                    </a:fillRef>
                    <a:effectRef idx="2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defTabSz="914099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200" dirty="0" smtClean="0"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</a:gradFill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</p:grpSp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5810173" y="4493243"/>
                    <a:ext cx="607219" cy="61555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4000" b="1" spc="-70" dirty="0" smtClean="0">
                        <a:ln w="12700">
                          <a:solidFill>
                            <a:schemeClr val="bg1"/>
                          </a:solidFill>
                        </a:ln>
                        <a:solidFill>
                          <a:srgbClr val="33862F"/>
                        </a:solidFill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</a:rPr>
                      <a:t>C#</a:t>
                    </a:r>
                  </a:p>
                </p:txBody>
              </p:sp>
            </p:grpSp>
            <p:grpSp>
              <p:nvGrpSpPr>
                <p:cNvPr id="23" name="Group 22"/>
                <p:cNvGrpSpPr/>
                <p:nvPr/>
              </p:nvGrpSpPr>
              <p:grpSpPr>
                <a:xfrm>
                  <a:off x="5806625" y="3998631"/>
                  <a:ext cx="502361" cy="498983"/>
                  <a:chOff x="3730096" y="3530355"/>
                  <a:chExt cx="502361" cy="498983"/>
                </a:xfrm>
                <a:solidFill>
                  <a:schemeClr val="tx1">
                    <a:lumMod val="75000"/>
                    <a:lumOff val="25000"/>
                  </a:schemeClr>
                </a:solidFill>
              </p:grpSpPr>
              <p:sp>
                <p:nvSpPr>
                  <p:cNvPr id="24" name="Freeform 48"/>
                  <p:cNvSpPr>
                    <a:spLocks/>
                  </p:cNvSpPr>
                  <p:nvPr/>
                </p:nvSpPr>
                <p:spPr bwMode="black">
                  <a:xfrm>
                    <a:off x="3825373" y="3622360"/>
                    <a:ext cx="88779" cy="89839"/>
                  </a:xfrm>
                  <a:custGeom>
                    <a:avLst/>
                    <a:gdLst>
                      <a:gd name="T0" fmla="*/ 54 w 82"/>
                      <a:gd name="T1" fmla="*/ 0 h 83"/>
                      <a:gd name="T2" fmla="*/ 0 w 82"/>
                      <a:gd name="T3" fmla="*/ 57 h 83"/>
                      <a:gd name="T4" fmla="*/ 26 w 82"/>
                      <a:gd name="T5" fmla="*/ 83 h 83"/>
                      <a:gd name="T6" fmla="*/ 82 w 82"/>
                      <a:gd name="T7" fmla="*/ 29 h 83"/>
                      <a:gd name="T8" fmla="*/ 54 w 82"/>
                      <a:gd name="T9" fmla="*/ 0 h 8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2" h="83">
                        <a:moveTo>
                          <a:pt x="54" y="0"/>
                        </a:moveTo>
                        <a:lnTo>
                          <a:pt x="0" y="57"/>
                        </a:lnTo>
                        <a:lnTo>
                          <a:pt x="26" y="83"/>
                        </a:lnTo>
                        <a:lnTo>
                          <a:pt x="82" y="29"/>
                        </a:lnTo>
                        <a:lnTo>
                          <a:pt x="54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82305" tIns="41153" rIns="82305" bIns="41153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900"/>
                  </a:p>
                </p:txBody>
              </p:sp>
              <p:sp>
                <p:nvSpPr>
                  <p:cNvPr id="25" name="Freeform 49"/>
                  <p:cNvSpPr>
                    <a:spLocks noEditPoints="1"/>
                  </p:cNvSpPr>
                  <p:nvPr/>
                </p:nvSpPr>
                <p:spPr bwMode="black">
                  <a:xfrm>
                    <a:off x="3730096" y="3530355"/>
                    <a:ext cx="502361" cy="498983"/>
                  </a:xfrm>
                  <a:custGeom>
                    <a:avLst/>
                    <a:gdLst>
                      <a:gd name="T0" fmla="*/ 162 w 196"/>
                      <a:gd name="T1" fmla="*/ 195 h 195"/>
                      <a:gd name="T2" fmla="*/ 186 w 196"/>
                      <a:gd name="T3" fmla="*/ 185 h 195"/>
                      <a:gd name="T4" fmla="*/ 196 w 196"/>
                      <a:gd name="T5" fmla="*/ 161 h 195"/>
                      <a:gd name="T6" fmla="*/ 186 w 196"/>
                      <a:gd name="T7" fmla="*/ 138 h 195"/>
                      <a:gd name="T8" fmla="*/ 80 w 196"/>
                      <a:gd name="T9" fmla="*/ 32 h 195"/>
                      <a:gd name="T10" fmla="*/ 72 w 196"/>
                      <a:gd name="T11" fmla="*/ 0 h 195"/>
                      <a:gd name="T12" fmla="*/ 66 w 196"/>
                      <a:gd name="T13" fmla="*/ 6 h 195"/>
                      <a:gd name="T14" fmla="*/ 48 w 196"/>
                      <a:gd name="T15" fmla="*/ 24 h 195"/>
                      <a:gd name="T16" fmla="*/ 38 w 196"/>
                      <a:gd name="T17" fmla="*/ 15 h 195"/>
                      <a:gd name="T18" fmla="*/ 15 w 196"/>
                      <a:gd name="T19" fmla="*/ 38 h 195"/>
                      <a:gd name="T20" fmla="*/ 25 w 196"/>
                      <a:gd name="T21" fmla="*/ 47 h 195"/>
                      <a:gd name="T22" fmla="*/ 0 w 196"/>
                      <a:gd name="T23" fmla="*/ 72 h 195"/>
                      <a:gd name="T24" fmla="*/ 33 w 196"/>
                      <a:gd name="T25" fmla="*/ 80 h 195"/>
                      <a:gd name="T26" fmla="*/ 138 w 196"/>
                      <a:gd name="T27" fmla="*/ 185 h 195"/>
                      <a:gd name="T28" fmla="*/ 162 w 196"/>
                      <a:gd name="T29" fmla="*/ 195 h 195"/>
                      <a:gd name="T30" fmla="*/ 20 w 196"/>
                      <a:gd name="T31" fmla="*/ 66 h 195"/>
                      <a:gd name="T32" fmla="*/ 67 w 196"/>
                      <a:gd name="T33" fmla="*/ 19 h 195"/>
                      <a:gd name="T34" fmla="*/ 71 w 196"/>
                      <a:gd name="T35" fmla="*/ 37 h 195"/>
                      <a:gd name="T36" fmla="*/ 179 w 196"/>
                      <a:gd name="T37" fmla="*/ 145 h 195"/>
                      <a:gd name="T38" fmla="*/ 186 w 196"/>
                      <a:gd name="T39" fmla="*/ 161 h 195"/>
                      <a:gd name="T40" fmla="*/ 179 w 196"/>
                      <a:gd name="T41" fmla="*/ 178 h 195"/>
                      <a:gd name="T42" fmla="*/ 162 w 196"/>
                      <a:gd name="T43" fmla="*/ 185 h 195"/>
                      <a:gd name="T44" fmla="*/ 145 w 196"/>
                      <a:gd name="T45" fmla="*/ 178 h 195"/>
                      <a:gd name="T46" fmla="*/ 38 w 196"/>
                      <a:gd name="T47" fmla="*/ 71 h 195"/>
                      <a:gd name="T48" fmla="*/ 20 w 196"/>
                      <a:gd name="T49" fmla="*/ 66 h 1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196" h="195">
                        <a:moveTo>
                          <a:pt x="162" y="195"/>
                        </a:moveTo>
                        <a:cubicBezTo>
                          <a:pt x="171" y="195"/>
                          <a:pt x="179" y="192"/>
                          <a:pt x="186" y="185"/>
                        </a:cubicBezTo>
                        <a:cubicBezTo>
                          <a:pt x="192" y="179"/>
                          <a:pt x="196" y="170"/>
                          <a:pt x="196" y="161"/>
                        </a:cubicBezTo>
                        <a:cubicBezTo>
                          <a:pt x="196" y="153"/>
                          <a:pt x="192" y="144"/>
                          <a:pt x="186" y="138"/>
                        </a:cubicBezTo>
                        <a:cubicBezTo>
                          <a:pt x="80" y="32"/>
                          <a:pt x="80" y="32"/>
                          <a:pt x="80" y="32"/>
                        </a:cubicBezTo>
                        <a:cubicBezTo>
                          <a:pt x="72" y="0"/>
                          <a:pt x="72" y="0"/>
                          <a:pt x="72" y="0"/>
                        </a:cubicBezTo>
                        <a:cubicBezTo>
                          <a:pt x="66" y="6"/>
                          <a:pt x="66" y="6"/>
                          <a:pt x="66" y="6"/>
                        </a:cubicBezTo>
                        <a:cubicBezTo>
                          <a:pt x="48" y="24"/>
                          <a:pt x="48" y="24"/>
                          <a:pt x="48" y="24"/>
                        </a:cubicBezTo>
                        <a:cubicBezTo>
                          <a:pt x="38" y="15"/>
                          <a:pt x="38" y="15"/>
                          <a:pt x="38" y="15"/>
                        </a:cubicBezTo>
                        <a:cubicBezTo>
                          <a:pt x="15" y="38"/>
                          <a:pt x="15" y="38"/>
                          <a:pt x="15" y="38"/>
                        </a:cubicBezTo>
                        <a:cubicBezTo>
                          <a:pt x="25" y="47"/>
                          <a:pt x="25" y="47"/>
                          <a:pt x="25" y="47"/>
                        </a:cubicBezTo>
                        <a:cubicBezTo>
                          <a:pt x="0" y="72"/>
                          <a:pt x="0" y="72"/>
                          <a:pt x="0" y="72"/>
                        </a:cubicBezTo>
                        <a:cubicBezTo>
                          <a:pt x="33" y="80"/>
                          <a:pt x="33" y="80"/>
                          <a:pt x="33" y="80"/>
                        </a:cubicBezTo>
                        <a:cubicBezTo>
                          <a:pt x="138" y="185"/>
                          <a:pt x="138" y="185"/>
                          <a:pt x="138" y="185"/>
                        </a:cubicBezTo>
                        <a:cubicBezTo>
                          <a:pt x="145" y="192"/>
                          <a:pt x="153" y="195"/>
                          <a:pt x="162" y="195"/>
                        </a:cubicBezTo>
                        <a:close/>
                        <a:moveTo>
                          <a:pt x="20" y="66"/>
                        </a:moveTo>
                        <a:cubicBezTo>
                          <a:pt x="67" y="19"/>
                          <a:pt x="67" y="19"/>
                          <a:pt x="67" y="19"/>
                        </a:cubicBezTo>
                        <a:cubicBezTo>
                          <a:pt x="71" y="37"/>
                          <a:pt x="71" y="37"/>
                          <a:pt x="71" y="37"/>
                        </a:cubicBezTo>
                        <a:cubicBezTo>
                          <a:pt x="179" y="145"/>
                          <a:pt x="179" y="145"/>
                          <a:pt x="179" y="145"/>
                        </a:cubicBezTo>
                        <a:cubicBezTo>
                          <a:pt x="183" y="149"/>
                          <a:pt x="186" y="155"/>
                          <a:pt x="186" y="161"/>
                        </a:cubicBezTo>
                        <a:cubicBezTo>
                          <a:pt x="186" y="168"/>
                          <a:pt x="183" y="174"/>
                          <a:pt x="179" y="178"/>
                        </a:cubicBezTo>
                        <a:cubicBezTo>
                          <a:pt x="174" y="183"/>
                          <a:pt x="168" y="185"/>
                          <a:pt x="162" y="185"/>
                        </a:cubicBezTo>
                        <a:cubicBezTo>
                          <a:pt x="156" y="185"/>
                          <a:pt x="150" y="183"/>
                          <a:pt x="145" y="178"/>
                        </a:cubicBezTo>
                        <a:cubicBezTo>
                          <a:pt x="38" y="71"/>
                          <a:pt x="38" y="71"/>
                          <a:pt x="38" y="71"/>
                        </a:cubicBezTo>
                        <a:lnTo>
                          <a:pt x="20" y="66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82305" tIns="41153" rIns="82305" bIns="41153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900"/>
                  </a:p>
                </p:txBody>
              </p:sp>
              <p:sp>
                <p:nvSpPr>
                  <p:cNvPr id="26" name="Freeform 50"/>
                  <p:cNvSpPr>
                    <a:spLocks noEditPoints="1"/>
                  </p:cNvSpPr>
                  <p:nvPr/>
                </p:nvSpPr>
                <p:spPr bwMode="black">
                  <a:xfrm>
                    <a:off x="3891417" y="3747916"/>
                    <a:ext cx="296652" cy="238126"/>
                  </a:xfrm>
                  <a:custGeom>
                    <a:avLst/>
                    <a:gdLst>
                      <a:gd name="T0" fmla="*/ 110 w 116"/>
                      <a:gd name="T1" fmla="*/ 87 h 93"/>
                      <a:gd name="T2" fmla="*/ 110 w 116"/>
                      <a:gd name="T3" fmla="*/ 65 h 93"/>
                      <a:gd name="T4" fmla="*/ 44 w 116"/>
                      <a:gd name="T5" fmla="*/ 0 h 93"/>
                      <a:gd name="T6" fmla="*/ 0 w 116"/>
                      <a:gd name="T7" fmla="*/ 0 h 93"/>
                      <a:gd name="T8" fmla="*/ 88 w 116"/>
                      <a:gd name="T9" fmla="*/ 87 h 93"/>
                      <a:gd name="T10" fmla="*/ 110 w 116"/>
                      <a:gd name="T11" fmla="*/ 87 h 93"/>
                      <a:gd name="T12" fmla="*/ 33 w 116"/>
                      <a:gd name="T13" fmla="*/ 20 h 93"/>
                      <a:gd name="T14" fmla="*/ 27 w 116"/>
                      <a:gd name="T15" fmla="*/ 20 h 93"/>
                      <a:gd name="T16" fmla="*/ 27 w 116"/>
                      <a:gd name="T17" fmla="*/ 14 h 93"/>
                      <a:gd name="T18" fmla="*/ 33 w 116"/>
                      <a:gd name="T19" fmla="*/ 14 h 93"/>
                      <a:gd name="T20" fmla="*/ 33 w 116"/>
                      <a:gd name="T21" fmla="*/ 20 h 93"/>
                      <a:gd name="T22" fmla="*/ 58 w 116"/>
                      <a:gd name="T23" fmla="*/ 39 h 93"/>
                      <a:gd name="T24" fmla="*/ 54 w 116"/>
                      <a:gd name="T25" fmla="*/ 39 h 93"/>
                      <a:gd name="T26" fmla="*/ 54 w 116"/>
                      <a:gd name="T27" fmla="*/ 35 h 93"/>
                      <a:gd name="T28" fmla="*/ 58 w 116"/>
                      <a:gd name="T29" fmla="*/ 35 h 93"/>
                      <a:gd name="T30" fmla="*/ 58 w 116"/>
                      <a:gd name="T31" fmla="*/ 39 h 93"/>
                      <a:gd name="T32" fmla="*/ 76 w 116"/>
                      <a:gd name="T33" fmla="*/ 44 h 93"/>
                      <a:gd name="T34" fmla="*/ 82 w 116"/>
                      <a:gd name="T35" fmla="*/ 44 h 93"/>
                      <a:gd name="T36" fmla="*/ 82 w 116"/>
                      <a:gd name="T37" fmla="*/ 50 h 93"/>
                      <a:gd name="T38" fmla="*/ 76 w 116"/>
                      <a:gd name="T39" fmla="*/ 50 h 93"/>
                      <a:gd name="T40" fmla="*/ 76 w 116"/>
                      <a:gd name="T41" fmla="*/ 44 h 93"/>
                      <a:gd name="T42" fmla="*/ 84 w 116"/>
                      <a:gd name="T43" fmla="*/ 63 h 93"/>
                      <a:gd name="T44" fmla="*/ 80 w 116"/>
                      <a:gd name="T45" fmla="*/ 63 h 93"/>
                      <a:gd name="T46" fmla="*/ 80 w 116"/>
                      <a:gd name="T47" fmla="*/ 59 h 93"/>
                      <a:gd name="T48" fmla="*/ 84 w 116"/>
                      <a:gd name="T49" fmla="*/ 59 h 93"/>
                      <a:gd name="T50" fmla="*/ 84 w 116"/>
                      <a:gd name="T51" fmla="*/ 63 h 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116" h="93">
                        <a:moveTo>
                          <a:pt x="110" y="87"/>
                        </a:moveTo>
                        <a:cubicBezTo>
                          <a:pt x="116" y="81"/>
                          <a:pt x="116" y="71"/>
                          <a:pt x="110" y="65"/>
                        </a:cubicBezTo>
                        <a:cubicBezTo>
                          <a:pt x="44" y="0"/>
                          <a:pt x="44" y="0"/>
                          <a:pt x="44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88" y="87"/>
                          <a:pt x="88" y="87"/>
                          <a:pt x="88" y="87"/>
                        </a:cubicBezTo>
                        <a:cubicBezTo>
                          <a:pt x="94" y="93"/>
                          <a:pt x="104" y="93"/>
                          <a:pt x="110" y="87"/>
                        </a:cubicBezTo>
                        <a:close/>
                        <a:moveTo>
                          <a:pt x="33" y="20"/>
                        </a:moveTo>
                        <a:cubicBezTo>
                          <a:pt x="31" y="22"/>
                          <a:pt x="28" y="22"/>
                          <a:pt x="27" y="20"/>
                        </a:cubicBezTo>
                        <a:cubicBezTo>
                          <a:pt x="25" y="18"/>
                          <a:pt x="25" y="16"/>
                          <a:pt x="27" y="14"/>
                        </a:cubicBezTo>
                        <a:cubicBezTo>
                          <a:pt x="28" y="12"/>
                          <a:pt x="31" y="12"/>
                          <a:pt x="33" y="14"/>
                        </a:cubicBezTo>
                        <a:cubicBezTo>
                          <a:pt x="34" y="16"/>
                          <a:pt x="34" y="18"/>
                          <a:pt x="33" y="20"/>
                        </a:cubicBezTo>
                        <a:close/>
                        <a:moveTo>
                          <a:pt x="58" y="39"/>
                        </a:moveTo>
                        <a:cubicBezTo>
                          <a:pt x="57" y="41"/>
                          <a:pt x="55" y="41"/>
                          <a:pt x="54" y="39"/>
                        </a:cubicBezTo>
                        <a:cubicBezTo>
                          <a:pt x="53" y="38"/>
                          <a:pt x="53" y="36"/>
                          <a:pt x="54" y="35"/>
                        </a:cubicBezTo>
                        <a:cubicBezTo>
                          <a:pt x="55" y="34"/>
                          <a:pt x="57" y="34"/>
                          <a:pt x="58" y="35"/>
                        </a:cubicBezTo>
                        <a:cubicBezTo>
                          <a:pt x="60" y="36"/>
                          <a:pt x="60" y="38"/>
                          <a:pt x="58" y="39"/>
                        </a:cubicBezTo>
                        <a:close/>
                        <a:moveTo>
                          <a:pt x="76" y="44"/>
                        </a:moveTo>
                        <a:cubicBezTo>
                          <a:pt x="78" y="43"/>
                          <a:pt x="80" y="43"/>
                          <a:pt x="82" y="44"/>
                        </a:cubicBezTo>
                        <a:cubicBezTo>
                          <a:pt x="84" y="46"/>
                          <a:pt x="84" y="49"/>
                          <a:pt x="82" y="50"/>
                        </a:cubicBezTo>
                        <a:cubicBezTo>
                          <a:pt x="80" y="52"/>
                          <a:pt x="78" y="52"/>
                          <a:pt x="76" y="50"/>
                        </a:cubicBezTo>
                        <a:cubicBezTo>
                          <a:pt x="74" y="49"/>
                          <a:pt x="74" y="46"/>
                          <a:pt x="76" y="44"/>
                        </a:cubicBezTo>
                        <a:close/>
                        <a:moveTo>
                          <a:pt x="84" y="63"/>
                        </a:moveTo>
                        <a:cubicBezTo>
                          <a:pt x="83" y="64"/>
                          <a:pt x="81" y="64"/>
                          <a:pt x="80" y="63"/>
                        </a:cubicBezTo>
                        <a:cubicBezTo>
                          <a:pt x="79" y="62"/>
                          <a:pt x="79" y="60"/>
                          <a:pt x="80" y="59"/>
                        </a:cubicBezTo>
                        <a:cubicBezTo>
                          <a:pt x="81" y="57"/>
                          <a:pt x="83" y="57"/>
                          <a:pt x="84" y="59"/>
                        </a:cubicBezTo>
                        <a:cubicBezTo>
                          <a:pt x="85" y="60"/>
                          <a:pt x="85" y="62"/>
                          <a:pt x="84" y="6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82305" tIns="41153" rIns="82305" bIns="41153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900"/>
                  </a:p>
                </p:txBody>
              </p:sp>
            </p:grpSp>
          </p:grpSp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518965" y="4148178"/>
                <a:ext cx="729602" cy="707016"/>
              </a:xfrm>
              <a:prstGeom prst="rect">
                <a:avLst/>
              </a:prstGeom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3179535" y="3182266"/>
                <a:ext cx="186959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200" b="0" i="0" u="none" strike="noStrike" kern="0" cap="none" spc="-50" normalizeH="0" baseline="0">
                    <a:ln>
                      <a:noFill/>
                    </a:ln>
                    <a:solidFill>
                      <a:schemeClr val="tx1">
                        <a:lumMod val="85000"/>
                      </a:schemeClr>
                    </a:solidFill>
                    <a:effectLst/>
                    <a:uLnTx/>
                    <a:uFillTx/>
                  </a:defRPr>
                </a:lvl1pPr>
              </a:lstStyle>
              <a:p>
                <a:pPr algn="ctr" defTabSz="914038">
                  <a:lnSpc>
                    <a:spcPct val="100000"/>
                  </a:lnSpc>
                  <a:defRPr/>
                </a:pPr>
                <a:r>
                  <a:rPr lang="en-US" sz="1600" spc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Execute Tests</a:t>
                </a:r>
                <a:endParaRPr lang="en-US" sz="1600" spc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 flipV="1">
              <a:off x="1849258" y="2447007"/>
              <a:ext cx="1248697" cy="1"/>
            </a:xfrm>
            <a:prstGeom prst="straightConnector1">
              <a:avLst/>
            </a:prstGeom>
            <a:ln w="53975">
              <a:solidFill>
                <a:schemeClr val="bg2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4589322" y="1187526"/>
              <a:ext cx="1855109" cy="1113378"/>
            </a:xfrm>
            <a:prstGeom prst="straightConnector1">
              <a:avLst/>
            </a:prstGeom>
            <a:ln w="53975">
              <a:solidFill>
                <a:schemeClr val="bg2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4627226" y="2431653"/>
              <a:ext cx="1506874" cy="841741"/>
            </a:xfrm>
            <a:prstGeom prst="straightConnector1">
              <a:avLst/>
            </a:prstGeom>
            <a:ln w="53975">
              <a:solidFill>
                <a:schemeClr val="bg2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 rot="19719087">
              <a:off x="4491008" y="1522210"/>
              <a:ext cx="1869595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fontAlgn="auto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200" b="0" i="0" u="none" strike="noStrike" kern="0" cap="none" spc="-50" normalizeH="0" baseline="0">
                  <a:ln>
                    <a:noFill/>
                  </a:ln>
                  <a:solidFill>
                    <a:schemeClr val="tx1">
                      <a:lumMod val="85000"/>
                    </a:schemeClr>
                  </a:solidFill>
                  <a:effectLst/>
                  <a:uLnTx/>
                  <a:uFillTx/>
                </a:defRPr>
              </a:lvl1pPr>
            </a:lstStyle>
            <a:p>
              <a:pPr algn="ctr" defTabSz="914038">
                <a:lnSpc>
                  <a:spcPct val="100000"/>
                </a:lnSpc>
                <a:defRPr/>
              </a:pPr>
              <a:r>
                <a:rPr lang="en-US" sz="1100" spc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&lt;&lt;deploy app&gt;&gt;</a:t>
              </a:r>
              <a:endParaRPr 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 rot="1304366">
              <a:off x="4582732" y="2472456"/>
              <a:ext cx="1652870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fontAlgn="auto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200" b="0" i="0" u="none" strike="noStrike" kern="0" cap="none" spc="-50" normalizeH="0" baseline="0">
                  <a:ln>
                    <a:noFill/>
                  </a:ln>
                  <a:solidFill>
                    <a:schemeClr val="tx1">
                      <a:lumMod val="85000"/>
                    </a:schemeClr>
                  </a:solidFill>
                  <a:effectLst/>
                  <a:uLnTx/>
                  <a:uFillTx/>
                </a:defRPr>
              </a:lvl1pPr>
            </a:lstStyle>
            <a:p>
              <a:pPr algn="ctr" defTabSz="914038">
                <a:lnSpc>
                  <a:spcPct val="100000"/>
                </a:lnSpc>
                <a:defRPr/>
              </a:pPr>
              <a:r>
                <a:rPr lang="en-US" sz="1100" spc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&lt;&lt;deploy app&gt;&gt;</a:t>
              </a:r>
              <a:endParaRPr 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432270" y="2676209"/>
              <a:ext cx="514401" cy="514401"/>
              <a:chOff x="492" y="17985"/>
              <a:chExt cx="524853" cy="524853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 smtClean="0"/>
                  <a:t>1</a:t>
                </a:r>
                <a:endParaRPr lang="en-US" sz="2352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2954092" y="2674731"/>
              <a:ext cx="514401" cy="514401"/>
              <a:chOff x="492" y="17985"/>
              <a:chExt cx="524853" cy="524853"/>
            </a:xfrm>
          </p:grpSpPr>
          <p:sp>
            <p:nvSpPr>
              <p:cNvPr id="40" name="Oval 39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2</a:t>
                </a: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6335274" y="1853553"/>
              <a:ext cx="514401" cy="514401"/>
              <a:chOff x="492" y="17985"/>
              <a:chExt cx="524853" cy="524853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3</a:t>
                </a: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334069" y="4570310"/>
              <a:ext cx="514401" cy="514401"/>
              <a:chOff x="492" y="17985"/>
              <a:chExt cx="524853" cy="524853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7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9"/>
          <p:cNvSpPr txBox="1">
            <a:spLocks/>
          </p:cNvSpPr>
          <p:nvPr/>
        </p:nvSpPr>
        <p:spPr>
          <a:xfrm>
            <a:off x="505628" y="90950"/>
            <a:ext cx="7315625" cy="48856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with multiple environments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228842" y="747897"/>
            <a:ext cx="8288141" cy="4174375"/>
            <a:chOff x="-19352" y="156191"/>
            <a:chExt cx="9825154" cy="4989993"/>
          </a:xfrm>
        </p:grpSpPr>
        <p:grpSp>
          <p:nvGrpSpPr>
            <p:cNvPr id="3" name="Group 2"/>
            <p:cNvGrpSpPr/>
            <p:nvPr/>
          </p:nvGrpSpPr>
          <p:grpSpPr>
            <a:xfrm>
              <a:off x="6635949" y="156191"/>
              <a:ext cx="3169853" cy="2177758"/>
              <a:chOff x="7156486" y="1592329"/>
              <a:chExt cx="3169853" cy="2177758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7156486" y="1592329"/>
                <a:ext cx="3169853" cy="1949097"/>
                <a:chOff x="7837904" y="2254976"/>
                <a:chExt cx="3169853" cy="1949097"/>
              </a:xfrm>
            </p:grpSpPr>
            <p:sp>
              <p:nvSpPr>
                <p:cNvPr id="7" name="Rectangle 6"/>
                <p:cNvSpPr/>
                <p:nvPr/>
              </p:nvSpPr>
              <p:spPr bwMode="auto">
                <a:xfrm>
                  <a:off x="7837904" y="2550080"/>
                  <a:ext cx="2525740" cy="1653993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  <a:alpha val="7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dirty="0" smtClean="0">
                      <a:solidFill>
                        <a:srgbClr val="595959"/>
                      </a:solidFill>
                      <a:latin typeface="+mj-lt"/>
                    </a:rPr>
                    <a:t>Integration testing</a:t>
                  </a:r>
                  <a:endParaRPr lang="en-US" dirty="0">
                    <a:solidFill>
                      <a:srgbClr val="595959"/>
                    </a:solidFill>
                    <a:latin typeface="+mj-lt"/>
                  </a:endParaRP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  <a:t>Isolated separate tenant </a:t>
                  </a:r>
                  <a:b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</a:br>
                  <a: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  <a:t>or site collection depending on the app specifics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  <a:t>For frequent automated testing </a:t>
                  </a:r>
                  <a:endParaRPr lang="en-US" sz="1200" dirty="0">
                    <a:solidFill>
                      <a:srgbClr val="595959"/>
                    </a:solidFill>
                    <a:latin typeface="+mj-lt"/>
                  </a:endParaRPr>
                </a:p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595959"/>
                    </a:solidFill>
                    <a:latin typeface="+mj-lt"/>
                  </a:endParaRPr>
                </a:p>
              </p:txBody>
            </p:sp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719530" y="2254976"/>
                  <a:ext cx="1288227" cy="801004"/>
                </a:xfrm>
                <a:prstGeom prst="rect">
                  <a:avLst/>
                </a:prstGeom>
              </p:spPr>
            </p:pic>
          </p:grpSp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49364" y="3107796"/>
                <a:ext cx="718751" cy="662291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467017" y="2967236"/>
                <a:ext cx="651533" cy="574190"/>
              </a:xfrm>
              <a:prstGeom prst="rect">
                <a:avLst/>
              </a:prstGeom>
            </p:spPr>
          </p:pic>
        </p:grpSp>
        <p:cxnSp>
          <p:nvCxnSpPr>
            <p:cNvPr id="9" name="Straight Arrow Connector 8"/>
            <p:cNvCxnSpPr/>
            <p:nvPr/>
          </p:nvCxnSpPr>
          <p:spPr>
            <a:xfrm flipV="1">
              <a:off x="4428807" y="1420571"/>
              <a:ext cx="2110089" cy="729145"/>
            </a:xfrm>
            <a:prstGeom prst="straightConnector1">
              <a:avLst/>
            </a:prstGeom>
            <a:ln w="53975">
              <a:solidFill>
                <a:schemeClr val="bg2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428807" y="3390110"/>
              <a:ext cx="1991043" cy="4073"/>
            </a:xfrm>
            <a:prstGeom prst="straightConnector1">
              <a:avLst/>
            </a:prstGeom>
            <a:ln w="53975">
              <a:solidFill>
                <a:schemeClr val="bg2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20433611">
              <a:off x="4489530" y="1564223"/>
              <a:ext cx="1869595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fontAlgn="auto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200" b="0" i="0" u="none" strike="noStrike" kern="0" cap="none" spc="-50" normalizeH="0" baseline="0">
                  <a:ln>
                    <a:noFill/>
                  </a:ln>
                  <a:solidFill>
                    <a:schemeClr val="tx1">
                      <a:lumMod val="85000"/>
                    </a:schemeClr>
                  </a:solidFill>
                  <a:effectLst/>
                  <a:uLnTx/>
                  <a:uFillTx/>
                </a:defRPr>
              </a:lvl1pPr>
            </a:lstStyle>
            <a:p>
              <a:pPr algn="ctr" defTabSz="914038">
                <a:lnSpc>
                  <a:spcPct val="100000"/>
                </a:lnSpc>
                <a:defRPr/>
              </a:pPr>
              <a:r>
                <a:rPr lang="en-US" sz="1100" spc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&lt;&lt;deploy app&gt;&gt;</a:t>
              </a:r>
              <a:endParaRPr 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90297" y="3128500"/>
              <a:ext cx="1869595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fontAlgn="auto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200" b="0" i="0" u="none" strike="noStrike" kern="0" cap="none" spc="-50" normalizeH="0" baseline="0">
                  <a:ln>
                    <a:noFill/>
                  </a:ln>
                  <a:solidFill>
                    <a:schemeClr val="tx1">
                      <a:lumMod val="85000"/>
                    </a:schemeClr>
                  </a:solidFill>
                  <a:effectLst/>
                  <a:uLnTx/>
                  <a:uFillTx/>
                </a:defRPr>
              </a:lvl1pPr>
            </a:lstStyle>
            <a:p>
              <a:pPr algn="ctr" defTabSz="914038">
                <a:lnSpc>
                  <a:spcPct val="100000"/>
                </a:lnSpc>
                <a:defRPr/>
              </a:pPr>
              <a:r>
                <a:rPr lang="en-US" sz="1100" spc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&lt;&lt;deploy app&gt;&gt;</a:t>
              </a:r>
              <a:endParaRPr 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27559" y="816944"/>
              <a:ext cx="2867259" cy="2627430"/>
              <a:chOff x="4280638" y="2952572"/>
              <a:chExt cx="2867259" cy="262743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280638" y="3373234"/>
                <a:ext cx="2711636" cy="2206768"/>
              </a:xfrm>
              <a:prstGeom prst="rect">
                <a:avLst/>
              </a:prstGeom>
              <a:solidFill>
                <a:schemeClr val="bg1">
                  <a:lumMod val="95000"/>
                  <a:alpha val="8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t"/>
              <a:lstStyle/>
              <a:p>
                <a:r>
                  <a:rPr lang="en-US" dirty="0" smtClean="0">
                    <a:solidFill>
                      <a:srgbClr val="595959"/>
                    </a:solidFill>
                    <a:latin typeface="+mj-lt"/>
                  </a:rPr>
                  <a:t>Visual Studio</a:t>
                </a:r>
                <a:br>
                  <a:rPr lang="en-US" dirty="0" smtClean="0">
                    <a:solidFill>
                      <a:srgbClr val="595959"/>
                    </a:solidFill>
                    <a:latin typeface="+mj-lt"/>
                  </a:rPr>
                </a:br>
                <a:r>
                  <a:rPr lang="en-US" dirty="0" smtClean="0">
                    <a:solidFill>
                      <a:srgbClr val="595959"/>
                    </a:solidFill>
                    <a:latin typeface="+mj-lt"/>
                  </a:rPr>
                  <a:t>online or TFS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  <a:t>Storage of the source code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  <a:t>Automated builds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  <a:t>Coded UI / Build verification Tests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rgbClr val="595959"/>
                    </a:solidFill>
                    <a:latin typeface="+mj-lt"/>
                  </a:rPr>
                  <a:t>Deployment automation with PowerShell and build definitions</a:t>
                </a:r>
                <a:endParaRPr lang="en-US" sz="1200" dirty="0">
                  <a:solidFill>
                    <a:srgbClr val="595959"/>
                  </a:solidFill>
                  <a:latin typeface="+mj-lt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5785468" y="2952572"/>
                <a:ext cx="1362429" cy="1069299"/>
                <a:chOff x="2965442" y="2096688"/>
                <a:chExt cx="1651464" cy="1374851"/>
              </a:xfrm>
            </p:grpSpPr>
            <p:pic>
              <p:nvPicPr>
                <p:cNvPr id="16" name="Picture 15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965442" y="2096688"/>
                  <a:ext cx="1651464" cy="1029891"/>
                </a:xfrm>
                <a:prstGeom prst="rect">
                  <a:avLst/>
                </a:prstGeom>
              </p:spPr>
            </p:pic>
            <p:pic>
              <p:nvPicPr>
                <p:cNvPr id="17" name="Picture 16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474113" y="2716835"/>
                  <a:ext cx="406968" cy="754704"/>
                </a:xfrm>
                <a:prstGeom prst="rect">
                  <a:avLst/>
                </a:prstGeom>
              </p:spPr>
            </p:pic>
            <p:pic>
              <p:nvPicPr>
                <p:cNvPr id="18" name="Picture 17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716925" y="2502037"/>
                  <a:ext cx="700078" cy="90107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9" name="Group 18"/>
            <p:cNvGrpSpPr/>
            <p:nvPr/>
          </p:nvGrpSpPr>
          <p:grpSpPr>
            <a:xfrm>
              <a:off x="6635949" y="2597463"/>
              <a:ext cx="3169853" cy="2548721"/>
              <a:chOff x="7156486" y="1592329"/>
              <a:chExt cx="3169853" cy="254872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7156486" y="1592329"/>
                <a:ext cx="3169853" cy="2183075"/>
                <a:chOff x="7837904" y="2254976"/>
                <a:chExt cx="3169853" cy="2183075"/>
              </a:xfrm>
            </p:grpSpPr>
            <p:sp>
              <p:nvSpPr>
                <p:cNvPr id="23" name="Rectangle 22"/>
                <p:cNvSpPr/>
                <p:nvPr/>
              </p:nvSpPr>
              <p:spPr bwMode="auto">
                <a:xfrm>
                  <a:off x="7837904" y="2550081"/>
                  <a:ext cx="2525740" cy="1887970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  <a:alpha val="7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dirty="0" smtClean="0">
                      <a:solidFill>
                        <a:srgbClr val="595959"/>
                      </a:solidFill>
                      <a:latin typeface="+mj-lt"/>
                    </a:rPr>
                    <a:t>User acceptance /</a:t>
                  </a:r>
                  <a:br>
                    <a:rPr lang="en-US" dirty="0" smtClean="0">
                      <a:solidFill>
                        <a:srgbClr val="595959"/>
                      </a:solidFill>
                      <a:latin typeface="+mj-lt"/>
                    </a:rPr>
                  </a:br>
                  <a:r>
                    <a:rPr lang="en-US" dirty="0" smtClean="0">
                      <a:solidFill>
                        <a:srgbClr val="595959"/>
                      </a:solidFill>
                      <a:latin typeface="+mj-lt"/>
                    </a:rPr>
                    <a:t>Quality assurance</a:t>
                  </a:r>
                  <a:endParaRPr lang="en-US" dirty="0">
                    <a:solidFill>
                      <a:srgbClr val="595959"/>
                    </a:solidFill>
                    <a:latin typeface="+mj-lt"/>
                  </a:endParaRP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  <a:t>Isolated separate tenant </a:t>
                  </a:r>
                  <a:b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</a:br>
                  <a: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  <a:t>or site collection depending on the app specifics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 smtClean="0">
                      <a:solidFill>
                        <a:srgbClr val="595959"/>
                      </a:solidFill>
                      <a:latin typeface="+mj-lt"/>
                    </a:rPr>
                    <a:t>For user acceptance before production usage</a:t>
                  </a:r>
                  <a:endParaRPr lang="en-US" dirty="0">
                    <a:solidFill>
                      <a:srgbClr val="595959"/>
                    </a:solidFill>
                    <a:latin typeface="+mj-lt"/>
                  </a:endParaRPr>
                </a:p>
              </p:txBody>
            </p:sp>
            <p:pic>
              <p:nvPicPr>
                <p:cNvPr id="24" name="Picture 2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719530" y="2254976"/>
                  <a:ext cx="1288227" cy="801004"/>
                </a:xfrm>
                <a:prstGeom prst="rect">
                  <a:avLst/>
                </a:prstGeom>
              </p:spPr>
            </p:pic>
          </p:grp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25317" y="3478759"/>
                <a:ext cx="718751" cy="662291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472629" y="3244509"/>
                <a:ext cx="651533" cy="574190"/>
              </a:xfrm>
              <a:prstGeom prst="rect">
                <a:avLst/>
              </a:prstGeom>
            </p:spPr>
          </p:pic>
        </p:grpSp>
        <p:grpSp>
          <p:nvGrpSpPr>
            <p:cNvPr id="25" name="Group 24"/>
            <p:cNvGrpSpPr/>
            <p:nvPr/>
          </p:nvGrpSpPr>
          <p:grpSpPr>
            <a:xfrm>
              <a:off x="2848665" y="1833020"/>
              <a:ext cx="1869595" cy="965253"/>
              <a:chOff x="3124914" y="3495183"/>
              <a:chExt cx="1869595" cy="96525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20462" y="3495183"/>
                <a:ext cx="472770" cy="570720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28816" y="3685067"/>
                <a:ext cx="498735" cy="499273"/>
              </a:xfrm>
              <a:prstGeom prst="rect">
                <a:avLst/>
              </a:prstGeom>
            </p:spPr>
          </p:pic>
          <p:sp>
            <p:nvSpPr>
              <p:cNvPr id="28" name="TextBox 27"/>
              <p:cNvSpPr txBox="1"/>
              <p:nvPr/>
            </p:nvSpPr>
            <p:spPr>
              <a:xfrm>
                <a:off x="3124914" y="4121882"/>
                <a:ext cx="186959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200" b="0" i="0" u="none" strike="noStrike" kern="0" cap="none" spc="-50" normalizeH="0" baseline="0">
                    <a:ln>
                      <a:noFill/>
                    </a:ln>
                    <a:solidFill>
                      <a:schemeClr val="tx1">
                        <a:lumMod val="85000"/>
                      </a:schemeClr>
                    </a:solidFill>
                    <a:effectLst/>
                    <a:uLnTx/>
                    <a:uFillTx/>
                  </a:defRPr>
                </a:lvl1pPr>
              </a:lstStyle>
              <a:p>
                <a:pPr algn="ctr" defTabSz="914038">
                  <a:lnSpc>
                    <a:spcPct val="100000"/>
                  </a:lnSpc>
                  <a:defRPr/>
                </a:pPr>
                <a:r>
                  <a:rPr lang="en-US" sz="1600" spc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Build definition</a:t>
                </a:r>
                <a:endParaRPr lang="en-US" sz="1600" spc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848665" y="2958992"/>
              <a:ext cx="1869595" cy="1084282"/>
              <a:chOff x="3124914" y="4654435"/>
              <a:chExt cx="1869595" cy="1084282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50144" y="4654435"/>
                <a:ext cx="898188" cy="870383"/>
              </a:xfrm>
              <a:prstGeom prst="rect">
                <a:avLst/>
              </a:prstGeom>
            </p:spPr>
          </p:pic>
          <p:sp>
            <p:nvSpPr>
              <p:cNvPr id="31" name="TextBox 30"/>
              <p:cNvSpPr txBox="1"/>
              <p:nvPr/>
            </p:nvSpPr>
            <p:spPr>
              <a:xfrm>
                <a:off x="3124914" y="5400163"/>
                <a:ext cx="186959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R="0" lvl="0" indent="0" fontAlgn="auto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200" b="0" i="0" u="none" strike="noStrike" kern="0" cap="none" spc="-50" normalizeH="0" baseline="0">
                    <a:ln>
                      <a:noFill/>
                    </a:ln>
                    <a:solidFill>
                      <a:schemeClr val="tx1">
                        <a:lumMod val="85000"/>
                      </a:schemeClr>
                    </a:solidFill>
                    <a:effectLst/>
                    <a:uLnTx/>
                    <a:uFillTx/>
                  </a:defRPr>
                </a:lvl1pPr>
              </a:lstStyle>
              <a:p>
                <a:pPr algn="ctr" defTabSz="914038">
                  <a:lnSpc>
                    <a:spcPct val="100000"/>
                  </a:lnSpc>
                  <a:defRPr/>
                </a:pPr>
                <a:r>
                  <a:rPr lang="en-US" sz="1600" spc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Release manager</a:t>
                </a:r>
                <a:endParaRPr lang="en-US" sz="1600" spc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2801488" y="2149716"/>
              <a:ext cx="654461" cy="0"/>
            </a:xfrm>
            <a:prstGeom prst="straightConnector1">
              <a:avLst/>
            </a:prstGeom>
            <a:ln w="31750">
              <a:solidFill>
                <a:schemeClr val="bg2"/>
              </a:solidFill>
              <a:prstDash val="sysDot"/>
              <a:tailEnd type="stealth" w="lg" len="lg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2770518" y="2904273"/>
              <a:ext cx="696630" cy="372927"/>
            </a:xfrm>
            <a:prstGeom prst="straightConnector1">
              <a:avLst/>
            </a:prstGeom>
            <a:ln w="31750">
              <a:solidFill>
                <a:schemeClr val="bg2"/>
              </a:solidFill>
              <a:prstDash val="sysDot"/>
              <a:tailEnd type="stealth" w="lg" len="lg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-19352" y="3114613"/>
              <a:ext cx="514401" cy="514401"/>
              <a:chOff x="492" y="129515"/>
              <a:chExt cx="524853" cy="524853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492" y="12951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Oval 4"/>
              <p:cNvSpPr/>
              <p:nvPr/>
            </p:nvSpPr>
            <p:spPr>
              <a:xfrm>
                <a:off x="77355" y="174512"/>
                <a:ext cx="371127" cy="37112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 smtClean="0"/>
                  <a:t>1</a:t>
                </a:r>
                <a:endParaRPr lang="en-US" sz="2352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3139920" y="1437827"/>
              <a:ext cx="514401" cy="514401"/>
              <a:chOff x="492" y="17985"/>
              <a:chExt cx="524853" cy="524853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9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2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161102" y="3961939"/>
              <a:ext cx="514401" cy="514401"/>
              <a:chOff x="492" y="17985"/>
              <a:chExt cx="524853" cy="524853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4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6424986" y="1883047"/>
              <a:ext cx="514401" cy="514401"/>
              <a:chOff x="492" y="17985"/>
              <a:chExt cx="524853" cy="524853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5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 smtClean="0"/>
                  <a:t>3</a:t>
                </a:r>
                <a:endParaRPr lang="en-US" sz="2352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6419850" y="4561242"/>
              <a:ext cx="514401" cy="514401"/>
              <a:chOff x="492" y="17985"/>
              <a:chExt cx="524853" cy="524853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71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113" y="2225040"/>
            <a:ext cx="1695149" cy="1036320"/>
          </a:xfrm>
          <a:prstGeom prst="rect">
            <a:avLst/>
          </a:prstGeom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1366" y="1905523"/>
            <a:ext cx="957263" cy="154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4138535" y="1918741"/>
            <a:ext cx="0" cy="164292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5168348"/>
            <a:ext cx="728870" cy="318052"/>
          </a:xfrm>
        </p:spPr>
        <p:txBody>
          <a:bodyPr/>
          <a:lstStyle/>
          <a:p>
            <a:pPr algn="ctr"/>
            <a:fld id="{FD3FA039-292F-4100-87B2-46E54D4C12C9}" type="slidenum">
              <a:rPr lang="en-US" smtClean="0"/>
              <a:pPr algn="ctr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0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463869" y="0"/>
            <a:ext cx="6870382" cy="5715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lifecycle management</a:t>
            </a:r>
            <a:endParaRPr lang="en-GB" sz="2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3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837" y="887056"/>
            <a:ext cx="3667100" cy="40392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463869" y="1676382"/>
            <a:ext cx="2448644" cy="2597634"/>
          </a:xfrm>
          <a:prstGeom prst="rect">
            <a:avLst/>
          </a:prstGeom>
          <a:noFill/>
        </p:spPr>
        <p:txBody>
          <a:bodyPr wrap="square" lIns="182880" tIns="146304" rIns="182880" bIns="146304" rtlCol="0" anchor="ctr">
            <a:sp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Requirements definition</a:t>
            </a:r>
            <a:b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</a:br>
            <a:endParaRPr lang="en-US" sz="1600" dirty="0" smtClean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Architecture planning</a:t>
            </a:r>
            <a:b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</a:br>
            <a:endParaRPr lang="en-US" sz="1600" dirty="0" smtClean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Development</a:t>
            </a:r>
            <a:b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</a:br>
            <a:endParaRPr lang="en-US" sz="1600" dirty="0" smtClean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Testing</a:t>
            </a:r>
            <a:b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</a:br>
            <a:endParaRPr lang="en-US" sz="1600" dirty="0" smtClean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Continuous integration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81825" y="1825654"/>
            <a:ext cx="2295525" cy="2299091"/>
          </a:xfrm>
          <a:prstGeom prst="rect">
            <a:avLst/>
          </a:prstGeom>
          <a:noFill/>
        </p:spPr>
        <p:txBody>
          <a:bodyPr wrap="square" lIns="182880" tIns="146304" rIns="182880" bIns="146304" rtlCol="0" anchor="ctr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Change management</a:t>
            </a:r>
            <a:b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</a:br>
            <a:endParaRPr lang="en-US" sz="1600" dirty="0" smtClean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Release management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/>
            </a:r>
            <a:b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</a:b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Monitoring and feedback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/>
            </a:r>
            <a:b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</a:br>
            <a:r>
              <a:rPr lang="en-US" sz="1600" dirty="0" smtClean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Maintenance </a:t>
            </a:r>
          </a:p>
        </p:txBody>
      </p:sp>
    </p:spTree>
    <p:extLst>
      <p:ext uri="{BB962C8B-B14F-4D97-AF65-F5344CB8AC3E}">
        <p14:creationId xmlns:p14="http://schemas.microsoft.com/office/powerpoint/2010/main" val="300662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2" y="35026"/>
            <a:ext cx="8381999" cy="599440"/>
          </a:xfrm>
          <a:prstGeom prst="rect">
            <a:avLst/>
          </a:prstGeom>
        </p:spPr>
        <p:txBody>
          <a:bodyPr lIns="70226" tIns="35113" rIns="70226" bIns="35113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31520"/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Agenda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7750" y="987552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5210" y="987552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Lifecycle Management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7750" y="151939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85210" y="1519391"/>
            <a:ext cx="6720840" cy="36576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Continuous Integration </a:t>
            </a:r>
          </a:p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2153" y="2032050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5210" y="2032050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ALM with TFS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2153" y="2567308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85210" y="2567308"/>
            <a:ext cx="6720840" cy="3657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Development Components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2153" y="361767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5210" y="361767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</a:t>
            </a:r>
          </a:p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0860" y="3104895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85210" y="3104895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Approach</a:t>
            </a:r>
          </a:p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97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589190" y="0"/>
            <a:ext cx="5700098" cy="485775"/>
          </a:xfrm>
          <a:prstGeom prst="rect">
            <a:avLst/>
          </a:prstGeom>
        </p:spPr>
        <p:txBody>
          <a:bodyPr/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Previous challenges of build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88107" y="1103089"/>
            <a:ext cx="8756218" cy="25221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85800" rtl="0" eaLnBrk="1" latinLnBrk="0" hangingPunct="1">
              <a:defRPr sz="9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2000" dirty="0" smtClean="0">
                <a:solidFill>
                  <a:schemeClr val="tx1"/>
                </a:solidFill>
              </a:rPr>
              <a:t>Needing SharePoint binaries on the build server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2000" dirty="0" smtClean="0">
                <a:solidFill>
                  <a:schemeClr val="tx1"/>
                </a:solidFill>
              </a:rPr>
              <a:t>Continuous integration hard to script for both VSTO and SharePoint server side code</a:t>
            </a:r>
            <a:endParaRPr lang="en-N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24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551043" y="0"/>
            <a:ext cx="6663796" cy="332507"/>
          </a:xfrm>
          <a:prstGeom prst="rect">
            <a:avLst/>
          </a:prstGeom>
        </p:spPr>
        <p:txBody>
          <a:bodyPr/>
          <a:lstStyle>
            <a:lvl1pPr algn="l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Visual Studio Online Build Engine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5294" y="1052513"/>
            <a:ext cx="9053006" cy="2176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85800" rtl="0" eaLnBrk="1" latinLnBrk="0" hangingPunct="1">
              <a:defRPr sz="9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chemeClr val="tx1"/>
                </a:solidFill>
              </a:rPr>
              <a:t>Define builds for CI, test and deployment builds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chemeClr val="tx1"/>
                </a:solidFill>
              </a:rPr>
              <a:t>New browser based build system allows more flexibility in approaches</a:t>
            </a:r>
          </a:p>
        </p:txBody>
      </p:sp>
    </p:spTree>
    <p:extLst>
      <p:ext uri="{BB962C8B-B14F-4D97-AF65-F5344CB8AC3E}">
        <p14:creationId xmlns:p14="http://schemas.microsoft.com/office/powerpoint/2010/main" val="160650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4" y="2353644"/>
            <a:ext cx="1149770" cy="89088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669804" y="1416483"/>
            <a:ext cx="3215458" cy="2413232"/>
            <a:chOff x="4425816" y="2952572"/>
            <a:chExt cx="2722081" cy="2413232"/>
          </a:xfrm>
        </p:grpSpPr>
        <p:sp>
          <p:nvSpPr>
            <p:cNvPr id="10" name="Rectangle 9"/>
            <p:cNvSpPr/>
            <p:nvPr/>
          </p:nvSpPr>
          <p:spPr>
            <a:xfrm>
              <a:off x="4425816" y="3373233"/>
              <a:ext cx="2288634" cy="1992571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91429" tIns="45715" rIns="91429" bIns="45715" rtlCol="0" anchor="t"/>
            <a:lstStyle/>
            <a:p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Visual Studio</a:t>
              </a:r>
              <a:br>
                <a:rPr lang="en-US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online(browser based build system) or TFS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j-lt"/>
                </a:rPr>
                <a:t>Storage of the source code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j-lt"/>
                </a:rPr>
                <a:t>Automated builds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j-lt"/>
                </a:rPr>
                <a:t>Coded UI / Build verification Tests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j-lt"/>
                </a:rPr>
                <a:t>Deployment automation with PowerShell and build definitions</a:t>
              </a:r>
              <a:endParaRPr lang="en-US" sz="1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785468" y="2952572"/>
              <a:ext cx="1362429" cy="1069299"/>
              <a:chOff x="2965442" y="2096688"/>
              <a:chExt cx="1651464" cy="1374851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65442" y="2096688"/>
                <a:ext cx="1651464" cy="1029891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74113" y="2716835"/>
                <a:ext cx="406968" cy="754704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16925" y="2502037"/>
                <a:ext cx="700078" cy="901070"/>
              </a:xfrm>
              <a:prstGeom prst="rect">
                <a:avLst/>
              </a:prstGeom>
            </p:spPr>
          </p:pic>
        </p:grpSp>
      </p:grpSp>
      <p:grpSp>
        <p:nvGrpSpPr>
          <p:cNvPr id="15" name="Group 14"/>
          <p:cNvGrpSpPr/>
          <p:nvPr/>
        </p:nvGrpSpPr>
        <p:grpSpPr>
          <a:xfrm>
            <a:off x="7105650" y="1754763"/>
            <a:ext cx="2533648" cy="1953614"/>
            <a:chOff x="7837904" y="2254976"/>
            <a:chExt cx="3169853" cy="2189205"/>
          </a:xfrm>
        </p:grpSpPr>
        <p:sp>
          <p:nvSpPr>
            <p:cNvPr id="16" name="Rectangle 15"/>
            <p:cNvSpPr/>
            <p:nvPr/>
          </p:nvSpPr>
          <p:spPr bwMode="auto">
            <a:xfrm>
              <a:off x="7837904" y="2550080"/>
              <a:ext cx="2525740" cy="1894101"/>
            </a:xfrm>
            <a:prstGeom prst="rect">
              <a:avLst/>
            </a:prstGeom>
            <a:solidFill>
              <a:schemeClr val="bg2">
                <a:lumMod val="20000"/>
                <a:lumOff val="80000"/>
                <a:alpha val="75000"/>
              </a:schemeClr>
            </a:solidFill>
            <a:ln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/>
                  </a:solidFill>
                  <a:latin typeface="+mj-lt"/>
                </a:rPr>
                <a:t>SharePoint Online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j-lt"/>
                </a:rPr>
                <a:t>Testing tenant or isolated</a:t>
              </a:r>
              <a:br>
                <a:rPr lang="en-US" sz="12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200" dirty="0" smtClean="0">
                  <a:solidFill>
                    <a:schemeClr val="tx1"/>
                  </a:solidFill>
                  <a:latin typeface="+mj-lt"/>
                </a:rPr>
                <a:t>site collection in production depending on app functionality</a:t>
              </a:r>
              <a:endParaRPr lang="en-US" sz="1200" dirty="0">
                <a:solidFill>
                  <a:schemeClr val="tx1"/>
                </a:solidFill>
                <a:latin typeface="+mj-lt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595959"/>
                </a:solidFill>
                <a:latin typeface="+mj-lt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19530" y="2254976"/>
              <a:ext cx="1288227" cy="801004"/>
            </a:xfrm>
            <a:prstGeom prst="rect">
              <a:avLst/>
            </a:prstGeom>
          </p:spPr>
        </p:pic>
      </p:grpSp>
      <p:cxnSp>
        <p:nvCxnSpPr>
          <p:cNvPr id="18" name="Straight Arrow Connector 17"/>
          <p:cNvCxnSpPr/>
          <p:nvPr/>
        </p:nvCxnSpPr>
        <p:spPr>
          <a:xfrm>
            <a:off x="1256461" y="2696716"/>
            <a:ext cx="1256163" cy="22253"/>
          </a:xfrm>
          <a:prstGeom prst="straightConnector1">
            <a:avLst/>
          </a:prstGeom>
          <a:ln w="53975">
            <a:solidFill>
              <a:schemeClr val="bg2"/>
            </a:solidFill>
            <a:prstDash val="solid"/>
            <a:tailEnd type="stealth" w="lg" len="lg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83079" y="2833430"/>
            <a:ext cx="1522571" cy="26264"/>
          </a:xfrm>
          <a:prstGeom prst="straightConnector1">
            <a:avLst/>
          </a:prstGeom>
          <a:ln w="53975">
            <a:solidFill>
              <a:schemeClr val="bg2"/>
            </a:solidFill>
            <a:prstDash val="solid"/>
            <a:tailEnd type="stealth" w="lg" len="lg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454836" y="2824675"/>
            <a:ext cx="607636" cy="514401"/>
            <a:chOff x="492" y="17985"/>
            <a:chExt cx="524853" cy="524853"/>
          </a:xfrm>
        </p:grpSpPr>
        <p:sp>
          <p:nvSpPr>
            <p:cNvPr id="21" name="Oval 20"/>
            <p:cNvSpPr/>
            <p:nvPr/>
          </p:nvSpPr>
          <p:spPr>
            <a:xfrm>
              <a:off x="492" y="17985"/>
              <a:ext cx="524853" cy="5248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4"/>
            <p:cNvSpPr/>
            <p:nvPr/>
          </p:nvSpPr>
          <p:spPr>
            <a:xfrm>
              <a:off x="77355" y="94848"/>
              <a:ext cx="371127" cy="3711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04557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52" dirty="0" smtClean="0"/>
                <a:t>1</a:t>
              </a:r>
              <a:endParaRPr lang="en-US" sz="2352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65985" y="3633045"/>
            <a:ext cx="607636" cy="514401"/>
            <a:chOff x="492" y="17985"/>
            <a:chExt cx="524853" cy="524853"/>
          </a:xfrm>
        </p:grpSpPr>
        <p:sp>
          <p:nvSpPr>
            <p:cNvPr id="24" name="Oval 23"/>
            <p:cNvSpPr/>
            <p:nvPr/>
          </p:nvSpPr>
          <p:spPr>
            <a:xfrm>
              <a:off x="492" y="17985"/>
              <a:ext cx="524853" cy="5248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4"/>
            <p:cNvSpPr/>
            <p:nvPr/>
          </p:nvSpPr>
          <p:spPr>
            <a:xfrm>
              <a:off x="77355" y="94848"/>
              <a:ext cx="371127" cy="3711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04557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52" dirty="0"/>
                <a:t>2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79260" y="4172933"/>
            <a:ext cx="607636" cy="514401"/>
            <a:chOff x="492" y="17985"/>
            <a:chExt cx="524853" cy="524853"/>
          </a:xfrm>
        </p:grpSpPr>
        <p:sp>
          <p:nvSpPr>
            <p:cNvPr id="27" name="Oval 26"/>
            <p:cNvSpPr/>
            <p:nvPr/>
          </p:nvSpPr>
          <p:spPr>
            <a:xfrm>
              <a:off x="492" y="17985"/>
              <a:ext cx="524853" cy="5248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4"/>
            <p:cNvSpPr/>
            <p:nvPr/>
          </p:nvSpPr>
          <p:spPr>
            <a:xfrm>
              <a:off x="77355" y="94848"/>
              <a:ext cx="371127" cy="3711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04557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52" dirty="0"/>
                <a:t>3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115548" y="3012305"/>
            <a:ext cx="607636" cy="514401"/>
            <a:chOff x="492" y="17985"/>
            <a:chExt cx="524853" cy="524853"/>
          </a:xfrm>
        </p:grpSpPr>
        <p:sp>
          <p:nvSpPr>
            <p:cNvPr id="30" name="Oval 29"/>
            <p:cNvSpPr/>
            <p:nvPr/>
          </p:nvSpPr>
          <p:spPr>
            <a:xfrm>
              <a:off x="492" y="17985"/>
              <a:ext cx="524853" cy="5248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Oval 4"/>
            <p:cNvSpPr/>
            <p:nvPr/>
          </p:nvSpPr>
          <p:spPr>
            <a:xfrm>
              <a:off x="77355" y="94848"/>
              <a:ext cx="371127" cy="3711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04557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52" dirty="0"/>
                <a:t>4</a:t>
              </a:r>
            </a:p>
          </p:txBody>
        </p:sp>
      </p:grpSp>
      <p:sp>
        <p:nvSpPr>
          <p:cNvPr id="32" name="Arc 31"/>
          <p:cNvSpPr/>
          <p:nvPr/>
        </p:nvSpPr>
        <p:spPr>
          <a:xfrm rot="6751527">
            <a:off x="5009903" y="3260682"/>
            <a:ext cx="739106" cy="975935"/>
          </a:xfrm>
          <a:prstGeom prst="arc">
            <a:avLst>
              <a:gd name="adj1" fmla="val 2097834"/>
              <a:gd name="adj2" fmla="val 366333"/>
            </a:avLst>
          </a:prstGeom>
          <a:ln w="41275">
            <a:solidFill>
              <a:schemeClr val="bg2">
                <a:alpha val="80000"/>
              </a:schemeClr>
            </a:solidFill>
            <a:headEnd type="diamond" w="sm" len="med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75494" y="3541247"/>
            <a:ext cx="861843" cy="707016"/>
          </a:xfrm>
          <a:prstGeom prst="rect">
            <a:avLst/>
          </a:prstGeom>
        </p:spPr>
      </p:pic>
      <p:sp>
        <p:nvSpPr>
          <p:cNvPr id="34" name="Title 73"/>
          <p:cNvSpPr txBox="1">
            <a:spLocks/>
          </p:cNvSpPr>
          <p:nvPr/>
        </p:nvSpPr>
        <p:spPr>
          <a:xfrm>
            <a:off x="526531" y="-9196"/>
            <a:ext cx="7993883" cy="5024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3152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Continuous Integration-SharePoint Hosted App</a:t>
            </a:r>
          </a:p>
        </p:txBody>
      </p:sp>
    </p:spTree>
    <p:extLst>
      <p:ext uri="{BB962C8B-B14F-4D97-AF65-F5344CB8AC3E}">
        <p14:creationId xmlns:p14="http://schemas.microsoft.com/office/powerpoint/2010/main" val="69253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73"/>
          <p:cNvSpPr txBox="1">
            <a:spLocks/>
          </p:cNvSpPr>
          <p:nvPr/>
        </p:nvSpPr>
        <p:spPr>
          <a:xfrm>
            <a:off x="529881" y="-15538"/>
            <a:ext cx="6756714" cy="4766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defTabSz="731520"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Continuous Integration Provider Hosted App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5823" y="747897"/>
            <a:ext cx="8280028" cy="4064016"/>
            <a:chOff x="3258" y="24658"/>
            <a:chExt cx="9602071" cy="4712903"/>
          </a:xfrm>
        </p:grpSpPr>
        <p:sp>
          <p:nvSpPr>
            <p:cNvPr id="62" name="Arc 61"/>
            <p:cNvSpPr/>
            <p:nvPr/>
          </p:nvSpPr>
          <p:spPr>
            <a:xfrm rot="6751527">
              <a:off x="4491543" y="2913667"/>
              <a:ext cx="739106" cy="826188"/>
            </a:xfrm>
            <a:prstGeom prst="arc">
              <a:avLst>
                <a:gd name="adj1" fmla="val 2097834"/>
                <a:gd name="adj2" fmla="val 366333"/>
              </a:avLst>
            </a:prstGeom>
            <a:ln w="41275">
              <a:solidFill>
                <a:schemeClr val="bg2">
                  <a:alpha val="80000"/>
                </a:schemeClr>
              </a:solidFill>
              <a:headEnd type="diamond" w="sm" len="me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58" y="1905969"/>
              <a:ext cx="973350" cy="890880"/>
            </a:xfrm>
            <a:prstGeom prst="rect">
              <a:avLst/>
            </a:prstGeom>
          </p:spPr>
        </p:pic>
        <p:grpSp>
          <p:nvGrpSpPr>
            <p:cNvPr id="64" name="Group 63"/>
            <p:cNvGrpSpPr/>
            <p:nvPr/>
          </p:nvGrpSpPr>
          <p:grpSpPr>
            <a:xfrm>
              <a:off x="2260756" y="968808"/>
              <a:ext cx="2873571" cy="2413232"/>
              <a:chOff x="4274326" y="2952572"/>
              <a:chExt cx="2873571" cy="2413232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4274326" y="3373233"/>
                <a:ext cx="2663533" cy="1992571"/>
              </a:xfrm>
              <a:prstGeom prst="rect">
                <a:avLst/>
              </a:prstGeom>
              <a:solidFill>
                <a:schemeClr val="bg1">
                  <a:lumMod val="95000"/>
                  <a:alpha val="8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t"/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+mj-lt"/>
                  </a:rPr>
                  <a:t>Visual Studio</a:t>
                </a:r>
                <a:br>
                  <a:rPr lang="en-US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+mj-lt"/>
                  </a:rPr>
                  <a:t>online or TFS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</a:rPr>
                  <a:t>Storage of the source code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</a:rPr>
                  <a:t>Automated builds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</a:rPr>
                  <a:t>Coded UI / Build verification Tests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</a:rPr>
                  <a:t>Deployment automation with PowerShell and build definitions</a:t>
                </a:r>
                <a:endParaRPr lang="en-US" sz="12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5785468" y="2952572"/>
                <a:ext cx="1362429" cy="1069299"/>
                <a:chOff x="2965442" y="2096688"/>
                <a:chExt cx="1651464" cy="1374851"/>
              </a:xfrm>
            </p:grpSpPr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965442" y="2096688"/>
                  <a:ext cx="1651464" cy="1029891"/>
                </a:xfrm>
                <a:prstGeom prst="rect">
                  <a:avLst/>
                </a:prstGeom>
              </p:spPr>
            </p:pic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474113" y="2716835"/>
                  <a:ext cx="406968" cy="754704"/>
                </a:xfrm>
                <a:prstGeom prst="rect">
                  <a:avLst/>
                </a:prstGeom>
              </p:spPr>
            </p:pic>
            <p:pic>
              <p:nvPicPr>
                <p:cNvPr id="69" name="Picture 68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716925" y="2502037"/>
                  <a:ext cx="700078" cy="90107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70" name="Group 69"/>
            <p:cNvGrpSpPr/>
            <p:nvPr/>
          </p:nvGrpSpPr>
          <p:grpSpPr>
            <a:xfrm>
              <a:off x="6813001" y="24658"/>
              <a:ext cx="2484493" cy="2617563"/>
              <a:chOff x="7156486" y="1592329"/>
              <a:chExt cx="3169853" cy="2617563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7156486" y="1592329"/>
                <a:ext cx="3169853" cy="2189205"/>
                <a:chOff x="7837904" y="2254976"/>
                <a:chExt cx="3169853" cy="2189205"/>
              </a:xfrm>
            </p:grpSpPr>
            <p:sp>
              <p:nvSpPr>
                <p:cNvPr id="74" name="Rectangle 73"/>
                <p:cNvSpPr/>
                <p:nvPr/>
              </p:nvSpPr>
              <p:spPr bwMode="auto">
                <a:xfrm>
                  <a:off x="7837904" y="2550080"/>
                  <a:ext cx="2525740" cy="1894101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  <a:alpha val="7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dirty="0">
                      <a:solidFill>
                        <a:schemeClr val="tx1"/>
                      </a:solidFill>
                      <a:latin typeface="+mj-lt"/>
                    </a:rPr>
                    <a:t>SharePoint </a:t>
                  </a:r>
                  <a:r>
                    <a:rPr lang="en-US" dirty="0" smtClean="0">
                      <a:solidFill>
                        <a:schemeClr val="tx1"/>
                      </a:solidFill>
                      <a:latin typeface="+mj-lt"/>
                    </a:rPr>
                    <a:t>Online</a:t>
                  </a:r>
                </a:p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chemeClr val="tx1"/>
                    </a:solidFill>
                    <a:latin typeface="+mj-lt"/>
                  </a:endParaRP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 smtClean="0">
                      <a:solidFill>
                        <a:schemeClr val="tx1"/>
                      </a:solidFill>
                      <a:latin typeface="+mj-lt"/>
                    </a:rPr>
                    <a:t>Testing tenant or isolated</a:t>
                  </a:r>
                  <a:br>
                    <a:rPr lang="en-US" sz="1200" dirty="0" smtClean="0">
                      <a:solidFill>
                        <a:schemeClr val="tx1"/>
                      </a:solidFill>
                      <a:latin typeface="+mj-lt"/>
                    </a:rPr>
                  </a:br>
                  <a:r>
                    <a:rPr lang="en-US" sz="1200" dirty="0" smtClean="0">
                      <a:solidFill>
                        <a:schemeClr val="tx1"/>
                      </a:solidFill>
                      <a:latin typeface="+mj-lt"/>
                    </a:rPr>
                    <a:t>site collection in production depending on app functionality</a:t>
                  </a:r>
                </a:p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595959"/>
                    </a:solidFill>
                    <a:latin typeface="+mj-lt"/>
                  </a:endParaRPr>
                </a:p>
              </p:txBody>
            </p:sp>
            <p:pic>
              <p:nvPicPr>
                <p:cNvPr id="75" name="Picture 74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719530" y="2254976"/>
                  <a:ext cx="1288227" cy="801004"/>
                </a:xfrm>
                <a:prstGeom prst="rect">
                  <a:avLst/>
                </a:prstGeom>
              </p:spPr>
            </p:pic>
          </p:grpSp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074886" y="3547601"/>
                <a:ext cx="718751" cy="662291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483298" y="3240409"/>
                <a:ext cx="651533" cy="574190"/>
              </a:xfrm>
              <a:prstGeom prst="rect">
                <a:avLst/>
              </a:prstGeom>
            </p:spPr>
          </p:pic>
        </p:grpSp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936161" y="3104210"/>
              <a:ext cx="729602" cy="707016"/>
            </a:xfrm>
            <a:prstGeom prst="rect">
              <a:avLst/>
            </a:prstGeom>
          </p:spPr>
        </p:pic>
        <p:cxnSp>
          <p:nvCxnSpPr>
            <p:cNvPr id="77" name="Straight Arrow Connector 76"/>
            <p:cNvCxnSpPr/>
            <p:nvPr/>
          </p:nvCxnSpPr>
          <p:spPr>
            <a:xfrm flipV="1">
              <a:off x="1070078" y="2372035"/>
              <a:ext cx="1248697" cy="1"/>
            </a:xfrm>
            <a:prstGeom prst="straightConnector1">
              <a:avLst/>
            </a:prstGeom>
            <a:ln w="53975">
              <a:solidFill>
                <a:schemeClr val="bg2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V="1">
              <a:off x="4796061" y="1389469"/>
              <a:ext cx="2016940" cy="996288"/>
            </a:xfrm>
            <a:prstGeom prst="straightConnector1">
              <a:avLst/>
            </a:prstGeom>
            <a:ln w="53975">
              <a:solidFill>
                <a:schemeClr val="bg2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4801849" y="2488644"/>
              <a:ext cx="2011152" cy="881811"/>
            </a:xfrm>
            <a:prstGeom prst="straightConnector1">
              <a:avLst/>
            </a:prstGeom>
            <a:ln w="53975">
              <a:solidFill>
                <a:schemeClr val="bg2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80" name="Group 79"/>
            <p:cNvGrpSpPr/>
            <p:nvPr/>
          </p:nvGrpSpPr>
          <p:grpSpPr>
            <a:xfrm>
              <a:off x="1180025" y="2274451"/>
              <a:ext cx="514401" cy="514401"/>
              <a:chOff x="492" y="17985"/>
              <a:chExt cx="524853" cy="524853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2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 smtClean="0"/>
                  <a:t>1</a:t>
                </a:r>
                <a:endParaRPr lang="en-US" sz="2352" dirty="0"/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2155045" y="3185368"/>
              <a:ext cx="514401" cy="514401"/>
              <a:chOff x="492" y="17985"/>
              <a:chExt cx="524853" cy="524853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5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2</a:t>
                </a: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4621310" y="3725256"/>
              <a:ext cx="514401" cy="514401"/>
              <a:chOff x="492" y="17985"/>
              <a:chExt cx="524853" cy="524853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8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3</a:t>
                </a: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724579" y="1451131"/>
              <a:ext cx="514401" cy="514401"/>
              <a:chOff x="492" y="17985"/>
              <a:chExt cx="524853" cy="524853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1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/>
                  <a:t>4</a:t>
                </a:r>
              </a:p>
            </p:txBody>
          </p:sp>
        </p:grpSp>
        <p:sp>
          <p:nvSpPr>
            <p:cNvPr id="93" name="Rectangle 92"/>
            <p:cNvSpPr/>
            <p:nvPr/>
          </p:nvSpPr>
          <p:spPr bwMode="auto">
            <a:xfrm>
              <a:off x="6748017" y="2841494"/>
              <a:ext cx="2399702" cy="1894101"/>
            </a:xfrm>
            <a:prstGeom prst="rect">
              <a:avLst/>
            </a:prstGeom>
            <a:solidFill>
              <a:schemeClr val="bg2">
                <a:lumMod val="20000"/>
                <a:lumOff val="80000"/>
                <a:alpha val="75000"/>
              </a:schemeClr>
            </a:solidFill>
            <a:ln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Microsoft Azure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chemeClr val="tx1"/>
                </a:solidFill>
                <a:latin typeface="+mj-lt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j-lt"/>
                </a:rPr>
                <a:t>Provider hosted code is </a:t>
              </a:r>
              <a:br>
                <a:rPr lang="en-US" sz="12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200" dirty="0" smtClean="0">
                  <a:solidFill>
                    <a:schemeClr val="tx1"/>
                  </a:solidFill>
                  <a:latin typeface="+mj-lt"/>
                </a:rPr>
                <a:t>deployed as automated process to the cloud platform</a:t>
              </a:r>
            </a:p>
            <a:p>
              <a:endParaRPr lang="en-US" sz="1200" dirty="0" smtClean="0">
                <a:solidFill>
                  <a:srgbClr val="595959"/>
                </a:solidFill>
                <a:latin typeface="+mj-lt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200" i="1" dirty="0" smtClean="0">
                <a:solidFill>
                  <a:srgbClr val="595959"/>
                </a:solidFill>
                <a:latin typeface="+mj-lt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srgbClr val="595959"/>
                </a:solidFill>
                <a:latin typeface="+mj-lt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595959"/>
                </a:solidFill>
                <a:latin typeface="+mj-lt"/>
              </a:endParaRPr>
            </a:p>
          </p:txBody>
        </p:sp>
        <p:pic>
          <p:nvPicPr>
            <p:cNvPr id="94" name="Picture 93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569177" y="2534141"/>
              <a:ext cx="1036152" cy="885474"/>
            </a:xfrm>
            <a:prstGeom prst="rect">
              <a:avLst/>
            </a:prstGeom>
          </p:spPr>
        </p:pic>
        <p:grpSp>
          <p:nvGrpSpPr>
            <p:cNvPr id="95" name="Group 94"/>
            <p:cNvGrpSpPr>
              <a:grpSpLocks noChangeAspect="1"/>
            </p:cNvGrpSpPr>
            <p:nvPr/>
          </p:nvGrpSpPr>
          <p:grpSpPr>
            <a:xfrm>
              <a:off x="8462102" y="3945561"/>
              <a:ext cx="1143227" cy="792000"/>
              <a:chOff x="7197043" y="2950933"/>
              <a:chExt cx="1333184" cy="923598"/>
            </a:xfrm>
          </p:grpSpPr>
          <p:pic>
            <p:nvPicPr>
              <p:cNvPr id="96" name="Picture 95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30412" y="2950933"/>
                <a:ext cx="431610" cy="370351"/>
              </a:xfrm>
              <a:prstGeom prst="rect">
                <a:avLst/>
              </a:prstGeom>
            </p:spPr>
          </p:pic>
          <p:pic>
            <p:nvPicPr>
              <p:cNvPr id="97" name="Picture 96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946217" y="3070724"/>
                <a:ext cx="584010" cy="501120"/>
              </a:xfrm>
              <a:prstGeom prst="rect">
                <a:avLst/>
              </a:prstGeom>
            </p:spPr>
          </p:pic>
          <p:pic>
            <p:nvPicPr>
              <p:cNvPr id="98" name="Picture 97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97043" y="3129811"/>
                <a:ext cx="799538" cy="744720"/>
              </a:xfrm>
              <a:prstGeom prst="rect">
                <a:avLst/>
              </a:prstGeom>
            </p:spPr>
          </p:pic>
        </p:grpSp>
        <p:grpSp>
          <p:nvGrpSpPr>
            <p:cNvPr id="99" name="Group 98"/>
            <p:cNvGrpSpPr/>
            <p:nvPr/>
          </p:nvGrpSpPr>
          <p:grpSpPr>
            <a:xfrm>
              <a:off x="5718651" y="2783149"/>
              <a:ext cx="514401" cy="514401"/>
              <a:chOff x="492" y="17985"/>
              <a:chExt cx="524853" cy="524853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492" y="17985"/>
                <a:ext cx="524853" cy="524853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1" name="Oval 4"/>
              <p:cNvSpPr/>
              <p:nvPr/>
            </p:nvSpPr>
            <p:spPr>
              <a:xfrm>
                <a:off x="77355" y="94848"/>
                <a:ext cx="371127" cy="3711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04557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52" dirty="0" smtClean="0"/>
                  <a:t>5</a:t>
                </a:r>
                <a:endParaRPr lang="en-US" sz="2352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066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2" y="35026"/>
            <a:ext cx="8381999" cy="4890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defTabSz="731520"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7750" y="987552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5210" y="987552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Lifecycle Management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7750" y="151939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85210" y="151939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Continuous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Integration </a:t>
            </a:r>
          </a:p>
          <a:p>
            <a:endParaRPr lang="en-US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2153" y="2032050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5210" y="2032050"/>
            <a:ext cx="6720840" cy="36576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ALM with TFS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2153" y="2567308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85210" y="2567308"/>
            <a:ext cx="6720840" cy="3657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Development Components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2153" y="3617671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5210" y="3617671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</a:t>
            </a:r>
          </a:p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0860" y="3104895"/>
            <a:ext cx="342900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pPr algn="ctr"/>
            <a:r>
              <a:rPr lang="en-US" sz="15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US" sz="2200" b="1" dirty="0">
              <a:solidFill>
                <a:prstClr val="whit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85210" y="3104895"/>
            <a:ext cx="6720840" cy="3657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226" tIns="35113" rIns="70226" bIns="35113" rtlCol="0" anchor="ctr"/>
          <a:lstStyle/>
          <a:p>
            <a:endParaRPr lang="en-US" b="1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Deployment </a:t>
            </a:r>
            <a:r>
              <a:rPr lang="en-US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Approach</a:t>
            </a:r>
          </a:p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97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5C00CE4-59C8-4235-896A-90EEACB00D0C}">
  <we:reference id="wa104038830" version="1.0.0.1" store="en-IN" storeType="OMEX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28090</TotalTime>
  <Words>864</Words>
  <Application>Microsoft Office PowerPoint</Application>
  <PresentationFormat>Custom</PresentationFormat>
  <Paragraphs>279</Paragraphs>
  <Slides>27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Segoe UI</vt:lpstr>
      <vt:lpstr>Segoe UI Light</vt:lpstr>
      <vt:lpstr>Verdana</vt:lpstr>
      <vt:lpstr>Wingdings</vt:lpstr>
      <vt:lpstr>Office Theme</vt:lpstr>
      <vt:lpstr>1_Office Theme</vt:lpstr>
      <vt:lpstr>Application Lifecycle Management – Best Practices for SharePoint and Office App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Multi-tenant based Development/Deployment</vt:lpstr>
      <vt:lpstr>Pros and Cons of Multiple Tenant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HCL Technologies Ltd;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HCL - SP 2013 Implementation for SABMiller_v1 0</dc:title>
  <dc:subject>HCL - SP 2013 Implementation for SABMiller_v1 0</dc:subject>
  <dc:creator>HCL Technologies Ltd</dc:creator>
  <cp:lastModifiedBy>Subramanian Veerappan</cp:lastModifiedBy>
  <cp:revision>202</cp:revision>
  <dcterms:created xsi:type="dcterms:W3CDTF">2013-07-18T03:45:15Z</dcterms:created>
  <dcterms:modified xsi:type="dcterms:W3CDTF">2016-11-15T13:46:10Z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