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6"/>
  </p:notesMasterIdLst>
  <p:handoutMasterIdLst>
    <p:handoutMasterId r:id="rId37"/>
  </p:handoutMasterIdLst>
  <p:sldIdLst>
    <p:sldId id="262" r:id="rId2"/>
    <p:sldId id="508" r:id="rId3"/>
    <p:sldId id="465" r:id="rId4"/>
    <p:sldId id="509" r:id="rId5"/>
    <p:sldId id="510" r:id="rId6"/>
    <p:sldId id="511" r:id="rId7"/>
    <p:sldId id="512" r:id="rId8"/>
    <p:sldId id="513" r:id="rId9"/>
    <p:sldId id="514" r:id="rId10"/>
    <p:sldId id="515" r:id="rId11"/>
    <p:sldId id="516" r:id="rId12"/>
    <p:sldId id="517" r:id="rId13"/>
    <p:sldId id="541" r:id="rId14"/>
    <p:sldId id="518" r:id="rId15"/>
    <p:sldId id="519" r:id="rId16"/>
    <p:sldId id="520" r:id="rId17"/>
    <p:sldId id="521" r:id="rId18"/>
    <p:sldId id="522" r:id="rId19"/>
    <p:sldId id="524" r:id="rId20"/>
    <p:sldId id="525" r:id="rId21"/>
    <p:sldId id="526" r:id="rId22"/>
    <p:sldId id="527" r:id="rId23"/>
    <p:sldId id="529" r:id="rId24"/>
    <p:sldId id="530" r:id="rId25"/>
    <p:sldId id="533" r:id="rId26"/>
    <p:sldId id="534" r:id="rId27"/>
    <p:sldId id="535" r:id="rId28"/>
    <p:sldId id="536" r:id="rId29"/>
    <p:sldId id="537" r:id="rId30"/>
    <p:sldId id="542" r:id="rId31"/>
    <p:sldId id="539" r:id="rId32"/>
    <p:sldId id="543" r:id="rId33"/>
    <p:sldId id="540" r:id="rId34"/>
    <p:sldId id="331" r:id="rId35"/>
  </p:sldIdLst>
  <p:sldSz cx="10080625" cy="504031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96" userDrawn="1">
          <p15:clr>
            <a:srgbClr val="A4A3A4"/>
          </p15:clr>
        </p15:guide>
        <p15:guide id="3" orient="horz" pos="1722" userDrawn="1">
          <p15:clr>
            <a:srgbClr val="A4A3A4"/>
          </p15:clr>
        </p15:guide>
        <p15:guide id="4" pos="3072" userDrawn="1">
          <p15:clr>
            <a:srgbClr val="A4A3A4"/>
          </p15:clr>
        </p15:guide>
        <p15:guide id="5" orient="horz" pos="1985">
          <p15:clr>
            <a:srgbClr val="A4A3A4"/>
          </p15:clr>
        </p15:guide>
        <p15:guide id="6" orient="horz" pos="1582">
          <p15:clr>
            <a:srgbClr val="A4A3A4"/>
          </p15:clr>
        </p15:guide>
        <p15:guide id="7" pos="4234">
          <p15:clr>
            <a:srgbClr val="A4A3A4"/>
          </p15:clr>
        </p15:guide>
        <p15:guide id="8" pos="31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CL Technologies" initials="HCL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9900CC"/>
    <a:srgbClr val="740000"/>
    <a:srgbClr val="B51C1C"/>
    <a:srgbClr val="FF5757"/>
    <a:srgbClr val="E5F4FF"/>
    <a:srgbClr val="EFF8FF"/>
    <a:srgbClr val="F9F9F9"/>
    <a:srgbClr val="2DC8FF"/>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2086" autoAdjust="0"/>
  </p:normalViewPr>
  <p:slideViewPr>
    <p:cSldViewPr snapToGrid="0">
      <p:cViewPr varScale="1">
        <p:scale>
          <a:sx n="73" d="100"/>
          <a:sy n="73" d="100"/>
        </p:scale>
        <p:origin x="78" y="774"/>
      </p:cViewPr>
      <p:guideLst>
        <p:guide orient="horz" pos="2160"/>
        <p:guide pos="4096"/>
        <p:guide orient="horz" pos="1722"/>
        <p:guide pos="3072"/>
        <p:guide orient="horz" pos="1985"/>
        <p:guide orient="horz" pos="1582"/>
        <p:guide pos="4234"/>
        <p:guide pos="3175"/>
      </p:guideLst>
    </p:cSldViewPr>
  </p:slideViewPr>
  <p:outlineViewPr>
    <p:cViewPr>
      <p:scale>
        <a:sx n="33" d="100"/>
        <a:sy n="33" d="100"/>
      </p:scale>
      <p:origin x="0" y="-142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26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071A1-7F34-4C0D-9C09-E03692C651DD}" type="datetimeFigureOut">
              <a:rPr lang="en-US" smtClean="0"/>
              <a:pPr/>
              <a:t>15-Nov-16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7D69E6-4190-4EBE-9D37-3341042116ED}" type="slidenum">
              <a:rPr lang="en-US" smtClean="0"/>
              <a:pPr/>
              <a:t>‹#›</a:t>
            </a:fld>
            <a:endParaRPr lang="en-US" dirty="0"/>
          </a:p>
        </p:txBody>
      </p:sp>
    </p:spTree>
    <p:extLst>
      <p:ext uri="{BB962C8B-B14F-4D97-AF65-F5344CB8AC3E}">
        <p14:creationId xmlns:p14="http://schemas.microsoft.com/office/powerpoint/2010/main" val="141521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EDD40-3194-4C1C-95FC-1909A3813F0A}" type="datetimeFigureOut">
              <a:rPr lang="en-IN" smtClean="0"/>
              <a:pPr/>
              <a:t>15-11-2016</a:t>
            </a:fld>
            <a:endParaRPr lang="en-IN" dirty="0"/>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68F5B-CB52-48F0-9C5E-95FF30C0CF35}" type="slidenum">
              <a:rPr lang="en-IN" smtClean="0"/>
              <a:pPr/>
              <a:t>‹#›</a:t>
            </a:fld>
            <a:endParaRPr lang="en-IN" dirty="0"/>
          </a:p>
        </p:txBody>
      </p:sp>
    </p:spTree>
    <p:extLst>
      <p:ext uri="{BB962C8B-B14F-4D97-AF65-F5344CB8AC3E}">
        <p14:creationId xmlns:p14="http://schemas.microsoft.com/office/powerpoint/2010/main" val="39359190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a:t>
            </a:fld>
            <a:endParaRPr lang="en-IN" dirty="0"/>
          </a:p>
        </p:txBody>
      </p:sp>
    </p:spTree>
    <p:extLst>
      <p:ext uri="{BB962C8B-B14F-4D97-AF65-F5344CB8AC3E}">
        <p14:creationId xmlns:p14="http://schemas.microsoft.com/office/powerpoint/2010/main" val="234504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11</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12</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14</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15</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16</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17</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18</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19</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20</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21</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3</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22</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23</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24</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25</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sz="800" dirty="0" smtClean="0"/>
              <a:t>App</a:t>
            </a:r>
            <a:r>
              <a:rPr lang="en-US" sz="800" baseline="0" dirty="0" smtClean="0"/>
              <a:t> is started from the web by end user or process is started during provisioning</a:t>
            </a:r>
          </a:p>
          <a:p>
            <a:pPr marL="228600" indent="-228600">
              <a:buFont typeface="+mj-lt"/>
              <a:buAutoNum type="arabicPeriod"/>
            </a:pPr>
            <a:r>
              <a:rPr lang="en-US" sz="800" baseline="0" dirty="0" smtClean="0"/>
              <a:t>App side has the needed theme elements and other assets for sites, which will be published</a:t>
            </a:r>
          </a:p>
          <a:p>
            <a:pPr marL="228600" indent="-228600">
              <a:buFont typeface="+mj-lt"/>
              <a:buAutoNum type="arabicPeriod"/>
            </a:pPr>
            <a:r>
              <a:rPr lang="en-US" sz="800" baseline="0" dirty="0" smtClean="0"/>
              <a:t>App drives the modification of the host web by applying the needed customizations to host web</a:t>
            </a:r>
            <a:endParaRPr lang="en-US" sz="800" dirty="0" smtClean="0"/>
          </a:p>
          <a:p>
            <a:endParaRPr lang="en-GB" sz="800" dirty="0" smtClean="0"/>
          </a:p>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26</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27</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28</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29</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31</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33</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4</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5</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6</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7</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8</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9</a:t>
            </a:fld>
            <a:endParaRPr lang="en-IN" dirty="0"/>
          </a:p>
        </p:txBody>
      </p:sp>
    </p:spTree>
    <p:extLst>
      <p:ext uri="{BB962C8B-B14F-4D97-AF65-F5344CB8AC3E}">
        <p14:creationId xmlns:p14="http://schemas.microsoft.com/office/powerpoint/2010/main" val="86792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endParaRPr lang="en-IN" sz="700" dirty="0"/>
          </a:p>
        </p:txBody>
      </p:sp>
      <p:sp>
        <p:nvSpPr>
          <p:cNvPr id="4" name="Slide Number Placeholder 3"/>
          <p:cNvSpPr>
            <a:spLocks noGrp="1"/>
          </p:cNvSpPr>
          <p:nvPr>
            <p:ph type="sldNum" sz="quarter" idx="10"/>
          </p:nvPr>
        </p:nvSpPr>
        <p:spPr/>
        <p:txBody>
          <a:bodyPr/>
          <a:lstStyle/>
          <a:p>
            <a:fld id="{EBB68F5B-CB52-48F0-9C5E-95FF30C0CF35}" type="slidenum">
              <a:rPr lang="en-IN" smtClean="0"/>
              <a:pPr/>
              <a:t>10</a:t>
            </a:fld>
            <a:endParaRPr lang="en-IN" dirty="0"/>
          </a:p>
        </p:txBody>
      </p:sp>
    </p:spTree>
    <p:extLst>
      <p:ext uri="{BB962C8B-B14F-4D97-AF65-F5344CB8AC3E}">
        <p14:creationId xmlns:p14="http://schemas.microsoft.com/office/powerpoint/2010/main" val="86792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824895"/>
            <a:ext cx="7560469" cy="1754775"/>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260078" y="2647337"/>
            <a:ext cx="7560469" cy="1216909"/>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8CE91E-A9D8-43FE-A262-AEDDC3C4EC0E}" type="datetime1">
              <a:rPr lang="en-US" smtClean="0"/>
              <a:t>15-Nov-16</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FD3FA039-292F-4100-87B2-46E54D4C12C9}" type="slidenum">
              <a:rPr lang="en-US" smtClean="0"/>
              <a:pPr/>
              <a:t>‹#›</a:t>
            </a:fld>
            <a:endParaRPr lang="en-US" dirty="0"/>
          </a:p>
        </p:txBody>
      </p:sp>
      <p:sp>
        <p:nvSpPr>
          <p:cNvPr id="7" name="Freeform 6"/>
          <p:cNvSpPr>
            <a:spLocks noEditPoints="1"/>
          </p:cNvSpPr>
          <p:nvPr userDrawn="1"/>
        </p:nvSpPr>
        <p:spPr bwMode="auto">
          <a:xfrm>
            <a:off x="1078075" y="977731"/>
            <a:ext cx="1733841" cy="2873290"/>
          </a:xfrm>
          <a:custGeom>
            <a:avLst/>
            <a:gdLst/>
            <a:ahLst/>
            <a:cxnLst>
              <a:cxn ang="0">
                <a:pos x="656" y="0"/>
              </a:cxn>
              <a:cxn ang="0">
                <a:pos x="1120" y="190"/>
              </a:cxn>
              <a:cxn ang="0">
                <a:pos x="1312" y="654"/>
              </a:cxn>
              <a:cxn ang="0">
                <a:pos x="0" y="656"/>
              </a:cxn>
              <a:cxn ang="0">
                <a:pos x="192" y="192"/>
              </a:cxn>
              <a:cxn ang="0">
                <a:pos x="854" y="176"/>
              </a:cxn>
              <a:cxn ang="0">
                <a:pos x="1134" y="456"/>
              </a:cxn>
              <a:cxn ang="0">
                <a:pos x="1134" y="852"/>
              </a:cxn>
              <a:cxn ang="0">
                <a:pos x="458" y="178"/>
              </a:cxn>
              <a:cxn ang="0">
                <a:pos x="178" y="458"/>
              </a:cxn>
              <a:cxn ang="0">
                <a:pos x="178" y="854"/>
              </a:cxn>
              <a:cxn ang="0">
                <a:pos x="504" y="610"/>
              </a:cxn>
              <a:cxn ang="0">
                <a:pos x="544" y="546"/>
              </a:cxn>
              <a:cxn ang="0">
                <a:pos x="608" y="506"/>
              </a:cxn>
              <a:cxn ang="0">
                <a:pos x="672" y="500"/>
              </a:cxn>
              <a:cxn ang="0">
                <a:pos x="744" y="526"/>
              </a:cxn>
              <a:cxn ang="0">
                <a:pos x="794" y="582"/>
              </a:cxn>
              <a:cxn ang="0">
                <a:pos x="814" y="658"/>
              </a:cxn>
              <a:cxn ang="0">
                <a:pos x="800" y="720"/>
              </a:cxn>
              <a:cxn ang="0">
                <a:pos x="756" y="780"/>
              </a:cxn>
              <a:cxn ang="0">
                <a:pos x="686" y="812"/>
              </a:cxn>
              <a:cxn ang="0">
                <a:pos x="624" y="812"/>
              </a:cxn>
              <a:cxn ang="0">
                <a:pos x="554" y="780"/>
              </a:cxn>
              <a:cxn ang="0">
                <a:pos x="510" y="720"/>
              </a:cxn>
              <a:cxn ang="0">
                <a:pos x="498" y="658"/>
              </a:cxn>
              <a:cxn ang="0">
                <a:pos x="834" y="2394"/>
              </a:cxn>
              <a:cxn ang="0">
                <a:pos x="778" y="2444"/>
              </a:cxn>
              <a:cxn ang="0">
                <a:pos x="714" y="2432"/>
              </a:cxn>
              <a:cxn ang="0">
                <a:pos x="678" y="2362"/>
              </a:cxn>
              <a:cxn ang="0">
                <a:pos x="672" y="1622"/>
              </a:cxn>
              <a:cxn ang="0">
                <a:pos x="628" y="1620"/>
              </a:cxn>
              <a:cxn ang="0">
                <a:pos x="620" y="2362"/>
              </a:cxn>
              <a:cxn ang="0">
                <a:pos x="582" y="2432"/>
              </a:cxn>
              <a:cxn ang="0">
                <a:pos x="518" y="2444"/>
              </a:cxn>
              <a:cxn ang="0">
                <a:pos x="464" y="2394"/>
              </a:cxn>
              <a:cxn ang="0">
                <a:pos x="458" y="1084"/>
              </a:cxn>
              <a:cxn ang="0">
                <a:pos x="444" y="1064"/>
              </a:cxn>
              <a:cxn ang="0">
                <a:pos x="414" y="1076"/>
              </a:cxn>
              <a:cxn ang="0">
                <a:pos x="308" y="1556"/>
              </a:cxn>
              <a:cxn ang="0">
                <a:pos x="262" y="1594"/>
              </a:cxn>
              <a:cxn ang="0">
                <a:pos x="212" y="1584"/>
              </a:cxn>
              <a:cxn ang="0">
                <a:pos x="182" y="1528"/>
              </a:cxn>
              <a:cxn ang="0">
                <a:pos x="300" y="966"/>
              </a:cxn>
              <a:cxn ang="0">
                <a:pos x="348" y="900"/>
              </a:cxn>
              <a:cxn ang="0">
                <a:pos x="420" y="862"/>
              </a:cxn>
              <a:cxn ang="0">
                <a:pos x="648" y="856"/>
              </a:cxn>
              <a:cxn ang="0">
                <a:pos x="880" y="864"/>
              </a:cxn>
              <a:cxn ang="0">
                <a:pos x="954" y="906"/>
              </a:cxn>
              <a:cxn ang="0">
                <a:pos x="1004" y="980"/>
              </a:cxn>
              <a:cxn ang="0">
                <a:pos x="1114" y="1528"/>
              </a:cxn>
              <a:cxn ang="0">
                <a:pos x="1086" y="1584"/>
              </a:cxn>
              <a:cxn ang="0">
                <a:pos x="1036" y="1594"/>
              </a:cxn>
              <a:cxn ang="0">
                <a:pos x="988" y="1556"/>
              </a:cxn>
              <a:cxn ang="0">
                <a:pos x="884" y="1074"/>
              </a:cxn>
              <a:cxn ang="0">
                <a:pos x="846" y="1068"/>
              </a:cxn>
            </a:cxnLst>
            <a:rect l="0" t="0" r="r" b="b"/>
            <a:pathLst>
              <a:path w="1312" h="2446">
                <a:moveTo>
                  <a:pt x="656" y="0"/>
                </a:moveTo>
                <a:lnTo>
                  <a:pt x="670" y="454"/>
                </a:lnTo>
                <a:lnTo>
                  <a:pt x="640" y="454"/>
                </a:lnTo>
                <a:lnTo>
                  <a:pt x="656" y="0"/>
                </a:lnTo>
                <a:lnTo>
                  <a:pt x="656" y="0"/>
                </a:lnTo>
                <a:close/>
                <a:moveTo>
                  <a:pt x="1120" y="190"/>
                </a:moveTo>
                <a:lnTo>
                  <a:pt x="808" y="524"/>
                </a:lnTo>
                <a:lnTo>
                  <a:pt x="786" y="502"/>
                </a:lnTo>
                <a:lnTo>
                  <a:pt x="1120" y="190"/>
                </a:lnTo>
                <a:lnTo>
                  <a:pt x="1120" y="190"/>
                </a:lnTo>
                <a:close/>
                <a:moveTo>
                  <a:pt x="1312" y="654"/>
                </a:moveTo>
                <a:lnTo>
                  <a:pt x="856" y="670"/>
                </a:lnTo>
                <a:lnTo>
                  <a:pt x="856" y="638"/>
                </a:lnTo>
                <a:lnTo>
                  <a:pt x="1312" y="654"/>
                </a:lnTo>
                <a:lnTo>
                  <a:pt x="1312" y="654"/>
                </a:lnTo>
                <a:close/>
                <a:moveTo>
                  <a:pt x="0" y="656"/>
                </a:moveTo>
                <a:lnTo>
                  <a:pt x="456" y="640"/>
                </a:lnTo>
                <a:lnTo>
                  <a:pt x="456" y="672"/>
                </a:lnTo>
                <a:lnTo>
                  <a:pt x="0" y="656"/>
                </a:lnTo>
                <a:lnTo>
                  <a:pt x="0" y="656"/>
                </a:lnTo>
                <a:close/>
                <a:moveTo>
                  <a:pt x="192" y="192"/>
                </a:moveTo>
                <a:lnTo>
                  <a:pt x="524" y="502"/>
                </a:lnTo>
                <a:lnTo>
                  <a:pt x="502" y="524"/>
                </a:lnTo>
                <a:lnTo>
                  <a:pt x="192" y="192"/>
                </a:lnTo>
                <a:lnTo>
                  <a:pt x="192" y="192"/>
                </a:lnTo>
                <a:close/>
                <a:moveTo>
                  <a:pt x="854" y="176"/>
                </a:moveTo>
                <a:lnTo>
                  <a:pt x="746" y="476"/>
                </a:lnTo>
                <a:lnTo>
                  <a:pt x="718" y="464"/>
                </a:lnTo>
                <a:lnTo>
                  <a:pt x="854" y="176"/>
                </a:lnTo>
                <a:lnTo>
                  <a:pt x="854" y="176"/>
                </a:lnTo>
                <a:close/>
                <a:moveTo>
                  <a:pt x="1134" y="456"/>
                </a:moveTo>
                <a:lnTo>
                  <a:pt x="848" y="592"/>
                </a:lnTo>
                <a:lnTo>
                  <a:pt x="836" y="562"/>
                </a:lnTo>
                <a:lnTo>
                  <a:pt x="1134" y="456"/>
                </a:lnTo>
                <a:lnTo>
                  <a:pt x="1134" y="456"/>
                </a:lnTo>
                <a:close/>
                <a:moveTo>
                  <a:pt x="1134" y="852"/>
                </a:moveTo>
                <a:lnTo>
                  <a:pt x="836" y="746"/>
                </a:lnTo>
                <a:lnTo>
                  <a:pt x="848" y="716"/>
                </a:lnTo>
                <a:lnTo>
                  <a:pt x="1134" y="852"/>
                </a:lnTo>
                <a:lnTo>
                  <a:pt x="1134" y="852"/>
                </a:lnTo>
                <a:close/>
                <a:moveTo>
                  <a:pt x="458" y="178"/>
                </a:moveTo>
                <a:lnTo>
                  <a:pt x="592" y="464"/>
                </a:lnTo>
                <a:lnTo>
                  <a:pt x="564" y="476"/>
                </a:lnTo>
                <a:lnTo>
                  <a:pt x="458" y="178"/>
                </a:lnTo>
                <a:lnTo>
                  <a:pt x="458" y="178"/>
                </a:lnTo>
                <a:close/>
                <a:moveTo>
                  <a:pt x="178" y="458"/>
                </a:moveTo>
                <a:lnTo>
                  <a:pt x="476" y="564"/>
                </a:lnTo>
                <a:lnTo>
                  <a:pt x="464" y="594"/>
                </a:lnTo>
                <a:lnTo>
                  <a:pt x="178" y="458"/>
                </a:lnTo>
                <a:lnTo>
                  <a:pt x="178" y="458"/>
                </a:lnTo>
                <a:close/>
                <a:moveTo>
                  <a:pt x="178" y="854"/>
                </a:moveTo>
                <a:lnTo>
                  <a:pt x="466" y="718"/>
                </a:lnTo>
                <a:lnTo>
                  <a:pt x="478" y="748"/>
                </a:lnTo>
                <a:lnTo>
                  <a:pt x="178" y="854"/>
                </a:lnTo>
                <a:lnTo>
                  <a:pt x="178" y="854"/>
                </a:lnTo>
                <a:close/>
                <a:moveTo>
                  <a:pt x="498" y="658"/>
                </a:moveTo>
                <a:lnTo>
                  <a:pt x="498" y="658"/>
                </a:lnTo>
                <a:lnTo>
                  <a:pt x="498" y="642"/>
                </a:lnTo>
                <a:lnTo>
                  <a:pt x="500" y="626"/>
                </a:lnTo>
                <a:lnTo>
                  <a:pt x="504" y="610"/>
                </a:lnTo>
                <a:lnTo>
                  <a:pt x="510" y="596"/>
                </a:lnTo>
                <a:lnTo>
                  <a:pt x="516" y="582"/>
                </a:lnTo>
                <a:lnTo>
                  <a:pt x="524" y="570"/>
                </a:lnTo>
                <a:lnTo>
                  <a:pt x="534" y="558"/>
                </a:lnTo>
                <a:lnTo>
                  <a:pt x="544" y="546"/>
                </a:lnTo>
                <a:lnTo>
                  <a:pt x="554" y="536"/>
                </a:lnTo>
                <a:lnTo>
                  <a:pt x="566" y="526"/>
                </a:lnTo>
                <a:lnTo>
                  <a:pt x="580" y="518"/>
                </a:lnTo>
                <a:lnTo>
                  <a:pt x="594" y="512"/>
                </a:lnTo>
                <a:lnTo>
                  <a:pt x="608" y="506"/>
                </a:lnTo>
                <a:lnTo>
                  <a:pt x="624" y="502"/>
                </a:lnTo>
                <a:lnTo>
                  <a:pt x="638" y="500"/>
                </a:lnTo>
                <a:lnTo>
                  <a:pt x="656" y="500"/>
                </a:lnTo>
                <a:lnTo>
                  <a:pt x="656" y="500"/>
                </a:lnTo>
                <a:lnTo>
                  <a:pt x="672" y="500"/>
                </a:lnTo>
                <a:lnTo>
                  <a:pt x="686" y="502"/>
                </a:lnTo>
                <a:lnTo>
                  <a:pt x="702" y="506"/>
                </a:lnTo>
                <a:lnTo>
                  <a:pt x="716" y="512"/>
                </a:lnTo>
                <a:lnTo>
                  <a:pt x="730" y="518"/>
                </a:lnTo>
                <a:lnTo>
                  <a:pt x="744" y="526"/>
                </a:lnTo>
                <a:lnTo>
                  <a:pt x="756" y="536"/>
                </a:lnTo>
                <a:lnTo>
                  <a:pt x="766" y="546"/>
                </a:lnTo>
                <a:lnTo>
                  <a:pt x="778" y="558"/>
                </a:lnTo>
                <a:lnTo>
                  <a:pt x="786" y="570"/>
                </a:lnTo>
                <a:lnTo>
                  <a:pt x="794" y="582"/>
                </a:lnTo>
                <a:lnTo>
                  <a:pt x="800" y="596"/>
                </a:lnTo>
                <a:lnTo>
                  <a:pt x="806" y="610"/>
                </a:lnTo>
                <a:lnTo>
                  <a:pt x="810" y="626"/>
                </a:lnTo>
                <a:lnTo>
                  <a:pt x="812" y="642"/>
                </a:lnTo>
                <a:lnTo>
                  <a:pt x="814" y="658"/>
                </a:lnTo>
                <a:lnTo>
                  <a:pt x="814" y="658"/>
                </a:lnTo>
                <a:lnTo>
                  <a:pt x="812" y="674"/>
                </a:lnTo>
                <a:lnTo>
                  <a:pt x="810" y="690"/>
                </a:lnTo>
                <a:lnTo>
                  <a:pt x="806" y="704"/>
                </a:lnTo>
                <a:lnTo>
                  <a:pt x="800" y="720"/>
                </a:lnTo>
                <a:lnTo>
                  <a:pt x="794" y="734"/>
                </a:lnTo>
                <a:lnTo>
                  <a:pt x="786" y="746"/>
                </a:lnTo>
                <a:lnTo>
                  <a:pt x="778" y="758"/>
                </a:lnTo>
                <a:lnTo>
                  <a:pt x="766" y="770"/>
                </a:lnTo>
                <a:lnTo>
                  <a:pt x="756" y="780"/>
                </a:lnTo>
                <a:lnTo>
                  <a:pt x="744" y="788"/>
                </a:lnTo>
                <a:lnTo>
                  <a:pt x="730" y="796"/>
                </a:lnTo>
                <a:lnTo>
                  <a:pt x="716" y="804"/>
                </a:lnTo>
                <a:lnTo>
                  <a:pt x="702" y="808"/>
                </a:lnTo>
                <a:lnTo>
                  <a:pt x="686" y="812"/>
                </a:lnTo>
                <a:lnTo>
                  <a:pt x="672" y="814"/>
                </a:lnTo>
                <a:lnTo>
                  <a:pt x="656" y="816"/>
                </a:lnTo>
                <a:lnTo>
                  <a:pt x="656" y="816"/>
                </a:lnTo>
                <a:lnTo>
                  <a:pt x="638" y="814"/>
                </a:lnTo>
                <a:lnTo>
                  <a:pt x="624" y="812"/>
                </a:lnTo>
                <a:lnTo>
                  <a:pt x="608" y="808"/>
                </a:lnTo>
                <a:lnTo>
                  <a:pt x="594" y="804"/>
                </a:lnTo>
                <a:lnTo>
                  <a:pt x="580" y="796"/>
                </a:lnTo>
                <a:lnTo>
                  <a:pt x="566" y="788"/>
                </a:lnTo>
                <a:lnTo>
                  <a:pt x="554" y="780"/>
                </a:lnTo>
                <a:lnTo>
                  <a:pt x="544" y="770"/>
                </a:lnTo>
                <a:lnTo>
                  <a:pt x="534" y="758"/>
                </a:lnTo>
                <a:lnTo>
                  <a:pt x="524" y="746"/>
                </a:lnTo>
                <a:lnTo>
                  <a:pt x="516" y="734"/>
                </a:lnTo>
                <a:lnTo>
                  <a:pt x="510" y="720"/>
                </a:lnTo>
                <a:lnTo>
                  <a:pt x="504" y="704"/>
                </a:lnTo>
                <a:lnTo>
                  <a:pt x="500" y="690"/>
                </a:lnTo>
                <a:lnTo>
                  <a:pt x="498" y="674"/>
                </a:lnTo>
                <a:lnTo>
                  <a:pt x="498" y="658"/>
                </a:lnTo>
                <a:lnTo>
                  <a:pt x="498" y="658"/>
                </a:lnTo>
                <a:close/>
                <a:moveTo>
                  <a:pt x="840" y="1552"/>
                </a:moveTo>
                <a:lnTo>
                  <a:pt x="840" y="2362"/>
                </a:lnTo>
                <a:lnTo>
                  <a:pt x="840" y="2362"/>
                </a:lnTo>
                <a:lnTo>
                  <a:pt x="838" y="2378"/>
                </a:lnTo>
                <a:lnTo>
                  <a:pt x="834" y="2394"/>
                </a:lnTo>
                <a:lnTo>
                  <a:pt x="828" y="2408"/>
                </a:lnTo>
                <a:lnTo>
                  <a:pt x="818" y="2420"/>
                </a:lnTo>
                <a:lnTo>
                  <a:pt x="806" y="2432"/>
                </a:lnTo>
                <a:lnTo>
                  <a:pt x="794" y="2438"/>
                </a:lnTo>
                <a:lnTo>
                  <a:pt x="778" y="2444"/>
                </a:lnTo>
                <a:lnTo>
                  <a:pt x="762" y="2446"/>
                </a:lnTo>
                <a:lnTo>
                  <a:pt x="762" y="2446"/>
                </a:lnTo>
                <a:lnTo>
                  <a:pt x="744" y="2444"/>
                </a:lnTo>
                <a:lnTo>
                  <a:pt x="728" y="2438"/>
                </a:lnTo>
                <a:lnTo>
                  <a:pt x="714" y="2432"/>
                </a:lnTo>
                <a:lnTo>
                  <a:pt x="702" y="2420"/>
                </a:lnTo>
                <a:lnTo>
                  <a:pt x="692" y="2408"/>
                </a:lnTo>
                <a:lnTo>
                  <a:pt x="684" y="2394"/>
                </a:lnTo>
                <a:lnTo>
                  <a:pt x="678" y="2378"/>
                </a:lnTo>
                <a:lnTo>
                  <a:pt x="678" y="2362"/>
                </a:lnTo>
                <a:lnTo>
                  <a:pt x="678" y="1640"/>
                </a:lnTo>
                <a:lnTo>
                  <a:pt x="678" y="1640"/>
                </a:lnTo>
                <a:lnTo>
                  <a:pt x="676" y="1634"/>
                </a:lnTo>
                <a:lnTo>
                  <a:pt x="674" y="1628"/>
                </a:lnTo>
                <a:lnTo>
                  <a:pt x="672" y="1622"/>
                </a:lnTo>
                <a:lnTo>
                  <a:pt x="668" y="1618"/>
                </a:lnTo>
                <a:lnTo>
                  <a:pt x="660" y="1612"/>
                </a:lnTo>
                <a:lnTo>
                  <a:pt x="648" y="1612"/>
                </a:lnTo>
                <a:lnTo>
                  <a:pt x="638" y="1614"/>
                </a:lnTo>
                <a:lnTo>
                  <a:pt x="628" y="1620"/>
                </a:lnTo>
                <a:lnTo>
                  <a:pt x="622" y="1628"/>
                </a:lnTo>
                <a:lnTo>
                  <a:pt x="620" y="1634"/>
                </a:lnTo>
                <a:lnTo>
                  <a:pt x="620" y="1642"/>
                </a:lnTo>
                <a:lnTo>
                  <a:pt x="620" y="2362"/>
                </a:lnTo>
                <a:lnTo>
                  <a:pt x="620" y="2362"/>
                </a:lnTo>
                <a:lnTo>
                  <a:pt x="618" y="2378"/>
                </a:lnTo>
                <a:lnTo>
                  <a:pt x="612" y="2394"/>
                </a:lnTo>
                <a:lnTo>
                  <a:pt x="604" y="2408"/>
                </a:lnTo>
                <a:lnTo>
                  <a:pt x="594" y="2420"/>
                </a:lnTo>
                <a:lnTo>
                  <a:pt x="582" y="2432"/>
                </a:lnTo>
                <a:lnTo>
                  <a:pt x="568" y="2438"/>
                </a:lnTo>
                <a:lnTo>
                  <a:pt x="552" y="2444"/>
                </a:lnTo>
                <a:lnTo>
                  <a:pt x="534" y="2446"/>
                </a:lnTo>
                <a:lnTo>
                  <a:pt x="534" y="2446"/>
                </a:lnTo>
                <a:lnTo>
                  <a:pt x="518" y="2444"/>
                </a:lnTo>
                <a:lnTo>
                  <a:pt x="504" y="2438"/>
                </a:lnTo>
                <a:lnTo>
                  <a:pt x="490" y="2432"/>
                </a:lnTo>
                <a:lnTo>
                  <a:pt x="478" y="2420"/>
                </a:lnTo>
                <a:lnTo>
                  <a:pt x="470" y="2408"/>
                </a:lnTo>
                <a:lnTo>
                  <a:pt x="464" y="2394"/>
                </a:lnTo>
                <a:lnTo>
                  <a:pt x="460" y="2378"/>
                </a:lnTo>
                <a:lnTo>
                  <a:pt x="458" y="2362"/>
                </a:lnTo>
                <a:lnTo>
                  <a:pt x="458" y="1514"/>
                </a:lnTo>
                <a:lnTo>
                  <a:pt x="458" y="1084"/>
                </a:lnTo>
                <a:lnTo>
                  <a:pt x="458" y="1084"/>
                </a:lnTo>
                <a:lnTo>
                  <a:pt x="458" y="1078"/>
                </a:lnTo>
                <a:lnTo>
                  <a:pt x="456" y="1074"/>
                </a:lnTo>
                <a:lnTo>
                  <a:pt x="456" y="1074"/>
                </a:lnTo>
                <a:lnTo>
                  <a:pt x="450" y="1068"/>
                </a:lnTo>
                <a:lnTo>
                  <a:pt x="444" y="1064"/>
                </a:lnTo>
                <a:lnTo>
                  <a:pt x="438" y="1064"/>
                </a:lnTo>
                <a:lnTo>
                  <a:pt x="430" y="1064"/>
                </a:lnTo>
                <a:lnTo>
                  <a:pt x="424" y="1066"/>
                </a:lnTo>
                <a:lnTo>
                  <a:pt x="418" y="1070"/>
                </a:lnTo>
                <a:lnTo>
                  <a:pt x="414" y="1076"/>
                </a:lnTo>
                <a:lnTo>
                  <a:pt x="412" y="1084"/>
                </a:lnTo>
                <a:lnTo>
                  <a:pt x="316" y="1530"/>
                </a:lnTo>
                <a:lnTo>
                  <a:pt x="316" y="1530"/>
                </a:lnTo>
                <a:lnTo>
                  <a:pt x="314" y="1544"/>
                </a:lnTo>
                <a:lnTo>
                  <a:pt x="308" y="1556"/>
                </a:lnTo>
                <a:lnTo>
                  <a:pt x="302" y="1568"/>
                </a:lnTo>
                <a:lnTo>
                  <a:pt x="294" y="1578"/>
                </a:lnTo>
                <a:lnTo>
                  <a:pt x="284" y="1586"/>
                </a:lnTo>
                <a:lnTo>
                  <a:pt x="274" y="1592"/>
                </a:lnTo>
                <a:lnTo>
                  <a:pt x="262" y="1594"/>
                </a:lnTo>
                <a:lnTo>
                  <a:pt x="250" y="1596"/>
                </a:lnTo>
                <a:lnTo>
                  <a:pt x="250" y="1596"/>
                </a:lnTo>
                <a:lnTo>
                  <a:pt x="236" y="1594"/>
                </a:lnTo>
                <a:lnTo>
                  <a:pt x="224" y="1590"/>
                </a:lnTo>
                <a:lnTo>
                  <a:pt x="212" y="1584"/>
                </a:lnTo>
                <a:lnTo>
                  <a:pt x="202" y="1576"/>
                </a:lnTo>
                <a:lnTo>
                  <a:pt x="194" y="1566"/>
                </a:lnTo>
                <a:lnTo>
                  <a:pt x="188" y="1554"/>
                </a:lnTo>
                <a:lnTo>
                  <a:pt x="184" y="1542"/>
                </a:lnTo>
                <a:lnTo>
                  <a:pt x="182" y="1528"/>
                </a:lnTo>
                <a:lnTo>
                  <a:pt x="278" y="1034"/>
                </a:lnTo>
                <a:lnTo>
                  <a:pt x="278" y="1034"/>
                </a:lnTo>
                <a:lnTo>
                  <a:pt x="288" y="998"/>
                </a:lnTo>
                <a:lnTo>
                  <a:pt x="292" y="982"/>
                </a:lnTo>
                <a:lnTo>
                  <a:pt x="300" y="966"/>
                </a:lnTo>
                <a:lnTo>
                  <a:pt x="308" y="952"/>
                </a:lnTo>
                <a:lnTo>
                  <a:pt x="316" y="938"/>
                </a:lnTo>
                <a:lnTo>
                  <a:pt x="326" y="924"/>
                </a:lnTo>
                <a:lnTo>
                  <a:pt x="338" y="912"/>
                </a:lnTo>
                <a:lnTo>
                  <a:pt x="348" y="900"/>
                </a:lnTo>
                <a:lnTo>
                  <a:pt x="362" y="890"/>
                </a:lnTo>
                <a:lnTo>
                  <a:pt x="374" y="882"/>
                </a:lnTo>
                <a:lnTo>
                  <a:pt x="390" y="874"/>
                </a:lnTo>
                <a:lnTo>
                  <a:pt x="404" y="868"/>
                </a:lnTo>
                <a:lnTo>
                  <a:pt x="420" y="862"/>
                </a:lnTo>
                <a:lnTo>
                  <a:pt x="438" y="858"/>
                </a:lnTo>
                <a:lnTo>
                  <a:pt x="456" y="856"/>
                </a:lnTo>
                <a:lnTo>
                  <a:pt x="456" y="856"/>
                </a:lnTo>
                <a:lnTo>
                  <a:pt x="474" y="856"/>
                </a:lnTo>
                <a:lnTo>
                  <a:pt x="648" y="856"/>
                </a:lnTo>
                <a:lnTo>
                  <a:pt x="824" y="856"/>
                </a:lnTo>
                <a:lnTo>
                  <a:pt x="824" y="856"/>
                </a:lnTo>
                <a:lnTo>
                  <a:pt x="844" y="856"/>
                </a:lnTo>
                <a:lnTo>
                  <a:pt x="862" y="858"/>
                </a:lnTo>
                <a:lnTo>
                  <a:pt x="880" y="864"/>
                </a:lnTo>
                <a:lnTo>
                  <a:pt x="896" y="868"/>
                </a:lnTo>
                <a:lnTo>
                  <a:pt x="912" y="876"/>
                </a:lnTo>
                <a:lnTo>
                  <a:pt x="928" y="884"/>
                </a:lnTo>
                <a:lnTo>
                  <a:pt x="942" y="894"/>
                </a:lnTo>
                <a:lnTo>
                  <a:pt x="954" y="906"/>
                </a:lnTo>
                <a:lnTo>
                  <a:pt x="966" y="918"/>
                </a:lnTo>
                <a:lnTo>
                  <a:pt x="978" y="932"/>
                </a:lnTo>
                <a:lnTo>
                  <a:pt x="988" y="948"/>
                </a:lnTo>
                <a:lnTo>
                  <a:pt x="996" y="962"/>
                </a:lnTo>
                <a:lnTo>
                  <a:pt x="1004" y="980"/>
                </a:lnTo>
                <a:lnTo>
                  <a:pt x="1010" y="996"/>
                </a:lnTo>
                <a:lnTo>
                  <a:pt x="1014" y="1014"/>
                </a:lnTo>
                <a:lnTo>
                  <a:pt x="1018" y="1034"/>
                </a:lnTo>
                <a:lnTo>
                  <a:pt x="1114" y="1528"/>
                </a:lnTo>
                <a:lnTo>
                  <a:pt x="1114" y="1528"/>
                </a:lnTo>
                <a:lnTo>
                  <a:pt x="1114" y="1542"/>
                </a:lnTo>
                <a:lnTo>
                  <a:pt x="1110" y="1554"/>
                </a:lnTo>
                <a:lnTo>
                  <a:pt x="1104" y="1566"/>
                </a:lnTo>
                <a:lnTo>
                  <a:pt x="1096" y="1576"/>
                </a:lnTo>
                <a:lnTo>
                  <a:pt x="1086" y="1584"/>
                </a:lnTo>
                <a:lnTo>
                  <a:pt x="1074" y="1590"/>
                </a:lnTo>
                <a:lnTo>
                  <a:pt x="1062" y="1594"/>
                </a:lnTo>
                <a:lnTo>
                  <a:pt x="1048" y="1596"/>
                </a:lnTo>
                <a:lnTo>
                  <a:pt x="1048" y="1596"/>
                </a:lnTo>
                <a:lnTo>
                  <a:pt x="1036" y="1594"/>
                </a:lnTo>
                <a:lnTo>
                  <a:pt x="1024" y="1592"/>
                </a:lnTo>
                <a:lnTo>
                  <a:pt x="1012" y="1586"/>
                </a:lnTo>
                <a:lnTo>
                  <a:pt x="1004" y="1578"/>
                </a:lnTo>
                <a:lnTo>
                  <a:pt x="996" y="1568"/>
                </a:lnTo>
                <a:lnTo>
                  <a:pt x="988" y="1556"/>
                </a:lnTo>
                <a:lnTo>
                  <a:pt x="984" y="1544"/>
                </a:lnTo>
                <a:lnTo>
                  <a:pt x="980" y="1530"/>
                </a:lnTo>
                <a:lnTo>
                  <a:pt x="886" y="1084"/>
                </a:lnTo>
                <a:lnTo>
                  <a:pt x="886" y="1084"/>
                </a:lnTo>
                <a:lnTo>
                  <a:pt x="884" y="1074"/>
                </a:lnTo>
                <a:lnTo>
                  <a:pt x="878" y="1068"/>
                </a:lnTo>
                <a:lnTo>
                  <a:pt x="870" y="1064"/>
                </a:lnTo>
                <a:lnTo>
                  <a:pt x="862" y="1062"/>
                </a:lnTo>
                <a:lnTo>
                  <a:pt x="854" y="1064"/>
                </a:lnTo>
                <a:lnTo>
                  <a:pt x="846" y="1068"/>
                </a:lnTo>
                <a:lnTo>
                  <a:pt x="842" y="1074"/>
                </a:lnTo>
                <a:lnTo>
                  <a:pt x="840" y="1084"/>
                </a:lnTo>
                <a:lnTo>
                  <a:pt x="840" y="1552"/>
                </a:lnTo>
                <a:lnTo>
                  <a:pt x="840" y="1552"/>
                </a:lnTo>
                <a:close/>
              </a:path>
            </a:pathLst>
          </a:custGeom>
          <a:solidFill>
            <a:srgbClr val="00519A"/>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3600" dirty="0">
              <a:solidFill>
                <a:srgbClr val="000000"/>
              </a:solidFill>
              <a:ea typeface="Verdana" pitchFamily="34" charset="0"/>
              <a:cs typeface="Verdana" pitchFamily="34" charset="0"/>
            </a:endParaRPr>
          </a:p>
        </p:txBody>
      </p:sp>
      <p:cxnSp>
        <p:nvCxnSpPr>
          <p:cNvPr id="8" name="Straight Connector 7"/>
          <p:cNvCxnSpPr/>
          <p:nvPr userDrawn="1"/>
        </p:nvCxnSpPr>
        <p:spPr bwMode="auto">
          <a:xfrm>
            <a:off x="3136194" y="1174839"/>
            <a:ext cx="0" cy="2658299"/>
          </a:xfrm>
          <a:prstGeom prst="line">
            <a:avLst/>
          </a:prstGeom>
          <a:ln>
            <a:solidFill>
              <a:schemeClr val="tx1">
                <a:lumMod val="65000"/>
                <a:lumOff val="35000"/>
              </a:schemeClr>
            </a:solidFill>
            <a:headEnd type="none" w="sm" len="sm"/>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824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E8AA07-371A-4D6B-917F-5EEDE6817D56}" type="datetime1">
              <a:rPr lang="en-US" smtClean="0"/>
              <a:t>15-Nov-16</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426201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59" y="268352"/>
            <a:ext cx="2173634" cy="42714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3043" y="268352"/>
            <a:ext cx="6394896" cy="42714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337585-A23D-4DCB-A7B2-5BBFCF1F41E2}" type="datetime1">
              <a:rPr lang="en-US" smtClean="0"/>
              <a:t>15-Nov-16</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1777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Current Landscape&gt;</a:t>
            </a:r>
            <a:endParaRPr lang="en-US" dirty="0"/>
          </a:p>
        </p:txBody>
      </p:sp>
      <p:sp>
        <p:nvSpPr>
          <p:cNvPr id="7" name="Rectangle 6"/>
          <p:cNvSpPr/>
          <p:nvPr userDrawn="1"/>
        </p:nvSpPr>
        <p:spPr>
          <a:xfrm>
            <a:off x="541498" y="998985"/>
            <a:ext cx="4352378" cy="14076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8" name="Rectangle 7"/>
          <p:cNvSpPr/>
          <p:nvPr userDrawn="1"/>
        </p:nvSpPr>
        <p:spPr>
          <a:xfrm>
            <a:off x="677722" y="1113071"/>
            <a:ext cx="4082653" cy="239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9" name="Rectangle 8"/>
          <p:cNvSpPr/>
          <p:nvPr userDrawn="1"/>
        </p:nvSpPr>
        <p:spPr>
          <a:xfrm>
            <a:off x="5173136" y="998985"/>
            <a:ext cx="4352378" cy="14076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10" name="Rectangle 9"/>
          <p:cNvSpPr/>
          <p:nvPr userDrawn="1"/>
        </p:nvSpPr>
        <p:spPr>
          <a:xfrm>
            <a:off x="5309367" y="1113071"/>
            <a:ext cx="4082653" cy="239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13" name="Rectangle 12"/>
          <p:cNvSpPr/>
          <p:nvPr userDrawn="1"/>
        </p:nvSpPr>
        <p:spPr>
          <a:xfrm>
            <a:off x="544910" y="2691206"/>
            <a:ext cx="4352378" cy="14076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14" name="Rectangle 13"/>
          <p:cNvSpPr/>
          <p:nvPr userDrawn="1"/>
        </p:nvSpPr>
        <p:spPr>
          <a:xfrm>
            <a:off x="681124" y="2805288"/>
            <a:ext cx="4082653" cy="239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latin typeface="Segoe UI Light" panose="020B0502040204020203" pitchFamily="34" charset="0"/>
            </a:endParaRPr>
          </a:p>
        </p:txBody>
      </p:sp>
      <p:sp>
        <p:nvSpPr>
          <p:cNvPr id="15" name="Rectangle 14"/>
          <p:cNvSpPr/>
          <p:nvPr userDrawn="1"/>
        </p:nvSpPr>
        <p:spPr>
          <a:xfrm>
            <a:off x="5176540" y="2691206"/>
            <a:ext cx="4352378" cy="14076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16" name="Rectangle 15"/>
          <p:cNvSpPr/>
          <p:nvPr userDrawn="1"/>
        </p:nvSpPr>
        <p:spPr>
          <a:xfrm>
            <a:off x="5312764" y="2805288"/>
            <a:ext cx="4082653" cy="239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 name="Text Placeholder 3"/>
          <p:cNvSpPr>
            <a:spLocks noGrp="1"/>
          </p:cNvSpPr>
          <p:nvPr>
            <p:ph type="body" sz="quarter" idx="10" hasCustomPrompt="1"/>
          </p:nvPr>
        </p:nvSpPr>
        <p:spPr>
          <a:xfrm>
            <a:off x="677303" y="1100236"/>
            <a:ext cx="3608287" cy="28351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19" name="Text Placeholder 3"/>
          <p:cNvSpPr>
            <a:spLocks noGrp="1"/>
          </p:cNvSpPr>
          <p:nvPr>
            <p:ph type="body" sz="quarter" idx="11" hasCustomPrompt="1"/>
          </p:nvPr>
        </p:nvSpPr>
        <p:spPr>
          <a:xfrm>
            <a:off x="5299154" y="1098092"/>
            <a:ext cx="3608287" cy="28351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20" name="Text Placeholder 3"/>
          <p:cNvSpPr>
            <a:spLocks noGrp="1"/>
          </p:cNvSpPr>
          <p:nvPr>
            <p:ph type="body" sz="quarter" idx="12" hasCustomPrompt="1"/>
          </p:nvPr>
        </p:nvSpPr>
        <p:spPr>
          <a:xfrm>
            <a:off x="677303" y="2794377"/>
            <a:ext cx="3608287" cy="28351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21" name="Text Placeholder 3"/>
          <p:cNvSpPr>
            <a:spLocks noGrp="1"/>
          </p:cNvSpPr>
          <p:nvPr>
            <p:ph type="body" sz="quarter" idx="13" hasCustomPrompt="1"/>
          </p:nvPr>
        </p:nvSpPr>
        <p:spPr>
          <a:xfrm>
            <a:off x="5299154" y="2792232"/>
            <a:ext cx="3608287" cy="28351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17" name="Text Placeholder 3"/>
          <p:cNvSpPr>
            <a:spLocks noGrp="1"/>
          </p:cNvSpPr>
          <p:nvPr>
            <p:ph type="body" sz="quarter" idx="14" hasCustomPrompt="1"/>
          </p:nvPr>
        </p:nvSpPr>
        <p:spPr>
          <a:xfrm>
            <a:off x="676150" y="1430619"/>
            <a:ext cx="4083082" cy="95806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18" name="Text Placeholder 3"/>
          <p:cNvSpPr>
            <a:spLocks noGrp="1"/>
          </p:cNvSpPr>
          <p:nvPr>
            <p:ph type="body" sz="quarter" idx="15" hasCustomPrompt="1"/>
          </p:nvPr>
        </p:nvSpPr>
        <p:spPr>
          <a:xfrm>
            <a:off x="677307" y="3154376"/>
            <a:ext cx="4083082" cy="845587"/>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22" name="Text Placeholder 3"/>
          <p:cNvSpPr>
            <a:spLocks noGrp="1"/>
          </p:cNvSpPr>
          <p:nvPr>
            <p:ph type="body" sz="quarter" idx="16" hasCustomPrompt="1"/>
          </p:nvPr>
        </p:nvSpPr>
        <p:spPr>
          <a:xfrm>
            <a:off x="5307790" y="1457638"/>
            <a:ext cx="4083082" cy="871314"/>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23" name="Text Placeholder 3"/>
          <p:cNvSpPr>
            <a:spLocks noGrp="1"/>
          </p:cNvSpPr>
          <p:nvPr>
            <p:ph type="body" sz="quarter" idx="17" hasCustomPrompt="1"/>
          </p:nvPr>
        </p:nvSpPr>
        <p:spPr>
          <a:xfrm>
            <a:off x="5307790" y="3152648"/>
            <a:ext cx="4083082" cy="845587"/>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pic>
        <p:nvPicPr>
          <p:cNvPr id="24"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4"/>
          <p:cNvSpPr>
            <a:spLocks noGrp="1"/>
          </p:cNvSpPr>
          <p:nvPr>
            <p:ph type="sldNum" sz="quarter" idx="18"/>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823861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ndscap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Current Landscape&gt;</a:t>
            </a:r>
            <a:endParaRPr lang="en-US" dirty="0"/>
          </a:p>
        </p:txBody>
      </p:sp>
      <p:sp>
        <p:nvSpPr>
          <p:cNvPr id="7" name="Rectangle 6"/>
          <p:cNvSpPr/>
          <p:nvPr userDrawn="1"/>
        </p:nvSpPr>
        <p:spPr>
          <a:xfrm>
            <a:off x="2074601" y="784303"/>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8" name="Rectangle 7"/>
          <p:cNvSpPr/>
          <p:nvPr userDrawn="1"/>
        </p:nvSpPr>
        <p:spPr>
          <a:xfrm>
            <a:off x="2232104" y="879725"/>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 name="Text Placeholder 3"/>
          <p:cNvSpPr>
            <a:spLocks noGrp="1"/>
          </p:cNvSpPr>
          <p:nvPr>
            <p:ph type="body" sz="quarter" idx="10" hasCustomPrompt="1"/>
          </p:nvPr>
        </p:nvSpPr>
        <p:spPr>
          <a:xfrm>
            <a:off x="2232106" y="857567"/>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36" name="Rectangle 35"/>
          <p:cNvSpPr/>
          <p:nvPr userDrawn="1"/>
        </p:nvSpPr>
        <p:spPr>
          <a:xfrm>
            <a:off x="2074601" y="3472469"/>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37" name="Rectangle 36"/>
          <p:cNvSpPr/>
          <p:nvPr userDrawn="1"/>
        </p:nvSpPr>
        <p:spPr>
          <a:xfrm>
            <a:off x="2232104" y="3586560"/>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38" name="Text Placeholder 3"/>
          <p:cNvSpPr>
            <a:spLocks noGrp="1"/>
          </p:cNvSpPr>
          <p:nvPr>
            <p:ph type="body" sz="quarter" idx="17" hasCustomPrompt="1"/>
          </p:nvPr>
        </p:nvSpPr>
        <p:spPr>
          <a:xfrm>
            <a:off x="2232106" y="3573737"/>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39" name="Text Placeholder 3"/>
          <p:cNvSpPr>
            <a:spLocks noGrp="1"/>
          </p:cNvSpPr>
          <p:nvPr>
            <p:ph type="body" sz="quarter" idx="18" hasCustomPrompt="1"/>
          </p:nvPr>
        </p:nvSpPr>
        <p:spPr>
          <a:xfrm>
            <a:off x="2232101" y="3904112"/>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40" name="Text Placeholder 3"/>
          <p:cNvSpPr>
            <a:spLocks noGrp="1"/>
          </p:cNvSpPr>
          <p:nvPr>
            <p:ph type="body" sz="quarter" idx="19" hasCustomPrompt="1"/>
          </p:nvPr>
        </p:nvSpPr>
        <p:spPr>
          <a:xfrm>
            <a:off x="2232101" y="1215944"/>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41" name="Rectangle 40"/>
          <p:cNvSpPr/>
          <p:nvPr userDrawn="1"/>
        </p:nvSpPr>
        <p:spPr>
          <a:xfrm>
            <a:off x="2074601" y="2137725"/>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2" name="Rectangle 41"/>
          <p:cNvSpPr/>
          <p:nvPr userDrawn="1"/>
        </p:nvSpPr>
        <p:spPr>
          <a:xfrm>
            <a:off x="2232104" y="2233144"/>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3" name="Text Placeholder 3"/>
          <p:cNvSpPr>
            <a:spLocks noGrp="1"/>
          </p:cNvSpPr>
          <p:nvPr>
            <p:ph type="body" sz="quarter" idx="20" hasCustomPrompt="1"/>
          </p:nvPr>
        </p:nvSpPr>
        <p:spPr>
          <a:xfrm>
            <a:off x="2232106" y="2210984"/>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44" name="Text Placeholder 3"/>
          <p:cNvSpPr>
            <a:spLocks noGrp="1"/>
          </p:cNvSpPr>
          <p:nvPr>
            <p:ph type="body" sz="quarter" idx="21" hasCustomPrompt="1"/>
          </p:nvPr>
        </p:nvSpPr>
        <p:spPr>
          <a:xfrm>
            <a:off x="2232101" y="2569361"/>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pic>
        <p:nvPicPr>
          <p:cNvPr id="15" name="Picture 14"/>
          <p:cNvPicPr>
            <a:picLocks noChangeAspect="1"/>
          </p:cNvPicPr>
          <p:nvPr userDrawn="1"/>
        </p:nvPicPr>
        <p:blipFill>
          <a:blip r:embed="rId2" cstate="print"/>
          <a:stretch>
            <a:fillRect/>
          </a:stretch>
        </p:blipFill>
        <p:spPr>
          <a:xfrm>
            <a:off x="740173" y="1215661"/>
            <a:ext cx="511654" cy="454804"/>
          </a:xfrm>
          <a:prstGeom prst="rect">
            <a:avLst/>
          </a:prstGeom>
        </p:spPr>
      </p:pic>
      <p:pic>
        <p:nvPicPr>
          <p:cNvPr id="16" name="Picture 15"/>
          <p:cNvPicPr>
            <a:picLocks noChangeAspect="1"/>
          </p:cNvPicPr>
          <p:nvPr userDrawn="1"/>
        </p:nvPicPr>
        <p:blipFill>
          <a:blip r:embed="rId3" cstate="print"/>
          <a:stretch>
            <a:fillRect/>
          </a:stretch>
        </p:blipFill>
        <p:spPr>
          <a:xfrm>
            <a:off x="740169" y="2467463"/>
            <a:ext cx="493744" cy="417879"/>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07" y="3904109"/>
            <a:ext cx="471415" cy="419035"/>
          </a:xfrm>
          <a:prstGeom prst="rect">
            <a:avLst/>
          </a:prstGeom>
        </p:spPr>
      </p:pic>
      <p:pic>
        <p:nvPicPr>
          <p:cNvPr id="18" name="Picture 2" descr="©HCL Confidential - 2013 - All Rights Reserved."/>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1462720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andscap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Current Landscape&gt;</a:t>
            </a:r>
            <a:endParaRPr lang="en-US" dirty="0"/>
          </a:p>
        </p:txBody>
      </p:sp>
      <p:sp>
        <p:nvSpPr>
          <p:cNvPr id="7" name="Rectangle 6"/>
          <p:cNvSpPr/>
          <p:nvPr userDrawn="1"/>
        </p:nvSpPr>
        <p:spPr>
          <a:xfrm>
            <a:off x="2074601" y="784303"/>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8" name="Rectangle 7"/>
          <p:cNvSpPr/>
          <p:nvPr userDrawn="1"/>
        </p:nvSpPr>
        <p:spPr>
          <a:xfrm>
            <a:off x="2232104" y="879725"/>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 name="Text Placeholder 3"/>
          <p:cNvSpPr>
            <a:spLocks noGrp="1"/>
          </p:cNvSpPr>
          <p:nvPr>
            <p:ph type="body" sz="quarter" idx="10" hasCustomPrompt="1"/>
          </p:nvPr>
        </p:nvSpPr>
        <p:spPr>
          <a:xfrm>
            <a:off x="2232106" y="857567"/>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36" name="Rectangle 35"/>
          <p:cNvSpPr/>
          <p:nvPr userDrawn="1"/>
        </p:nvSpPr>
        <p:spPr>
          <a:xfrm>
            <a:off x="2074601" y="3472469"/>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37" name="Rectangle 36"/>
          <p:cNvSpPr/>
          <p:nvPr userDrawn="1"/>
        </p:nvSpPr>
        <p:spPr>
          <a:xfrm>
            <a:off x="2232104" y="3586560"/>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38" name="Text Placeholder 3"/>
          <p:cNvSpPr>
            <a:spLocks noGrp="1"/>
          </p:cNvSpPr>
          <p:nvPr>
            <p:ph type="body" sz="quarter" idx="17" hasCustomPrompt="1"/>
          </p:nvPr>
        </p:nvSpPr>
        <p:spPr>
          <a:xfrm>
            <a:off x="2232106" y="3573737"/>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39" name="Text Placeholder 3"/>
          <p:cNvSpPr>
            <a:spLocks noGrp="1"/>
          </p:cNvSpPr>
          <p:nvPr>
            <p:ph type="body" sz="quarter" idx="18" hasCustomPrompt="1"/>
          </p:nvPr>
        </p:nvSpPr>
        <p:spPr>
          <a:xfrm>
            <a:off x="2232101" y="3904112"/>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40" name="Text Placeholder 3"/>
          <p:cNvSpPr>
            <a:spLocks noGrp="1"/>
          </p:cNvSpPr>
          <p:nvPr>
            <p:ph type="body" sz="quarter" idx="19" hasCustomPrompt="1"/>
          </p:nvPr>
        </p:nvSpPr>
        <p:spPr>
          <a:xfrm>
            <a:off x="2232101" y="1215944"/>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41" name="Rectangle 40"/>
          <p:cNvSpPr/>
          <p:nvPr userDrawn="1"/>
        </p:nvSpPr>
        <p:spPr>
          <a:xfrm>
            <a:off x="2074601" y="2137725"/>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2" name="Rectangle 41"/>
          <p:cNvSpPr/>
          <p:nvPr userDrawn="1"/>
        </p:nvSpPr>
        <p:spPr>
          <a:xfrm>
            <a:off x="2232104" y="2233144"/>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3" name="Text Placeholder 3"/>
          <p:cNvSpPr>
            <a:spLocks noGrp="1"/>
          </p:cNvSpPr>
          <p:nvPr>
            <p:ph type="body" sz="quarter" idx="20" hasCustomPrompt="1"/>
          </p:nvPr>
        </p:nvSpPr>
        <p:spPr>
          <a:xfrm>
            <a:off x="2232106" y="2210984"/>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44" name="Text Placeholder 3"/>
          <p:cNvSpPr>
            <a:spLocks noGrp="1"/>
          </p:cNvSpPr>
          <p:nvPr>
            <p:ph type="body" sz="quarter" idx="21" hasCustomPrompt="1"/>
          </p:nvPr>
        </p:nvSpPr>
        <p:spPr>
          <a:xfrm>
            <a:off x="2232101" y="2569361"/>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pic>
        <p:nvPicPr>
          <p:cNvPr id="15" name="Picture 14"/>
          <p:cNvPicPr>
            <a:picLocks noChangeAspect="1"/>
          </p:cNvPicPr>
          <p:nvPr userDrawn="1"/>
        </p:nvPicPr>
        <p:blipFill>
          <a:blip r:embed="rId2" cstate="print"/>
          <a:stretch>
            <a:fillRect/>
          </a:stretch>
        </p:blipFill>
        <p:spPr>
          <a:xfrm>
            <a:off x="740173" y="1215661"/>
            <a:ext cx="511654" cy="454804"/>
          </a:xfrm>
          <a:prstGeom prst="rect">
            <a:avLst/>
          </a:prstGeom>
        </p:spPr>
      </p:pic>
      <p:pic>
        <p:nvPicPr>
          <p:cNvPr id="16" name="Picture 15"/>
          <p:cNvPicPr>
            <a:picLocks noChangeAspect="1"/>
          </p:cNvPicPr>
          <p:nvPr userDrawn="1"/>
        </p:nvPicPr>
        <p:blipFill>
          <a:blip r:embed="rId3" cstate="print"/>
          <a:stretch>
            <a:fillRect/>
          </a:stretch>
        </p:blipFill>
        <p:spPr>
          <a:xfrm>
            <a:off x="740169" y="2467463"/>
            <a:ext cx="493744" cy="417879"/>
          </a:xfrm>
          <a:prstGeom prst="rect">
            <a:avLst/>
          </a:prstGeom>
        </p:spPr>
      </p:pic>
      <p:pic>
        <p:nvPicPr>
          <p:cNvPr id="17" name="Picture 2" descr="©HCL Confidential - 2013 - All Rights Reserv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9284964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andscap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Current Landscape&gt;</a:t>
            </a:r>
            <a:endParaRPr lang="en-US" dirty="0"/>
          </a:p>
        </p:txBody>
      </p:sp>
      <p:sp>
        <p:nvSpPr>
          <p:cNvPr id="7" name="Rectangle 6"/>
          <p:cNvSpPr/>
          <p:nvPr userDrawn="1"/>
        </p:nvSpPr>
        <p:spPr>
          <a:xfrm>
            <a:off x="2074601" y="784303"/>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8" name="Rectangle 7"/>
          <p:cNvSpPr/>
          <p:nvPr userDrawn="1"/>
        </p:nvSpPr>
        <p:spPr>
          <a:xfrm>
            <a:off x="2232104" y="879725"/>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 name="Text Placeholder 3"/>
          <p:cNvSpPr>
            <a:spLocks noGrp="1"/>
          </p:cNvSpPr>
          <p:nvPr>
            <p:ph type="body" sz="quarter" idx="10" hasCustomPrompt="1"/>
          </p:nvPr>
        </p:nvSpPr>
        <p:spPr>
          <a:xfrm>
            <a:off x="2232106" y="857567"/>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40" name="Text Placeholder 3"/>
          <p:cNvSpPr>
            <a:spLocks noGrp="1"/>
          </p:cNvSpPr>
          <p:nvPr>
            <p:ph type="body" sz="quarter" idx="19" hasCustomPrompt="1"/>
          </p:nvPr>
        </p:nvSpPr>
        <p:spPr>
          <a:xfrm>
            <a:off x="2232101" y="1215944"/>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sp>
        <p:nvSpPr>
          <p:cNvPr id="41" name="Rectangle 40"/>
          <p:cNvSpPr/>
          <p:nvPr userDrawn="1"/>
        </p:nvSpPr>
        <p:spPr>
          <a:xfrm>
            <a:off x="2074601" y="2137725"/>
            <a:ext cx="7155481" cy="123182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2" name="Rectangle 41"/>
          <p:cNvSpPr/>
          <p:nvPr userDrawn="1"/>
        </p:nvSpPr>
        <p:spPr>
          <a:xfrm>
            <a:off x="2232104" y="2233144"/>
            <a:ext cx="6712044" cy="20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3" name="Text Placeholder 3"/>
          <p:cNvSpPr>
            <a:spLocks noGrp="1"/>
          </p:cNvSpPr>
          <p:nvPr>
            <p:ph type="body" sz="quarter" idx="20" hasCustomPrompt="1"/>
          </p:nvPr>
        </p:nvSpPr>
        <p:spPr>
          <a:xfrm>
            <a:off x="2232106" y="2210984"/>
            <a:ext cx="6712472" cy="248103"/>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Title for</a:t>
            </a:r>
            <a:r>
              <a:rPr lang="en-US" sz="1700" baseline="0" dirty="0" smtClean="0">
                <a:latin typeface="Segoe UI Light" panose="020B0502040204020203" pitchFamily="34" charset="0"/>
              </a:rPr>
              <a:t> the Box</a:t>
            </a:r>
            <a:r>
              <a:rPr lang="en-US" sz="1700" dirty="0" smtClean="0">
                <a:latin typeface="Segoe UI Light" panose="020B0502040204020203" pitchFamily="34" charset="0"/>
              </a:rPr>
              <a:t>&gt;</a:t>
            </a:r>
          </a:p>
          <a:p>
            <a:pPr lvl="0"/>
            <a:endParaRPr lang="en-US" dirty="0"/>
          </a:p>
        </p:txBody>
      </p:sp>
      <p:sp>
        <p:nvSpPr>
          <p:cNvPr id="44" name="Text Placeholder 3"/>
          <p:cNvSpPr>
            <a:spLocks noGrp="1"/>
          </p:cNvSpPr>
          <p:nvPr>
            <p:ph type="body" sz="quarter" idx="21" hasCustomPrompt="1"/>
          </p:nvPr>
        </p:nvSpPr>
        <p:spPr>
          <a:xfrm>
            <a:off x="2232101" y="2569361"/>
            <a:ext cx="6852822" cy="80019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aseline="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Add Details</a:t>
            </a:r>
            <a:endParaRPr lang="en-US" sz="1700" dirty="0" smtClean="0">
              <a:latin typeface="Segoe UI Light" panose="020B0502040204020203" pitchFamily="34" charset="0"/>
            </a:endParaRPr>
          </a:p>
          <a:p>
            <a:pPr lvl="0"/>
            <a:endParaRPr lang="en-US" dirty="0"/>
          </a:p>
        </p:txBody>
      </p:sp>
      <p:pic>
        <p:nvPicPr>
          <p:cNvPr id="16" name="Picture 15"/>
          <p:cNvPicPr>
            <a:picLocks noChangeAspect="1"/>
          </p:cNvPicPr>
          <p:nvPr userDrawn="1"/>
        </p:nvPicPr>
        <p:blipFill>
          <a:blip r:embed="rId2" cstate="print"/>
          <a:stretch>
            <a:fillRect/>
          </a:stretch>
        </p:blipFill>
        <p:spPr>
          <a:xfrm>
            <a:off x="740173" y="1215661"/>
            <a:ext cx="511654" cy="454804"/>
          </a:xfrm>
          <a:prstGeom prst="rect">
            <a:avLst/>
          </a:prstGeom>
        </p:spPr>
      </p:pic>
      <p:pic>
        <p:nvPicPr>
          <p:cNvPr id="17" name="Picture 16"/>
          <p:cNvPicPr>
            <a:picLocks noChangeAspect="1"/>
          </p:cNvPicPr>
          <p:nvPr userDrawn="1"/>
        </p:nvPicPr>
        <p:blipFill>
          <a:blip r:embed="rId3" cstate="print"/>
          <a:stretch>
            <a:fillRect/>
          </a:stretch>
        </p:blipFill>
        <p:spPr>
          <a:xfrm>
            <a:off x="740169" y="2467463"/>
            <a:ext cx="493744" cy="417879"/>
          </a:xfrm>
          <a:prstGeom prst="rect">
            <a:avLst/>
          </a:prstGeom>
        </p:spPr>
      </p:pic>
      <p:pic>
        <p:nvPicPr>
          <p:cNvPr id="13" name="Picture 2" descr="©HCL Confidential - 2013 - All Rights Reserv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8423" y="4814791"/>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3610645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Challen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Top 10 Challenges&gt;</a:t>
            </a:r>
            <a:endParaRPr lang="en-US" dirty="0"/>
          </a:p>
        </p:txBody>
      </p:sp>
      <p:grpSp>
        <p:nvGrpSpPr>
          <p:cNvPr id="5" name="Group 4"/>
          <p:cNvGrpSpPr/>
          <p:nvPr userDrawn="1"/>
        </p:nvGrpSpPr>
        <p:grpSpPr>
          <a:xfrm>
            <a:off x="618132" y="665740"/>
            <a:ext cx="3938597" cy="721855"/>
            <a:chOff x="352167" y="1093758"/>
            <a:chExt cx="4763530" cy="982177"/>
          </a:xfrm>
        </p:grpSpPr>
        <p:sp>
          <p:nvSpPr>
            <p:cNvPr id="4" name="Rectangle 3"/>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 name="Diamond 2"/>
            <p:cNvSpPr/>
            <p:nvPr userDrawn="1"/>
          </p:nvSpPr>
          <p:spPr>
            <a:xfrm>
              <a:off x="352167" y="10937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1</a:t>
              </a:r>
              <a:endParaRPr lang="en-US" sz="1400" b="1" dirty="0">
                <a:latin typeface="Segoe UI Light" panose="020B0502040204020203" pitchFamily="34" charset="0"/>
              </a:endParaRPr>
            </a:p>
          </p:txBody>
        </p:sp>
      </p:grpSp>
      <p:grpSp>
        <p:nvGrpSpPr>
          <p:cNvPr id="19" name="Group 18"/>
          <p:cNvGrpSpPr/>
          <p:nvPr userDrawn="1"/>
        </p:nvGrpSpPr>
        <p:grpSpPr>
          <a:xfrm>
            <a:off x="623243" y="1445506"/>
            <a:ext cx="3933487" cy="708368"/>
            <a:chOff x="358346" y="1112108"/>
            <a:chExt cx="4757351" cy="963827"/>
          </a:xfrm>
        </p:grpSpPr>
        <p:sp>
          <p:nvSpPr>
            <p:cNvPr id="20" name="Rectangle 19"/>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1" name="Diamond 20"/>
            <p:cNvSpPr/>
            <p:nvPr userDrawn="1"/>
          </p:nvSpPr>
          <p:spPr>
            <a:xfrm>
              <a:off x="358346" y="111210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2</a:t>
              </a:r>
              <a:endParaRPr lang="en-US" sz="1400" b="1" dirty="0">
                <a:latin typeface="Segoe UI Light" panose="020B0502040204020203" pitchFamily="34" charset="0"/>
              </a:endParaRPr>
            </a:p>
          </p:txBody>
        </p:sp>
      </p:grpSp>
      <p:grpSp>
        <p:nvGrpSpPr>
          <p:cNvPr id="22" name="Group 21"/>
          <p:cNvGrpSpPr/>
          <p:nvPr userDrawn="1"/>
        </p:nvGrpSpPr>
        <p:grpSpPr>
          <a:xfrm>
            <a:off x="618132" y="2183527"/>
            <a:ext cx="3938597" cy="715535"/>
            <a:chOff x="352167" y="1102358"/>
            <a:chExt cx="4763530" cy="973577"/>
          </a:xfrm>
        </p:grpSpPr>
        <p:sp>
          <p:nvSpPr>
            <p:cNvPr id="23" name="Rectangle 22"/>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4" name="Diamond 23"/>
            <p:cNvSpPr/>
            <p:nvPr userDrawn="1"/>
          </p:nvSpPr>
          <p:spPr>
            <a:xfrm>
              <a:off x="352167" y="11023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3</a:t>
              </a:r>
              <a:endParaRPr lang="en-US" sz="1400" b="1" dirty="0">
                <a:latin typeface="Segoe UI Light" panose="020B0502040204020203" pitchFamily="34" charset="0"/>
              </a:endParaRPr>
            </a:p>
          </p:txBody>
        </p:sp>
      </p:grpSp>
      <p:grpSp>
        <p:nvGrpSpPr>
          <p:cNvPr id="25" name="Group 24"/>
          <p:cNvGrpSpPr/>
          <p:nvPr userDrawn="1"/>
        </p:nvGrpSpPr>
        <p:grpSpPr>
          <a:xfrm>
            <a:off x="618132" y="2952536"/>
            <a:ext cx="3938597" cy="714695"/>
            <a:chOff x="352167" y="1103499"/>
            <a:chExt cx="4763530" cy="972436"/>
          </a:xfrm>
        </p:grpSpPr>
        <p:sp>
          <p:nvSpPr>
            <p:cNvPr id="26" name="Rectangle 25"/>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7" name="Diamond 26"/>
            <p:cNvSpPr/>
            <p:nvPr userDrawn="1"/>
          </p:nvSpPr>
          <p:spPr>
            <a:xfrm>
              <a:off x="352167" y="1103499"/>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4</a:t>
              </a:r>
              <a:endParaRPr lang="en-US" sz="1400" b="1" dirty="0">
                <a:latin typeface="Segoe UI Light" panose="020B0502040204020203" pitchFamily="34" charset="0"/>
              </a:endParaRPr>
            </a:p>
          </p:txBody>
        </p:sp>
      </p:grpSp>
      <p:grpSp>
        <p:nvGrpSpPr>
          <p:cNvPr id="28" name="Group 27"/>
          <p:cNvGrpSpPr/>
          <p:nvPr userDrawn="1"/>
        </p:nvGrpSpPr>
        <p:grpSpPr>
          <a:xfrm>
            <a:off x="623243" y="3723251"/>
            <a:ext cx="3933487" cy="723732"/>
            <a:chOff x="358346" y="1091204"/>
            <a:chExt cx="4757351" cy="984731"/>
          </a:xfrm>
        </p:grpSpPr>
        <p:sp>
          <p:nvSpPr>
            <p:cNvPr id="29" name="Rectangle 28"/>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0" name="Diamond 29"/>
            <p:cNvSpPr/>
            <p:nvPr userDrawn="1"/>
          </p:nvSpPr>
          <p:spPr>
            <a:xfrm>
              <a:off x="358346" y="1091204"/>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5</a:t>
              </a:r>
              <a:endParaRPr lang="en-US" sz="1400" b="1" dirty="0">
                <a:latin typeface="Segoe UI Light" panose="020B0502040204020203" pitchFamily="34" charset="0"/>
              </a:endParaRPr>
            </a:p>
          </p:txBody>
        </p:sp>
      </p:grpSp>
      <p:grpSp>
        <p:nvGrpSpPr>
          <p:cNvPr id="31" name="Group 30"/>
          <p:cNvGrpSpPr/>
          <p:nvPr userDrawn="1"/>
        </p:nvGrpSpPr>
        <p:grpSpPr>
          <a:xfrm>
            <a:off x="5081209" y="679221"/>
            <a:ext cx="3933487" cy="720617"/>
            <a:chOff x="358346" y="1095443"/>
            <a:chExt cx="4757351" cy="980492"/>
          </a:xfrm>
        </p:grpSpPr>
        <p:sp>
          <p:nvSpPr>
            <p:cNvPr id="32" name="Rectangle 31"/>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3" name="Diamond 32"/>
            <p:cNvSpPr/>
            <p:nvPr userDrawn="1"/>
          </p:nvSpPr>
          <p:spPr>
            <a:xfrm>
              <a:off x="358346" y="1095443"/>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6</a:t>
              </a:r>
              <a:endParaRPr lang="en-US" sz="1400" b="1" dirty="0">
                <a:latin typeface="Segoe UI Light" panose="020B0502040204020203" pitchFamily="34" charset="0"/>
              </a:endParaRPr>
            </a:p>
          </p:txBody>
        </p:sp>
      </p:grpSp>
      <p:grpSp>
        <p:nvGrpSpPr>
          <p:cNvPr id="34" name="Group 33"/>
          <p:cNvGrpSpPr/>
          <p:nvPr userDrawn="1"/>
        </p:nvGrpSpPr>
        <p:grpSpPr>
          <a:xfrm>
            <a:off x="5081209" y="1445499"/>
            <a:ext cx="3933487" cy="712902"/>
            <a:chOff x="358346" y="1105940"/>
            <a:chExt cx="4757351" cy="969995"/>
          </a:xfrm>
        </p:grpSpPr>
        <p:sp>
          <p:nvSpPr>
            <p:cNvPr id="35" name="Rectangle 34"/>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6" name="Diamond 35"/>
            <p:cNvSpPr/>
            <p:nvPr userDrawn="1"/>
          </p:nvSpPr>
          <p:spPr>
            <a:xfrm>
              <a:off x="358346" y="1105940"/>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7</a:t>
              </a:r>
              <a:endParaRPr lang="en-US" sz="1400" b="1" dirty="0">
                <a:latin typeface="Segoe UI Light" panose="020B0502040204020203" pitchFamily="34" charset="0"/>
              </a:endParaRPr>
            </a:p>
          </p:txBody>
        </p:sp>
      </p:grpSp>
      <p:grpSp>
        <p:nvGrpSpPr>
          <p:cNvPr id="37" name="Group 36"/>
          <p:cNvGrpSpPr/>
          <p:nvPr userDrawn="1"/>
        </p:nvGrpSpPr>
        <p:grpSpPr>
          <a:xfrm>
            <a:off x="5081209" y="2190685"/>
            <a:ext cx="3933487" cy="715438"/>
            <a:chOff x="358346" y="1102490"/>
            <a:chExt cx="4757351" cy="973445"/>
          </a:xfrm>
        </p:grpSpPr>
        <p:sp>
          <p:nvSpPr>
            <p:cNvPr id="38" name="Rectangle 37"/>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9" name="Diamond 38"/>
            <p:cNvSpPr/>
            <p:nvPr userDrawn="1"/>
          </p:nvSpPr>
          <p:spPr>
            <a:xfrm>
              <a:off x="358346" y="1102490"/>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8</a:t>
              </a:r>
              <a:endParaRPr lang="en-US" sz="1400" b="1" dirty="0">
                <a:latin typeface="Segoe UI Light" panose="020B0502040204020203" pitchFamily="34" charset="0"/>
              </a:endParaRPr>
            </a:p>
          </p:txBody>
        </p:sp>
      </p:grpSp>
      <p:grpSp>
        <p:nvGrpSpPr>
          <p:cNvPr id="40" name="Group 39"/>
          <p:cNvGrpSpPr/>
          <p:nvPr userDrawn="1"/>
        </p:nvGrpSpPr>
        <p:grpSpPr>
          <a:xfrm>
            <a:off x="5081209" y="2958859"/>
            <a:ext cx="3933487" cy="722228"/>
            <a:chOff x="358346" y="1093249"/>
            <a:chExt cx="4757351" cy="982686"/>
          </a:xfrm>
        </p:grpSpPr>
        <p:sp>
          <p:nvSpPr>
            <p:cNvPr id="41" name="Rectangle 40"/>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42" name="Diamond 41"/>
            <p:cNvSpPr/>
            <p:nvPr userDrawn="1"/>
          </p:nvSpPr>
          <p:spPr>
            <a:xfrm>
              <a:off x="358346" y="1093249"/>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9</a:t>
              </a:r>
              <a:endParaRPr lang="en-US" sz="1400" b="1" dirty="0">
                <a:latin typeface="Segoe UI Light" panose="020B0502040204020203" pitchFamily="34" charset="0"/>
              </a:endParaRPr>
            </a:p>
          </p:txBody>
        </p:sp>
      </p:grpSp>
      <p:grpSp>
        <p:nvGrpSpPr>
          <p:cNvPr id="43" name="Group 42"/>
          <p:cNvGrpSpPr/>
          <p:nvPr userDrawn="1"/>
        </p:nvGrpSpPr>
        <p:grpSpPr>
          <a:xfrm>
            <a:off x="5081209" y="3719943"/>
            <a:ext cx="3933487" cy="727036"/>
            <a:chOff x="358346" y="1086708"/>
            <a:chExt cx="4757351" cy="989227"/>
          </a:xfrm>
        </p:grpSpPr>
        <p:sp>
          <p:nvSpPr>
            <p:cNvPr id="44" name="Rectangle 43"/>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45" name="Diamond 44"/>
            <p:cNvSpPr/>
            <p:nvPr userDrawn="1"/>
          </p:nvSpPr>
          <p:spPr>
            <a:xfrm>
              <a:off x="358346" y="108670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dirty="0">
                <a:latin typeface="Segoe UI Light" panose="020B0502040204020203" pitchFamily="34" charset="0"/>
              </a:endParaRPr>
            </a:p>
          </p:txBody>
        </p:sp>
      </p:grpSp>
      <p:sp>
        <p:nvSpPr>
          <p:cNvPr id="47" name="Text Placeholder 3"/>
          <p:cNvSpPr>
            <a:spLocks noGrp="1"/>
          </p:cNvSpPr>
          <p:nvPr>
            <p:ph type="body" sz="quarter" idx="10" hasCustomPrompt="1"/>
          </p:nvPr>
        </p:nvSpPr>
        <p:spPr>
          <a:xfrm>
            <a:off x="877792" y="1020690"/>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#1&gt;</a:t>
            </a:r>
          </a:p>
          <a:p>
            <a:pPr lvl="0"/>
            <a:endParaRPr lang="en-US" dirty="0"/>
          </a:p>
        </p:txBody>
      </p:sp>
      <p:sp>
        <p:nvSpPr>
          <p:cNvPr id="48" name="Text Placeholder 3"/>
          <p:cNvSpPr>
            <a:spLocks noGrp="1"/>
          </p:cNvSpPr>
          <p:nvPr>
            <p:ph type="body" sz="quarter" idx="11" hasCustomPrompt="1"/>
          </p:nvPr>
        </p:nvSpPr>
        <p:spPr>
          <a:xfrm>
            <a:off x="5348527" y="1026224"/>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#6&gt;</a:t>
            </a:r>
          </a:p>
          <a:p>
            <a:pPr lvl="0"/>
            <a:endParaRPr lang="en-US" dirty="0"/>
          </a:p>
        </p:txBody>
      </p:sp>
      <p:sp>
        <p:nvSpPr>
          <p:cNvPr id="49" name="Text Placeholder 3"/>
          <p:cNvSpPr>
            <a:spLocks noGrp="1"/>
          </p:cNvSpPr>
          <p:nvPr>
            <p:ph type="body" sz="quarter" idx="12" hasCustomPrompt="1"/>
          </p:nvPr>
        </p:nvSpPr>
        <p:spPr>
          <a:xfrm>
            <a:off x="881195" y="1795662"/>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#2&gt;</a:t>
            </a:r>
          </a:p>
          <a:p>
            <a:pPr lvl="0"/>
            <a:endParaRPr lang="en-US" dirty="0"/>
          </a:p>
        </p:txBody>
      </p:sp>
      <p:sp>
        <p:nvSpPr>
          <p:cNvPr id="50" name="Text Placeholder 3"/>
          <p:cNvSpPr>
            <a:spLocks noGrp="1"/>
          </p:cNvSpPr>
          <p:nvPr>
            <p:ph type="body" sz="quarter" idx="13" hasCustomPrompt="1"/>
          </p:nvPr>
        </p:nvSpPr>
        <p:spPr>
          <a:xfrm>
            <a:off x="5351931" y="1801195"/>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#7&gt;</a:t>
            </a:r>
          </a:p>
          <a:p>
            <a:pPr lvl="0"/>
            <a:endParaRPr lang="en-US" dirty="0"/>
          </a:p>
        </p:txBody>
      </p:sp>
      <p:sp>
        <p:nvSpPr>
          <p:cNvPr id="51" name="Text Placeholder 3"/>
          <p:cNvSpPr>
            <a:spLocks noGrp="1"/>
          </p:cNvSpPr>
          <p:nvPr>
            <p:ph type="body" sz="quarter" idx="14" hasCustomPrompt="1"/>
          </p:nvPr>
        </p:nvSpPr>
        <p:spPr>
          <a:xfrm>
            <a:off x="884601" y="2561549"/>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#3&gt;</a:t>
            </a:r>
          </a:p>
          <a:p>
            <a:pPr lvl="0"/>
            <a:endParaRPr lang="en-US" dirty="0"/>
          </a:p>
        </p:txBody>
      </p:sp>
      <p:sp>
        <p:nvSpPr>
          <p:cNvPr id="52" name="Text Placeholder 3"/>
          <p:cNvSpPr>
            <a:spLocks noGrp="1"/>
          </p:cNvSpPr>
          <p:nvPr>
            <p:ph type="body" sz="quarter" idx="15" hasCustomPrompt="1"/>
          </p:nvPr>
        </p:nvSpPr>
        <p:spPr>
          <a:xfrm>
            <a:off x="5355337" y="2567085"/>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#8&gt;</a:t>
            </a:r>
          </a:p>
          <a:p>
            <a:pPr lvl="0"/>
            <a:endParaRPr lang="en-US" dirty="0"/>
          </a:p>
        </p:txBody>
      </p:sp>
      <p:sp>
        <p:nvSpPr>
          <p:cNvPr id="53" name="Text Placeholder 3"/>
          <p:cNvSpPr>
            <a:spLocks noGrp="1"/>
          </p:cNvSpPr>
          <p:nvPr>
            <p:ph type="body" sz="quarter" idx="16" hasCustomPrompt="1"/>
          </p:nvPr>
        </p:nvSpPr>
        <p:spPr>
          <a:xfrm>
            <a:off x="898224" y="3336522"/>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#4&gt;</a:t>
            </a:r>
          </a:p>
          <a:p>
            <a:pPr lvl="0"/>
            <a:endParaRPr lang="en-US" dirty="0"/>
          </a:p>
        </p:txBody>
      </p:sp>
      <p:sp>
        <p:nvSpPr>
          <p:cNvPr id="54" name="Text Placeholder 3"/>
          <p:cNvSpPr>
            <a:spLocks noGrp="1"/>
          </p:cNvSpPr>
          <p:nvPr>
            <p:ph type="body" sz="quarter" idx="17" hasCustomPrompt="1"/>
          </p:nvPr>
        </p:nvSpPr>
        <p:spPr>
          <a:xfrm>
            <a:off x="5368961" y="3342055"/>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#9&gt;</a:t>
            </a:r>
          </a:p>
          <a:p>
            <a:pPr lvl="0"/>
            <a:endParaRPr lang="en-US" dirty="0"/>
          </a:p>
        </p:txBody>
      </p:sp>
      <p:sp>
        <p:nvSpPr>
          <p:cNvPr id="55" name="Text Placeholder 3"/>
          <p:cNvSpPr>
            <a:spLocks noGrp="1"/>
          </p:cNvSpPr>
          <p:nvPr>
            <p:ph type="body" sz="quarter" idx="18" hasCustomPrompt="1"/>
          </p:nvPr>
        </p:nvSpPr>
        <p:spPr>
          <a:xfrm>
            <a:off x="891410" y="4120571"/>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#5&gt;</a:t>
            </a:r>
          </a:p>
          <a:p>
            <a:pPr lvl="0"/>
            <a:endParaRPr lang="en-US" dirty="0"/>
          </a:p>
        </p:txBody>
      </p:sp>
      <p:sp>
        <p:nvSpPr>
          <p:cNvPr id="56" name="Text Placeholder 3"/>
          <p:cNvSpPr>
            <a:spLocks noGrp="1"/>
          </p:cNvSpPr>
          <p:nvPr>
            <p:ph type="body" sz="quarter" idx="19" hasCustomPrompt="1"/>
          </p:nvPr>
        </p:nvSpPr>
        <p:spPr>
          <a:xfrm>
            <a:off x="5362145" y="4126105"/>
            <a:ext cx="3608287"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#10&gt;</a:t>
            </a:r>
          </a:p>
          <a:p>
            <a:pPr lvl="0"/>
            <a:endParaRPr lang="en-US" dirty="0"/>
          </a:p>
        </p:txBody>
      </p:sp>
      <p:sp>
        <p:nvSpPr>
          <p:cNvPr id="57" name="TextBox 56"/>
          <p:cNvSpPr txBox="1"/>
          <p:nvPr userDrawn="1"/>
        </p:nvSpPr>
        <p:spPr>
          <a:xfrm>
            <a:off x="5046839" y="3759908"/>
            <a:ext cx="408675" cy="284693"/>
          </a:xfrm>
          <a:prstGeom prst="rect">
            <a:avLst/>
          </a:prstGeom>
          <a:noFill/>
        </p:spPr>
        <p:txBody>
          <a:bodyPr wrap="square" lIns="68580" tIns="34290" rIns="68580" bIns="34290" rtlCol="0">
            <a:spAutoFit/>
          </a:bodyPr>
          <a:lstStyle/>
          <a:p>
            <a:pPr algn="ctr"/>
            <a:r>
              <a:rPr lang="en-US" sz="1400" b="1" dirty="0" smtClean="0">
                <a:solidFill>
                  <a:schemeClr val="bg1"/>
                </a:solidFill>
                <a:latin typeface="Segoe UI Light" panose="020B0502040204020203" pitchFamily="34" charset="0"/>
              </a:rPr>
              <a:t>10</a:t>
            </a:r>
            <a:endParaRPr lang="en-US" sz="1400" b="1" dirty="0">
              <a:solidFill>
                <a:schemeClr val="bg1"/>
              </a:solidFill>
              <a:latin typeface="Segoe UI Light" panose="020B0502040204020203" pitchFamily="34" charset="0"/>
            </a:endParaRPr>
          </a:p>
        </p:txBody>
      </p:sp>
      <p:pic>
        <p:nvPicPr>
          <p:cNvPr id="46"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58" name="Slide Number Placeholder 4"/>
          <p:cNvSpPr>
            <a:spLocks noGrp="1"/>
          </p:cNvSpPr>
          <p:nvPr>
            <p:ph type="sldNum" sz="quarter" idx="20"/>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5188093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op Challen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Top 10 Challenges&gt;</a:t>
            </a:r>
            <a:endParaRPr lang="en-US" dirty="0"/>
          </a:p>
        </p:txBody>
      </p:sp>
      <p:grpSp>
        <p:nvGrpSpPr>
          <p:cNvPr id="5" name="Group 4"/>
          <p:cNvGrpSpPr/>
          <p:nvPr userDrawn="1"/>
        </p:nvGrpSpPr>
        <p:grpSpPr>
          <a:xfrm>
            <a:off x="492113" y="665740"/>
            <a:ext cx="2941600" cy="721855"/>
            <a:chOff x="352167" y="1093758"/>
            <a:chExt cx="4763530" cy="982177"/>
          </a:xfrm>
        </p:grpSpPr>
        <p:sp>
          <p:nvSpPr>
            <p:cNvPr id="4" name="Rectangle 3"/>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 name="Diamond 2"/>
            <p:cNvSpPr/>
            <p:nvPr userDrawn="1"/>
          </p:nvSpPr>
          <p:spPr>
            <a:xfrm>
              <a:off x="352167" y="10937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1</a:t>
              </a:r>
              <a:endParaRPr lang="en-US" sz="1400" b="1" dirty="0">
                <a:latin typeface="Segoe UI Light" panose="020B0502040204020203" pitchFamily="34" charset="0"/>
              </a:endParaRPr>
            </a:p>
          </p:txBody>
        </p:sp>
      </p:grpSp>
      <p:grpSp>
        <p:nvGrpSpPr>
          <p:cNvPr id="19" name="Group 18"/>
          <p:cNvGrpSpPr/>
          <p:nvPr userDrawn="1"/>
        </p:nvGrpSpPr>
        <p:grpSpPr>
          <a:xfrm>
            <a:off x="497228" y="1445506"/>
            <a:ext cx="2937785" cy="708368"/>
            <a:chOff x="358346" y="1112108"/>
            <a:chExt cx="4757351" cy="963827"/>
          </a:xfrm>
        </p:grpSpPr>
        <p:sp>
          <p:nvSpPr>
            <p:cNvPr id="20" name="Rectangle 19"/>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1" name="Diamond 20"/>
            <p:cNvSpPr/>
            <p:nvPr userDrawn="1"/>
          </p:nvSpPr>
          <p:spPr>
            <a:xfrm>
              <a:off x="358346" y="111210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2</a:t>
              </a:r>
              <a:endParaRPr lang="en-US" sz="1400" b="1" dirty="0">
                <a:latin typeface="Segoe UI Light" panose="020B0502040204020203" pitchFamily="34" charset="0"/>
              </a:endParaRPr>
            </a:p>
          </p:txBody>
        </p:sp>
      </p:grpSp>
      <p:grpSp>
        <p:nvGrpSpPr>
          <p:cNvPr id="22" name="Group 21"/>
          <p:cNvGrpSpPr/>
          <p:nvPr userDrawn="1"/>
        </p:nvGrpSpPr>
        <p:grpSpPr>
          <a:xfrm>
            <a:off x="492113" y="2183527"/>
            <a:ext cx="2941600" cy="715535"/>
            <a:chOff x="352167" y="1102358"/>
            <a:chExt cx="4763530" cy="973577"/>
          </a:xfrm>
        </p:grpSpPr>
        <p:sp>
          <p:nvSpPr>
            <p:cNvPr id="23" name="Rectangle 22"/>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4" name="Diamond 23"/>
            <p:cNvSpPr/>
            <p:nvPr userDrawn="1"/>
          </p:nvSpPr>
          <p:spPr>
            <a:xfrm>
              <a:off x="352167" y="11023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3</a:t>
              </a:r>
              <a:endParaRPr lang="en-US" sz="1400" b="1" dirty="0">
                <a:latin typeface="Segoe UI Light" panose="020B0502040204020203" pitchFamily="34" charset="0"/>
              </a:endParaRPr>
            </a:p>
          </p:txBody>
        </p:sp>
      </p:grpSp>
      <p:grpSp>
        <p:nvGrpSpPr>
          <p:cNvPr id="25" name="Group 24"/>
          <p:cNvGrpSpPr/>
          <p:nvPr userDrawn="1"/>
        </p:nvGrpSpPr>
        <p:grpSpPr>
          <a:xfrm>
            <a:off x="492113" y="2952536"/>
            <a:ext cx="2941600" cy="714695"/>
            <a:chOff x="352167" y="1103499"/>
            <a:chExt cx="4763530" cy="972436"/>
          </a:xfrm>
        </p:grpSpPr>
        <p:sp>
          <p:nvSpPr>
            <p:cNvPr id="26" name="Rectangle 25"/>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27" name="Diamond 26"/>
            <p:cNvSpPr/>
            <p:nvPr userDrawn="1"/>
          </p:nvSpPr>
          <p:spPr>
            <a:xfrm>
              <a:off x="352167" y="1103499"/>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4</a:t>
              </a:r>
              <a:endParaRPr lang="en-US" sz="1400" b="1" dirty="0">
                <a:latin typeface="Segoe UI Light" panose="020B0502040204020203" pitchFamily="34" charset="0"/>
              </a:endParaRPr>
            </a:p>
          </p:txBody>
        </p:sp>
      </p:grpSp>
      <p:grpSp>
        <p:nvGrpSpPr>
          <p:cNvPr id="28" name="Group 27"/>
          <p:cNvGrpSpPr/>
          <p:nvPr userDrawn="1"/>
        </p:nvGrpSpPr>
        <p:grpSpPr>
          <a:xfrm>
            <a:off x="497228" y="3723251"/>
            <a:ext cx="2937785" cy="723732"/>
            <a:chOff x="358346" y="1091204"/>
            <a:chExt cx="4757351" cy="984731"/>
          </a:xfrm>
        </p:grpSpPr>
        <p:sp>
          <p:nvSpPr>
            <p:cNvPr id="29" name="Rectangle 28"/>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30" name="Diamond 29"/>
            <p:cNvSpPr/>
            <p:nvPr userDrawn="1"/>
          </p:nvSpPr>
          <p:spPr>
            <a:xfrm>
              <a:off x="358346" y="1091204"/>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5</a:t>
              </a:r>
              <a:endParaRPr lang="en-US" sz="1400" b="1" dirty="0">
                <a:latin typeface="Segoe UI Light" panose="020B0502040204020203" pitchFamily="34" charset="0"/>
              </a:endParaRPr>
            </a:p>
          </p:txBody>
        </p:sp>
      </p:grpSp>
      <p:sp>
        <p:nvSpPr>
          <p:cNvPr id="47" name="Text Placeholder 3"/>
          <p:cNvSpPr>
            <a:spLocks noGrp="1"/>
          </p:cNvSpPr>
          <p:nvPr>
            <p:ph type="body" sz="quarter" idx="10" hasCustomPrompt="1"/>
          </p:nvPr>
        </p:nvSpPr>
        <p:spPr>
          <a:xfrm>
            <a:off x="751787" y="1020690"/>
            <a:ext cx="2694903"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#1&gt;</a:t>
            </a:r>
          </a:p>
          <a:p>
            <a:pPr lvl="0"/>
            <a:endParaRPr lang="en-US" dirty="0"/>
          </a:p>
        </p:txBody>
      </p:sp>
      <p:sp>
        <p:nvSpPr>
          <p:cNvPr id="49" name="Text Placeholder 3"/>
          <p:cNvSpPr>
            <a:spLocks noGrp="1"/>
          </p:cNvSpPr>
          <p:nvPr>
            <p:ph type="body" sz="quarter" idx="12" hasCustomPrompt="1"/>
          </p:nvPr>
        </p:nvSpPr>
        <p:spPr>
          <a:xfrm>
            <a:off x="755185" y="1795662"/>
            <a:ext cx="2694903"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#2&gt;</a:t>
            </a:r>
          </a:p>
          <a:p>
            <a:pPr lvl="0"/>
            <a:endParaRPr lang="en-US" dirty="0"/>
          </a:p>
        </p:txBody>
      </p:sp>
      <p:sp>
        <p:nvSpPr>
          <p:cNvPr id="51" name="Text Placeholder 3"/>
          <p:cNvSpPr>
            <a:spLocks noGrp="1"/>
          </p:cNvSpPr>
          <p:nvPr>
            <p:ph type="body" sz="quarter" idx="14" hasCustomPrompt="1"/>
          </p:nvPr>
        </p:nvSpPr>
        <p:spPr>
          <a:xfrm>
            <a:off x="758588" y="2561549"/>
            <a:ext cx="2694903"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#3&gt;</a:t>
            </a:r>
          </a:p>
          <a:p>
            <a:pPr lvl="0"/>
            <a:endParaRPr lang="en-US" dirty="0"/>
          </a:p>
        </p:txBody>
      </p:sp>
      <p:sp>
        <p:nvSpPr>
          <p:cNvPr id="53" name="Text Placeholder 3"/>
          <p:cNvSpPr>
            <a:spLocks noGrp="1"/>
          </p:cNvSpPr>
          <p:nvPr>
            <p:ph type="body" sz="quarter" idx="16" hasCustomPrompt="1"/>
          </p:nvPr>
        </p:nvSpPr>
        <p:spPr>
          <a:xfrm>
            <a:off x="772211" y="3336522"/>
            <a:ext cx="2694903"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#4&gt;</a:t>
            </a:r>
          </a:p>
          <a:p>
            <a:pPr lvl="0"/>
            <a:endParaRPr lang="en-US" dirty="0"/>
          </a:p>
        </p:txBody>
      </p:sp>
      <p:sp>
        <p:nvSpPr>
          <p:cNvPr id="55" name="Text Placeholder 3"/>
          <p:cNvSpPr>
            <a:spLocks noGrp="1"/>
          </p:cNvSpPr>
          <p:nvPr>
            <p:ph type="body" sz="quarter" idx="18" hasCustomPrompt="1"/>
          </p:nvPr>
        </p:nvSpPr>
        <p:spPr>
          <a:xfrm>
            <a:off x="765396" y="4120571"/>
            <a:ext cx="2694903"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#5&gt;</a:t>
            </a:r>
          </a:p>
          <a:p>
            <a:pPr lvl="0"/>
            <a:endParaRPr lang="en-US" dirty="0"/>
          </a:p>
        </p:txBody>
      </p:sp>
      <p:grpSp>
        <p:nvGrpSpPr>
          <p:cNvPr id="57" name="Group 56"/>
          <p:cNvGrpSpPr/>
          <p:nvPr userDrawn="1"/>
        </p:nvGrpSpPr>
        <p:grpSpPr>
          <a:xfrm>
            <a:off x="3516304" y="665740"/>
            <a:ext cx="3025606" cy="721855"/>
            <a:chOff x="352167" y="1093758"/>
            <a:chExt cx="4763530" cy="982177"/>
          </a:xfrm>
        </p:grpSpPr>
        <p:sp>
          <p:nvSpPr>
            <p:cNvPr id="58" name="Rectangle 57"/>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59" name="Diamond 58"/>
            <p:cNvSpPr/>
            <p:nvPr userDrawn="1"/>
          </p:nvSpPr>
          <p:spPr>
            <a:xfrm>
              <a:off x="352167" y="10937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1</a:t>
              </a:r>
              <a:endParaRPr lang="en-US" sz="1400" b="1" dirty="0">
                <a:latin typeface="Segoe UI Light" panose="020B0502040204020203" pitchFamily="34" charset="0"/>
              </a:endParaRPr>
            </a:p>
          </p:txBody>
        </p:sp>
      </p:grpSp>
      <p:grpSp>
        <p:nvGrpSpPr>
          <p:cNvPr id="60" name="Group 59"/>
          <p:cNvGrpSpPr/>
          <p:nvPr userDrawn="1"/>
        </p:nvGrpSpPr>
        <p:grpSpPr>
          <a:xfrm>
            <a:off x="3521422" y="1445506"/>
            <a:ext cx="3021681" cy="708368"/>
            <a:chOff x="358346" y="1112108"/>
            <a:chExt cx="4757351" cy="963827"/>
          </a:xfrm>
        </p:grpSpPr>
        <p:sp>
          <p:nvSpPr>
            <p:cNvPr id="61" name="Rectangle 60"/>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62" name="Diamond 61"/>
            <p:cNvSpPr/>
            <p:nvPr userDrawn="1"/>
          </p:nvSpPr>
          <p:spPr>
            <a:xfrm>
              <a:off x="358346" y="111210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2</a:t>
              </a:r>
              <a:endParaRPr lang="en-US" sz="1400" b="1" dirty="0">
                <a:latin typeface="Segoe UI Light" panose="020B0502040204020203" pitchFamily="34" charset="0"/>
              </a:endParaRPr>
            </a:p>
          </p:txBody>
        </p:sp>
      </p:grpSp>
      <p:grpSp>
        <p:nvGrpSpPr>
          <p:cNvPr id="63" name="Group 62"/>
          <p:cNvGrpSpPr/>
          <p:nvPr userDrawn="1"/>
        </p:nvGrpSpPr>
        <p:grpSpPr>
          <a:xfrm>
            <a:off x="3516304" y="2183527"/>
            <a:ext cx="3025606" cy="715535"/>
            <a:chOff x="352167" y="1102358"/>
            <a:chExt cx="4763530" cy="973577"/>
          </a:xfrm>
        </p:grpSpPr>
        <p:sp>
          <p:nvSpPr>
            <p:cNvPr id="64" name="Rectangle 63"/>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65" name="Diamond 64"/>
            <p:cNvSpPr/>
            <p:nvPr userDrawn="1"/>
          </p:nvSpPr>
          <p:spPr>
            <a:xfrm>
              <a:off x="352167" y="11023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3</a:t>
              </a:r>
              <a:endParaRPr lang="en-US" sz="1400" b="1" dirty="0">
                <a:latin typeface="Segoe UI Light" panose="020B0502040204020203" pitchFamily="34" charset="0"/>
              </a:endParaRPr>
            </a:p>
          </p:txBody>
        </p:sp>
      </p:grpSp>
      <p:grpSp>
        <p:nvGrpSpPr>
          <p:cNvPr id="66" name="Group 65"/>
          <p:cNvGrpSpPr/>
          <p:nvPr userDrawn="1"/>
        </p:nvGrpSpPr>
        <p:grpSpPr>
          <a:xfrm>
            <a:off x="3516304" y="2952536"/>
            <a:ext cx="3025606" cy="714695"/>
            <a:chOff x="352167" y="1103499"/>
            <a:chExt cx="4763530" cy="972436"/>
          </a:xfrm>
        </p:grpSpPr>
        <p:sp>
          <p:nvSpPr>
            <p:cNvPr id="67" name="Rectangle 66"/>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68" name="Diamond 67"/>
            <p:cNvSpPr/>
            <p:nvPr userDrawn="1"/>
          </p:nvSpPr>
          <p:spPr>
            <a:xfrm>
              <a:off x="352167" y="1103499"/>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4</a:t>
              </a:r>
              <a:endParaRPr lang="en-US" sz="1400" b="1" dirty="0">
                <a:latin typeface="Segoe UI Light" panose="020B0502040204020203" pitchFamily="34" charset="0"/>
              </a:endParaRPr>
            </a:p>
          </p:txBody>
        </p:sp>
      </p:grpSp>
      <p:grpSp>
        <p:nvGrpSpPr>
          <p:cNvPr id="69" name="Group 68"/>
          <p:cNvGrpSpPr/>
          <p:nvPr userDrawn="1"/>
        </p:nvGrpSpPr>
        <p:grpSpPr>
          <a:xfrm>
            <a:off x="3521422" y="3723251"/>
            <a:ext cx="3021681" cy="723732"/>
            <a:chOff x="358346" y="1091204"/>
            <a:chExt cx="4757351" cy="984731"/>
          </a:xfrm>
        </p:grpSpPr>
        <p:sp>
          <p:nvSpPr>
            <p:cNvPr id="70" name="Rectangle 69"/>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71" name="Diamond 70"/>
            <p:cNvSpPr/>
            <p:nvPr userDrawn="1"/>
          </p:nvSpPr>
          <p:spPr>
            <a:xfrm>
              <a:off x="358346" y="1091204"/>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5</a:t>
              </a:r>
              <a:endParaRPr lang="en-US" sz="1400" b="1" dirty="0">
                <a:latin typeface="Segoe UI Light" panose="020B0502040204020203" pitchFamily="34" charset="0"/>
              </a:endParaRPr>
            </a:p>
          </p:txBody>
        </p:sp>
      </p:grpSp>
      <p:sp>
        <p:nvSpPr>
          <p:cNvPr id="72" name="Text Placeholder 3"/>
          <p:cNvSpPr>
            <a:spLocks noGrp="1"/>
          </p:cNvSpPr>
          <p:nvPr>
            <p:ph type="body" sz="quarter" idx="19" hasCustomPrompt="1"/>
          </p:nvPr>
        </p:nvSpPr>
        <p:spPr>
          <a:xfrm>
            <a:off x="3775963" y="1020690"/>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#1&gt;</a:t>
            </a:r>
          </a:p>
          <a:p>
            <a:pPr lvl="0"/>
            <a:endParaRPr lang="en-US" dirty="0"/>
          </a:p>
        </p:txBody>
      </p:sp>
      <p:sp>
        <p:nvSpPr>
          <p:cNvPr id="73" name="Text Placeholder 3"/>
          <p:cNvSpPr>
            <a:spLocks noGrp="1"/>
          </p:cNvSpPr>
          <p:nvPr>
            <p:ph type="body" sz="quarter" idx="20" hasCustomPrompt="1"/>
          </p:nvPr>
        </p:nvSpPr>
        <p:spPr>
          <a:xfrm>
            <a:off x="3779367" y="1795662"/>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#2&gt;</a:t>
            </a:r>
          </a:p>
          <a:p>
            <a:pPr lvl="0"/>
            <a:endParaRPr lang="en-US" dirty="0"/>
          </a:p>
        </p:txBody>
      </p:sp>
      <p:sp>
        <p:nvSpPr>
          <p:cNvPr id="74" name="Text Placeholder 3"/>
          <p:cNvSpPr>
            <a:spLocks noGrp="1"/>
          </p:cNvSpPr>
          <p:nvPr>
            <p:ph type="body" sz="quarter" idx="21" hasCustomPrompt="1"/>
          </p:nvPr>
        </p:nvSpPr>
        <p:spPr>
          <a:xfrm>
            <a:off x="3782772" y="2561549"/>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#3&gt;</a:t>
            </a:r>
          </a:p>
          <a:p>
            <a:pPr lvl="0"/>
            <a:endParaRPr lang="en-US" dirty="0"/>
          </a:p>
        </p:txBody>
      </p:sp>
      <p:sp>
        <p:nvSpPr>
          <p:cNvPr id="75" name="Text Placeholder 3"/>
          <p:cNvSpPr>
            <a:spLocks noGrp="1"/>
          </p:cNvSpPr>
          <p:nvPr>
            <p:ph type="body" sz="quarter" idx="22" hasCustomPrompt="1"/>
          </p:nvPr>
        </p:nvSpPr>
        <p:spPr>
          <a:xfrm>
            <a:off x="3796395" y="3336522"/>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#4&gt;</a:t>
            </a:r>
          </a:p>
          <a:p>
            <a:pPr lvl="0"/>
            <a:endParaRPr lang="en-US" dirty="0"/>
          </a:p>
        </p:txBody>
      </p:sp>
      <p:sp>
        <p:nvSpPr>
          <p:cNvPr id="76" name="Text Placeholder 3"/>
          <p:cNvSpPr>
            <a:spLocks noGrp="1"/>
          </p:cNvSpPr>
          <p:nvPr>
            <p:ph type="body" sz="quarter" idx="23" hasCustomPrompt="1"/>
          </p:nvPr>
        </p:nvSpPr>
        <p:spPr>
          <a:xfrm>
            <a:off x="3789581" y="4120571"/>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#5&gt;</a:t>
            </a:r>
          </a:p>
          <a:p>
            <a:pPr lvl="0"/>
            <a:endParaRPr lang="en-US" dirty="0"/>
          </a:p>
        </p:txBody>
      </p:sp>
      <p:grpSp>
        <p:nvGrpSpPr>
          <p:cNvPr id="77" name="Group 76"/>
          <p:cNvGrpSpPr/>
          <p:nvPr userDrawn="1"/>
        </p:nvGrpSpPr>
        <p:grpSpPr>
          <a:xfrm>
            <a:off x="6634997" y="665740"/>
            <a:ext cx="3025606" cy="721855"/>
            <a:chOff x="352167" y="1093758"/>
            <a:chExt cx="4763530" cy="982177"/>
          </a:xfrm>
        </p:grpSpPr>
        <p:sp>
          <p:nvSpPr>
            <p:cNvPr id="78" name="Rectangle 77"/>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79" name="Diamond 78"/>
            <p:cNvSpPr/>
            <p:nvPr userDrawn="1"/>
          </p:nvSpPr>
          <p:spPr>
            <a:xfrm>
              <a:off x="352167" y="10937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1</a:t>
              </a:r>
              <a:endParaRPr lang="en-US" sz="1400" b="1" dirty="0">
                <a:latin typeface="Segoe UI Light" panose="020B0502040204020203" pitchFamily="34" charset="0"/>
              </a:endParaRPr>
            </a:p>
          </p:txBody>
        </p:sp>
      </p:grpSp>
      <p:grpSp>
        <p:nvGrpSpPr>
          <p:cNvPr id="80" name="Group 79"/>
          <p:cNvGrpSpPr/>
          <p:nvPr userDrawn="1"/>
        </p:nvGrpSpPr>
        <p:grpSpPr>
          <a:xfrm>
            <a:off x="6640115" y="1445506"/>
            <a:ext cx="3021681" cy="708368"/>
            <a:chOff x="358346" y="1112108"/>
            <a:chExt cx="4757351" cy="963827"/>
          </a:xfrm>
        </p:grpSpPr>
        <p:sp>
          <p:nvSpPr>
            <p:cNvPr id="81" name="Rectangle 80"/>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82" name="Diamond 81"/>
            <p:cNvSpPr/>
            <p:nvPr userDrawn="1"/>
          </p:nvSpPr>
          <p:spPr>
            <a:xfrm>
              <a:off x="358346" y="111210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2</a:t>
              </a:r>
              <a:endParaRPr lang="en-US" sz="1400" b="1" dirty="0">
                <a:latin typeface="Segoe UI Light" panose="020B0502040204020203" pitchFamily="34" charset="0"/>
              </a:endParaRPr>
            </a:p>
          </p:txBody>
        </p:sp>
      </p:grpSp>
      <p:grpSp>
        <p:nvGrpSpPr>
          <p:cNvPr id="83" name="Group 82"/>
          <p:cNvGrpSpPr/>
          <p:nvPr userDrawn="1"/>
        </p:nvGrpSpPr>
        <p:grpSpPr>
          <a:xfrm>
            <a:off x="6634997" y="2183527"/>
            <a:ext cx="3025606" cy="715535"/>
            <a:chOff x="352167" y="1102358"/>
            <a:chExt cx="4763530" cy="973577"/>
          </a:xfrm>
        </p:grpSpPr>
        <p:sp>
          <p:nvSpPr>
            <p:cNvPr id="84" name="Rectangle 83"/>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85" name="Diamond 84"/>
            <p:cNvSpPr/>
            <p:nvPr userDrawn="1"/>
          </p:nvSpPr>
          <p:spPr>
            <a:xfrm>
              <a:off x="352167" y="1102358"/>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3</a:t>
              </a:r>
              <a:endParaRPr lang="en-US" sz="1400" b="1" dirty="0">
                <a:latin typeface="Segoe UI Light" panose="020B0502040204020203" pitchFamily="34" charset="0"/>
              </a:endParaRPr>
            </a:p>
          </p:txBody>
        </p:sp>
      </p:grpSp>
      <p:grpSp>
        <p:nvGrpSpPr>
          <p:cNvPr id="86" name="Group 85"/>
          <p:cNvGrpSpPr/>
          <p:nvPr userDrawn="1"/>
        </p:nvGrpSpPr>
        <p:grpSpPr>
          <a:xfrm>
            <a:off x="6634997" y="2952536"/>
            <a:ext cx="3025606" cy="714695"/>
            <a:chOff x="352167" y="1103499"/>
            <a:chExt cx="4763530" cy="972436"/>
          </a:xfrm>
        </p:grpSpPr>
        <p:sp>
          <p:nvSpPr>
            <p:cNvPr id="87" name="Rectangle 86"/>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88" name="Diamond 87"/>
            <p:cNvSpPr/>
            <p:nvPr userDrawn="1"/>
          </p:nvSpPr>
          <p:spPr>
            <a:xfrm>
              <a:off x="352167" y="1103499"/>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4</a:t>
              </a:r>
              <a:endParaRPr lang="en-US" sz="1400" b="1" dirty="0">
                <a:latin typeface="Segoe UI Light" panose="020B0502040204020203" pitchFamily="34" charset="0"/>
              </a:endParaRPr>
            </a:p>
          </p:txBody>
        </p:sp>
      </p:grpSp>
      <p:grpSp>
        <p:nvGrpSpPr>
          <p:cNvPr id="89" name="Group 88"/>
          <p:cNvGrpSpPr/>
          <p:nvPr userDrawn="1"/>
        </p:nvGrpSpPr>
        <p:grpSpPr>
          <a:xfrm>
            <a:off x="6640115" y="3723251"/>
            <a:ext cx="3021681" cy="723732"/>
            <a:chOff x="358346" y="1091204"/>
            <a:chExt cx="4757351" cy="984731"/>
          </a:xfrm>
        </p:grpSpPr>
        <p:sp>
          <p:nvSpPr>
            <p:cNvPr id="90" name="Rectangle 89"/>
            <p:cNvSpPr/>
            <p:nvPr userDrawn="1"/>
          </p:nvSpPr>
          <p:spPr>
            <a:xfrm>
              <a:off x="580767" y="1322173"/>
              <a:ext cx="4534930" cy="753762"/>
            </a:xfrm>
            <a:prstGeom prst="rect">
              <a:avLst/>
            </a:prstGeom>
            <a:solidFill>
              <a:schemeClr val="bg1"/>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Light" panose="020B0502040204020203" pitchFamily="34" charset="0"/>
              </a:endParaRPr>
            </a:p>
          </p:txBody>
        </p:sp>
        <p:sp>
          <p:nvSpPr>
            <p:cNvPr id="91" name="Diamond 90"/>
            <p:cNvSpPr/>
            <p:nvPr userDrawn="1"/>
          </p:nvSpPr>
          <p:spPr>
            <a:xfrm>
              <a:off x="358346" y="1091204"/>
              <a:ext cx="457200" cy="457200"/>
            </a:xfrm>
            <a:prstGeom prst="diamond">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Segoe UI Light" panose="020B0502040204020203" pitchFamily="34" charset="0"/>
                </a:rPr>
                <a:t>5</a:t>
              </a:r>
              <a:endParaRPr lang="en-US" sz="1400" b="1" dirty="0">
                <a:latin typeface="Segoe UI Light" panose="020B0502040204020203" pitchFamily="34" charset="0"/>
              </a:endParaRPr>
            </a:p>
          </p:txBody>
        </p:sp>
      </p:grpSp>
      <p:sp>
        <p:nvSpPr>
          <p:cNvPr id="92" name="Text Placeholder 3"/>
          <p:cNvSpPr>
            <a:spLocks noGrp="1"/>
          </p:cNvSpPr>
          <p:nvPr>
            <p:ph type="body" sz="quarter" idx="24" hasCustomPrompt="1"/>
          </p:nvPr>
        </p:nvSpPr>
        <p:spPr>
          <a:xfrm>
            <a:off x="6894659" y="1020690"/>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#1&gt;</a:t>
            </a:r>
          </a:p>
          <a:p>
            <a:pPr lvl="0"/>
            <a:endParaRPr lang="en-US" dirty="0"/>
          </a:p>
        </p:txBody>
      </p:sp>
      <p:sp>
        <p:nvSpPr>
          <p:cNvPr id="93" name="Text Placeholder 3"/>
          <p:cNvSpPr>
            <a:spLocks noGrp="1"/>
          </p:cNvSpPr>
          <p:nvPr>
            <p:ph type="body" sz="quarter" idx="25" hasCustomPrompt="1"/>
          </p:nvPr>
        </p:nvSpPr>
        <p:spPr>
          <a:xfrm>
            <a:off x="6898061" y="1795662"/>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#2&gt;</a:t>
            </a:r>
          </a:p>
          <a:p>
            <a:pPr lvl="0"/>
            <a:endParaRPr lang="en-US" dirty="0"/>
          </a:p>
        </p:txBody>
      </p:sp>
      <p:sp>
        <p:nvSpPr>
          <p:cNvPr id="94" name="Text Placeholder 3"/>
          <p:cNvSpPr>
            <a:spLocks noGrp="1"/>
          </p:cNvSpPr>
          <p:nvPr>
            <p:ph type="body" sz="quarter" idx="26" hasCustomPrompt="1"/>
          </p:nvPr>
        </p:nvSpPr>
        <p:spPr>
          <a:xfrm>
            <a:off x="6901469" y="2561549"/>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#3&gt;</a:t>
            </a:r>
          </a:p>
          <a:p>
            <a:pPr lvl="0"/>
            <a:endParaRPr lang="en-US" dirty="0"/>
          </a:p>
        </p:txBody>
      </p:sp>
      <p:sp>
        <p:nvSpPr>
          <p:cNvPr id="95" name="Text Placeholder 3"/>
          <p:cNvSpPr>
            <a:spLocks noGrp="1"/>
          </p:cNvSpPr>
          <p:nvPr>
            <p:ph type="body" sz="quarter" idx="27" hasCustomPrompt="1"/>
          </p:nvPr>
        </p:nvSpPr>
        <p:spPr>
          <a:xfrm>
            <a:off x="6915091" y="3336522"/>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#4&gt;</a:t>
            </a:r>
          </a:p>
          <a:p>
            <a:pPr lvl="0"/>
            <a:endParaRPr lang="en-US" dirty="0"/>
          </a:p>
        </p:txBody>
      </p:sp>
      <p:sp>
        <p:nvSpPr>
          <p:cNvPr id="96" name="Text Placeholder 3"/>
          <p:cNvSpPr>
            <a:spLocks noGrp="1"/>
          </p:cNvSpPr>
          <p:nvPr>
            <p:ph type="body" sz="quarter" idx="28" hasCustomPrompt="1"/>
          </p:nvPr>
        </p:nvSpPr>
        <p:spPr>
          <a:xfrm>
            <a:off x="6908276" y="4120571"/>
            <a:ext cx="2771864" cy="283518"/>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700" dirty="0" smtClean="0">
                <a:latin typeface="Segoe UI Light" panose="020B0502040204020203" pitchFamily="34" charset="0"/>
              </a:rPr>
              <a:t>&lt;Add Challenge #5&gt;</a:t>
            </a:r>
          </a:p>
          <a:p>
            <a:pPr lvl="0"/>
            <a:endParaRPr lang="en-US" dirty="0"/>
          </a:p>
        </p:txBody>
      </p:sp>
      <p:pic>
        <p:nvPicPr>
          <p:cNvPr id="97"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98" name="Slide Number Placeholder 4"/>
          <p:cNvSpPr>
            <a:spLocks noGrp="1"/>
          </p:cNvSpPr>
          <p:nvPr>
            <p:ph type="sldNum" sz="quarter" idx="29"/>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17128027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llenge Detai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Challenge Details&gt;</a:t>
            </a:r>
            <a:endParaRPr lang="en-US" dirty="0"/>
          </a:p>
        </p:txBody>
      </p:sp>
      <p:grpSp>
        <p:nvGrpSpPr>
          <p:cNvPr id="20" name="Group 19"/>
          <p:cNvGrpSpPr/>
          <p:nvPr userDrawn="1"/>
        </p:nvGrpSpPr>
        <p:grpSpPr>
          <a:xfrm>
            <a:off x="848005" y="672044"/>
            <a:ext cx="1920768" cy="3777966"/>
            <a:chOff x="630195" y="914399"/>
            <a:chExt cx="2323070" cy="5140413"/>
          </a:xfrm>
        </p:grpSpPr>
        <p:sp>
          <p:nvSpPr>
            <p:cNvPr id="3" name="Rounded Rectangle 2"/>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Oval 3"/>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Rectangle 4"/>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6" name="TextBox 5"/>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r>
                <a:rPr lang="en-US" sz="800" dirty="0" smtClean="0">
                  <a:latin typeface="Segoe UI Light" panose="020B0502040204020203" pitchFamily="34" charset="0"/>
                </a:rPr>
                <a:t> </a:t>
              </a: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a:latin typeface="Segoe UI Light" panose="020B0502040204020203" pitchFamily="34" charset="0"/>
              </a:endParaRPr>
            </a:p>
          </p:txBody>
        </p:sp>
      </p:grpSp>
      <p:grpSp>
        <p:nvGrpSpPr>
          <p:cNvPr id="21" name="Group 20"/>
          <p:cNvGrpSpPr/>
          <p:nvPr userDrawn="1"/>
        </p:nvGrpSpPr>
        <p:grpSpPr>
          <a:xfrm>
            <a:off x="3078692" y="675071"/>
            <a:ext cx="1920768" cy="3777966"/>
            <a:chOff x="630195" y="914399"/>
            <a:chExt cx="2323070" cy="5140413"/>
          </a:xfrm>
        </p:grpSpPr>
        <p:sp>
          <p:nvSpPr>
            <p:cNvPr id="22" name="Rounded Rectangle 21"/>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Oval 22"/>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25" name="TextBox 24"/>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p:txBody>
        </p:sp>
      </p:grpSp>
      <p:grpSp>
        <p:nvGrpSpPr>
          <p:cNvPr id="26" name="Group 25"/>
          <p:cNvGrpSpPr/>
          <p:nvPr userDrawn="1"/>
        </p:nvGrpSpPr>
        <p:grpSpPr>
          <a:xfrm>
            <a:off x="5295755" y="675071"/>
            <a:ext cx="1920768" cy="3777966"/>
            <a:chOff x="630195" y="914399"/>
            <a:chExt cx="2323070" cy="5140413"/>
          </a:xfrm>
        </p:grpSpPr>
        <p:sp>
          <p:nvSpPr>
            <p:cNvPr id="27" name="Rounded Rectangle 26"/>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Oval 27"/>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28"/>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30" name="TextBox 29"/>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p:txBody>
        </p:sp>
      </p:grpSp>
      <p:grpSp>
        <p:nvGrpSpPr>
          <p:cNvPr id="31" name="Group 30"/>
          <p:cNvGrpSpPr/>
          <p:nvPr userDrawn="1"/>
        </p:nvGrpSpPr>
        <p:grpSpPr>
          <a:xfrm>
            <a:off x="7526439" y="678096"/>
            <a:ext cx="1920768" cy="3777966"/>
            <a:chOff x="630195" y="914399"/>
            <a:chExt cx="2323070" cy="5140413"/>
          </a:xfrm>
        </p:grpSpPr>
        <p:sp>
          <p:nvSpPr>
            <p:cNvPr id="32" name="Rounded Rectangle 31"/>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Oval 32"/>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Rectangle 33"/>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35" name="TextBox 34"/>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p:txBody>
        </p:sp>
      </p:grpSp>
      <p:sp>
        <p:nvSpPr>
          <p:cNvPr id="36" name="Text Placeholder 3"/>
          <p:cNvSpPr>
            <a:spLocks noGrp="1"/>
          </p:cNvSpPr>
          <p:nvPr>
            <p:ph type="body" sz="quarter" idx="10" hasCustomPrompt="1"/>
          </p:nvPr>
        </p:nvSpPr>
        <p:spPr>
          <a:xfrm>
            <a:off x="1024100" y="1452699"/>
            <a:ext cx="1545442"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37" name="Text Placeholder 3"/>
          <p:cNvSpPr>
            <a:spLocks noGrp="1"/>
          </p:cNvSpPr>
          <p:nvPr>
            <p:ph type="body" sz="quarter" idx="11" hasCustomPrompt="1"/>
          </p:nvPr>
        </p:nvSpPr>
        <p:spPr>
          <a:xfrm>
            <a:off x="3269401" y="1452699"/>
            <a:ext cx="1539626"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38" name="Text Placeholder 3"/>
          <p:cNvSpPr>
            <a:spLocks noGrp="1"/>
          </p:cNvSpPr>
          <p:nvPr>
            <p:ph type="body" sz="quarter" idx="12" hasCustomPrompt="1"/>
          </p:nvPr>
        </p:nvSpPr>
        <p:spPr>
          <a:xfrm>
            <a:off x="5476378" y="1452699"/>
            <a:ext cx="1578082"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39" name="Text Placeholder 3"/>
          <p:cNvSpPr>
            <a:spLocks noGrp="1"/>
          </p:cNvSpPr>
          <p:nvPr>
            <p:ph type="body" sz="quarter" idx="13" hasCustomPrompt="1"/>
          </p:nvPr>
        </p:nvSpPr>
        <p:spPr>
          <a:xfrm>
            <a:off x="7713727" y="1452699"/>
            <a:ext cx="1545872"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10" name="Text Placeholder 9"/>
          <p:cNvSpPr>
            <a:spLocks noGrp="1"/>
          </p:cNvSpPr>
          <p:nvPr>
            <p:ph type="body" sz="quarter" idx="14" hasCustomPrompt="1"/>
          </p:nvPr>
        </p:nvSpPr>
        <p:spPr>
          <a:xfrm>
            <a:off x="1024112" y="1788993"/>
            <a:ext cx="1550550"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sp>
        <p:nvSpPr>
          <p:cNvPr id="40" name="Text Placeholder 9"/>
          <p:cNvSpPr>
            <a:spLocks noGrp="1"/>
          </p:cNvSpPr>
          <p:nvPr>
            <p:ph type="body" sz="quarter" idx="15" hasCustomPrompt="1"/>
          </p:nvPr>
        </p:nvSpPr>
        <p:spPr>
          <a:xfrm>
            <a:off x="3242167" y="1788993"/>
            <a:ext cx="158361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sp>
        <p:nvSpPr>
          <p:cNvPr id="41" name="Text Placeholder 9"/>
          <p:cNvSpPr>
            <a:spLocks noGrp="1"/>
          </p:cNvSpPr>
          <p:nvPr>
            <p:ph type="body" sz="quarter" idx="16" hasCustomPrompt="1"/>
          </p:nvPr>
        </p:nvSpPr>
        <p:spPr>
          <a:xfrm>
            <a:off x="5476375" y="1788993"/>
            <a:ext cx="1566459"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sp>
        <p:nvSpPr>
          <p:cNvPr id="42" name="Text Placeholder 9"/>
          <p:cNvSpPr>
            <a:spLocks noGrp="1"/>
          </p:cNvSpPr>
          <p:nvPr>
            <p:ph type="body" sz="quarter" idx="17" hasCustomPrompt="1"/>
          </p:nvPr>
        </p:nvSpPr>
        <p:spPr>
          <a:xfrm>
            <a:off x="7723527" y="1788993"/>
            <a:ext cx="155000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pic>
        <p:nvPicPr>
          <p:cNvPr id="43"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
          <p:cNvSpPr>
            <a:spLocks noGrp="1"/>
          </p:cNvSpPr>
          <p:nvPr>
            <p:ph type="sldNum" sz="quarter" idx="18"/>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3208482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hallenge Detai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Challenge Details&gt;</a:t>
            </a:r>
            <a:endParaRPr lang="en-US" dirty="0"/>
          </a:p>
        </p:txBody>
      </p:sp>
      <p:grpSp>
        <p:nvGrpSpPr>
          <p:cNvPr id="20" name="Group 19"/>
          <p:cNvGrpSpPr/>
          <p:nvPr userDrawn="1"/>
        </p:nvGrpSpPr>
        <p:grpSpPr>
          <a:xfrm>
            <a:off x="848005" y="672044"/>
            <a:ext cx="1920768" cy="3777966"/>
            <a:chOff x="630195" y="914399"/>
            <a:chExt cx="2323070" cy="5140413"/>
          </a:xfrm>
        </p:grpSpPr>
        <p:sp>
          <p:nvSpPr>
            <p:cNvPr id="3" name="Rounded Rectangle 2"/>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Oval 3"/>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Rectangle 4"/>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6" name="TextBox 5"/>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r>
                <a:rPr lang="en-US" sz="800" dirty="0" smtClean="0">
                  <a:latin typeface="Segoe UI Light" panose="020B0502040204020203" pitchFamily="34" charset="0"/>
                </a:rPr>
                <a:t> </a:t>
              </a: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a:latin typeface="Segoe UI Light" panose="020B0502040204020203" pitchFamily="34" charset="0"/>
              </a:endParaRPr>
            </a:p>
          </p:txBody>
        </p:sp>
      </p:grpSp>
      <p:grpSp>
        <p:nvGrpSpPr>
          <p:cNvPr id="21" name="Group 20"/>
          <p:cNvGrpSpPr/>
          <p:nvPr userDrawn="1"/>
        </p:nvGrpSpPr>
        <p:grpSpPr>
          <a:xfrm>
            <a:off x="3078692" y="675071"/>
            <a:ext cx="1920768" cy="3777966"/>
            <a:chOff x="630195" y="914399"/>
            <a:chExt cx="2323070" cy="5140413"/>
          </a:xfrm>
        </p:grpSpPr>
        <p:sp>
          <p:nvSpPr>
            <p:cNvPr id="22" name="Rounded Rectangle 21"/>
            <p:cNvSpPr/>
            <p:nvPr userDrawn="1"/>
          </p:nvSpPr>
          <p:spPr>
            <a:xfrm>
              <a:off x="630195" y="1359244"/>
              <a:ext cx="2323070" cy="4695568"/>
            </a:xfrm>
            <a:prstGeom prst="roundRect">
              <a:avLst>
                <a:gd name="adj" fmla="val 54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Oval 22"/>
            <p:cNvSpPr/>
            <p:nvPr userDrawn="1"/>
          </p:nvSpPr>
          <p:spPr>
            <a:xfrm>
              <a:off x="1334530" y="914399"/>
              <a:ext cx="914400" cy="914400"/>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p:cNvSpPr/>
            <p:nvPr userDrawn="1"/>
          </p:nvSpPr>
          <p:spPr>
            <a:xfrm>
              <a:off x="827903" y="1906418"/>
              <a:ext cx="1915297" cy="367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b="1" dirty="0">
                <a:solidFill>
                  <a:schemeClr val="tx1"/>
                </a:solidFill>
                <a:latin typeface="Segoe UI Light" panose="020B0502040204020203" pitchFamily="34" charset="0"/>
              </a:endParaRPr>
            </a:p>
          </p:txBody>
        </p:sp>
        <p:sp>
          <p:nvSpPr>
            <p:cNvPr id="25" name="TextBox 24"/>
            <p:cNvSpPr txBox="1"/>
            <p:nvPr userDrawn="1"/>
          </p:nvSpPr>
          <p:spPr>
            <a:xfrm>
              <a:off x="827901" y="2326549"/>
              <a:ext cx="1915298" cy="3308283"/>
            </a:xfrm>
            <a:prstGeom prst="rect">
              <a:avLst/>
            </a:prstGeom>
            <a:solidFill>
              <a:schemeClr val="bg1">
                <a:lumMod val="95000"/>
              </a:schemeClr>
            </a:solidFill>
            <a:ln>
              <a:noFill/>
            </a:ln>
          </p:spPr>
          <p:txBody>
            <a:bodyPr wrap="square" rtlCol="0">
              <a:spAutoFit/>
            </a:bodyPr>
            <a:lstStyle/>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a:p>
              <a:pPr marL="214313" indent="-214313">
                <a:buFont typeface="Arial" panose="020B0604020202020204" pitchFamily="34" charset="0"/>
                <a:buChar char="•"/>
              </a:pPr>
              <a:endParaRPr lang="en-US" sz="800" dirty="0" smtClean="0">
                <a:latin typeface="Segoe UI Light" panose="020B0502040204020203" pitchFamily="34" charset="0"/>
              </a:endParaRPr>
            </a:p>
          </p:txBody>
        </p:sp>
      </p:grpSp>
      <p:sp>
        <p:nvSpPr>
          <p:cNvPr id="43" name="Text Placeholder 3"/>
          <p:cNvSpPr>
            <a:spLocks noGrp="1"/>
          </p:cNvSpPr>
          <p:nvPr>
            <p:ph type="body" sz="quarter" idx="10" hasCustomPrompt="1"/>
          </p:nvPr>
        </p:nvSpPr>
        <p:spPr>
          <a:xfrm>
            <a:off x="1024100" y="1452699"/>
            <a:ext cx="1545442"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44" name="Text Placeholder 3"/>
          <p:cNvSpPr>
            <a:spLocks noGrp="1"/>
          </p:cNvSpPr>
          <p:nvPr>
            <p:ph type="body" sz="quarter" idx="11" hasCustomPrompt="1"/>
          </p:nvPr>
        </p:nvSpPr>
        <p:spPr>
          <a:xfrm>
            <a:off x="3269401" y="1452699"/>
            <a:ext cx="1539626" cy="22647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1">
                <a:latin typeface="Segoe UI Light"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smtClean="0">
                <a:latin typeface="Segoe UI Light" panose="020B0502040204020203" pitchFamily="34" charset="0"/>
              </a:rPr>
              <a:t>&lt;Challenge Name&gt;</a:t>
            </a:r>
            <a:endParaRPr lang="en-US" sz="1700" dirty="0" smtClean="0">
              <a:latin typeface="Segoe UI Light" panose="020B0502040204020203" pitchFamily="34" charset="0"/>
            </a:endParaRPr>
          </a:p>
          <a:p>
            <a:pPr lvl="0"/>
            <a:endParaRPr lang="en-US" dirty="0"/>
          </a:p>
        </p:txBody>
      </p:sp>
      <p:sp>
        <p:nvSpPr>
          <p:cNvPr id="45" name="Text Placeholder 9"/>
          <p:cNvSpPr>
            <a:spLocks noGrp="1"/>
          </p:cNvSpPr>
          <p:nvPr>
            <p:ph type="body" sz="quarter" idx="14" hasCustomPrompt="1"/>
          </p:nvPr>
        </p:nvSpPr>
        <p:spPr>
          <a:xfrm>
            <a:off x="1024112" y="1788993"/>
            <a:ext cx="1550550"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sp>
        <p:nvSpPr>
          <p:cNvPr id="46" name="Text Placeholder 9"/>
          <p:cNvSpPr>
            <a:spLocks noGrp="1"/>
          </p:cNvSpPr>
          <p:nvPr>
            <p:ph type="body" sz="quarter" idx="15" hasCustomPrompt="1"/>
          </p:nvPr>
        </p:nvSpPr>
        <p:spPr>
          <a:xfrm>
            <a:off x="3242167" y="1788993"/>
            <a:ext cx="158361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Challenge details</a:t>
            </a:r>
          </a:p>
        </p:txBody>
      </p:sp>
      <p:pic>
        <p:nvPicPr>
          <p:cNvPr id="17"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930145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1FF5D5-BEE9-418A-879E-FA6770CE4C30}" type="datetime1">
              <a:rPr lang="en-US" smtClean="0"/>
              <a:t>15-Nov-16</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FD3FA039-292F-4100-87B2-46E54D4C12C9}" type="slidenum">
              <a:rPr lang="en-US" smtClean="0"/>
              <a:pPr/>
              <a:t>‹#›</a:t>
            </a:fld>
            <a:endParaRPr lang="en-US" dirty="0"/>
          </a:p>
        </p:txBody>
      </p:sp>
      <p:pic>
        <p:nvPicPr>
          <p:cNvPr id="7"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1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38" name="Rounded Rectangle 37"/>
          <p:cNvSpPr/>
          <p:nvPr userDrawn="1"/>
        </p:nvSpPr>
        <p:spPr>
          <a:xfrm>
            <a:off x="500645" y="690209"/>
            <a:ext cx="2370306" cy="1344082"/>
          </a:xfrm>
          <a:prstGeom prst="roundRect">
            <a:avLst>
              <a:gd name="adj" fmla="val 5424"/>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0" name="Rectangle 39"/>
          <p:cNvSpPr/>
          <p:nvPr userDrawn="1"/>
        </p:nvSpPr>
        <p:spPr>
          <a:xfrm>
            <a:off x="702362" y="826100"/>
            <a:ext cx="1954242" cy="201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l"/>
            <a:r>
              <a:rPr lang="en-US" sz="900" b="1" dirty="0" smtClean="0">
                <a:solidFill>
                  <a:schemeClr val="tx1"/>
                </a:solidFill>
                <a:latin typeface="Segoe UI Light" panose="020B0502040204020203" pitchFamily="34" charset="0"/>
              </a:rPr>
              <a:t>Customer Profile</a:t>
            </a:r>
            <a:endParaRPr lang="en-US" sz="900" b="1" dirty="0">
              <a:solidFill>
                <a:schemeClr val="tx1"/>
              </a:solidFill>
              <a:latin typeface="Segoe UI Light" panose="020B0502040204020203" pitchFamily="34" charset="0"/>
            </a:endParaRPr>
          </a:p>
        </p:txBody>
      </p:sp>
      <p:sp>
        <p:nvSpPr>
          <p:cNvPr id="41" name="TextBox 40"/>
          <p:cNvSpPr txBox="1"/>
          <p:nvPr userDrawn="1"/>
        </p:nvSpPr>
        <p:spPr>
          <a:xfrm>
            <a:off x="702362" y="1069460"/>
            <a:ext cx="1954242" cy="807913"/>
          </a:xfrm>
          <a:prstGeom prst="rect">
            <a:avLst/>
          </a:prstGeom>
          <a:solidFill>
            <a:schemeClr val="bg1">
              <a:lumMod val="95000"/>
            </a:schemeClr>
          </a:solidFill>
          <a:ln>
            <a:noFill/>
          </a:ln>
        </p:spPr>
        <p:txBody>
          <a:bodyPr wrap="square" lIns="68580" tIns="34290" rIns="68580" bIns="34290"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p:txBody>
      </p:sp>
      <p:sp>
        <p:nvSpPr>
          <p:cNvPr id="42" name="Rounded Rectangle 41"/>
          <p:cNvSpPr/>
          <p:nvPr userDrawn="1"/>
        </p:nvSpPr>
        <p:spPr>
          <a:xfrm>
            <a:off x="500633" y="2097518"/>
            <a:ext cx="4045870" cy="2586714"/>
          </a:xfrm>
          <a:prstGeom prst="roundRect">
            <a:avLst>
              <a:gd name="adj" fmla="val 3639"/>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3" name="Rectangle 42"/>
          <p:cNvSpPr/>
          <p:nvPr userDrawn="1"/>
        </p:nvSpPr>
        <p:spPr>
          <a:xfrm>
            <a:off x="702359" y="2228129"/>
            <a:ext cx="3629025" cy="201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l"/>
            <a:r>
              <a:rPr lang="en-US" sz="900" b="1" dirty="0" smtClean="0">
                <a:solidFill>
                  <a:schemeClr val="tx1"/>
                </a:solidFill>
                <a:latin typeface="Segoe UI Light" panose="020B0502040204020203" pitchFamily="34" charset="0"/>
              </a:rPr>
              <a:t>Problem Statement</a:t>
            </a:r>
            <a:endParaRPr lang="en-US" sz="900" b="1" dirty="0">
              <a:solidFill>
                <a:schemeClr val="tx1"/>
              </a:solidFill>
              <a:latin typeface="Segoe UI Light" panose="020B0502040204020203" pitchFamily="34" charset="0"/>
            </a:endParaRPr>
          </a:p>
        </p:txBody>
      </p:sp>
      <p:sp>
        <p:nvSpPr>
          <p:cNvPr id="44" name="TextBox 43"/>
          <p:cNvSpPr txBox="1"/>
          <p:nvPr userDrawn="1"/>
        </p:nvSpPr>
        <p:spPr>
          <a:xfrm>
            <a:off x="702359" y="2502955"/>
            <a:ext cx="3629025" cy="1423467"/>
          </a:xfrm>
          <a:prstGeom prst="rect">
            <a:avLst/>
          </a:prstGeom>
          <a:solidFill>
            <a:schemeClr val="bg1">
              <a:lumMod val="95000"/>
            </a:schemeClr>
          </a:solidFill>
          <a:ln>
            <a:noFill/>
          </a:ln>
        </p:spPr>
        <p:txBody>
          <a:bodyPr wrap="square" lIns="68580" tIns="34290" rIns="68580" bIns="34290"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p:txBody>
      </p:sp>
      <p:sp>
        <p:nvSpPr>
          <p:cNvPr id="46" name="Rounded Rectangle 45"/>
          <p:cNvSpPr/>
          <p:nvPr userDrawn="1"/>
        </p:nvSpPr>
        <p:spPr>
          <a:xfrm>
            <a:off x="4635842" y="2958857"/>
            <a:ext cx="5234771" cy="1725380"/>
          </a:xfrm>
          <a:prstGeom prst="roundRect">
            <a:avLst>
              <a:gd name="adj" fmla="val 7724"/>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47" name="Rectangle 46"/>
          <p:cNvSpPr/>
          <p:nvPr userDrawn="1"/>
        </p:nvSpPr>
        <p:spPr>
          <a:xfrm rot="16200000">
            <a:off x="4130522" y="3665996"/>
            <a:ext cx="1561042" cy="297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r>
              <a:rPr lang="en-US" sz="900" b="1" dirty="0" smtClean="0">
                <a:solidFill>
                  <a:schemeClr val="tx1"/>
                </a:solidFill>
                <a:latin typeface="Segoe UI Light" panose="020B0502040204020203" pitchFamily="34" charset="0"/>
              </a:rPr>
              <a:t>Benefits  Delivered</a:t>
            </a:r>
            <a:endParaRPr lang="en-US" sz="900" b="1" dirty="0">
              <a:solidFill>
                <a:schemeClr val="tx1"/>
              </a:solidFill>
              <a:latin typeface="Segoe UI Light" panose="020B0502040204020203" pitchFamily="34" charset="0"/>
            </a:endParaRPr>
          </a:p>
        </p:txBody>
      </p:sp>
      <p:sp>
        <p:nvSpPr>
          <p:cNvPr id="48" name="TextBox 47"/>
          <p:cNvSpPr txBox="1"/>
          <p:nvPr userDrawn="1"/>
        </p:nvSpPr>
        <p:spPr>
          <a:xfrm>
            <a:off x="5149220" y="3060759"/>
            <a:ext cx="4597664" cy="931024"/>
          </a:xfrm>
          <a:prstGeom prst="rect">
            <a:avLst/>
          </a:prstGeom>
          <a:solidFill>
            <a:schemeClr val="bg1">
              <a:lumMod val="95000"/>
            </a:schemeClr>
          </a:solidFill>
          <a:ln>
            <a:noFill/>
          </a:ln>
        </p:spPr>
        <p:txBody>
          <a:bodyPr wrap="square" lIns="68580" tIns="34290" rIns="68580" bIns="34290"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p:txBody>
      </p:sp>
      <p:sp>
        <p:nvSpPr>
          <p:cNvPr id="49" name="Rounded Rectangle 48"/>
          <p:cNvSpPr/>
          <p:nvPr userDrawn="1"/>
        </p:nvSpPr>
        <p:spPr>
          <a:xfrm>
            <a:off x="2976512" y="690212"/>
            <a:ext cx="6894100" cy="1334103"/>
          </a:xfrm>
          <a:prstGeom prst="roundRect">
            <a:avLst>
              <a:gd name="adj" fmla="val 5895"/>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50" name="Rounded Rectangle 49"/>
          <p:cNvSpPr/>
          <p:nvPr userDrawn="1"/>
        </p:nvSpPr>
        <p:spPr>
          <a:xfrm>
            <a:off x="4652089" y="809554"/>
            <a:ext cx="5218537" cy="2083330"/>
          </a:xfrm>
          <a:prstGeom prst="roundRect">
            <a:avLst>
              <a:gd name="adj" fmla="val 5083"/>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p>
        </p:txBody>
      </p:sp>
      <p:sp>
        <p:nvSpPr>
          <p:cNvPr id="51" name="Rectangle 50"/>
          <p:cNvSpPr/>
          <p:nvPr userDrawn="1"/>
        </p:nvSpPr>
        <p:spPr>
          <a:xfrm rot="16200000">
            <a:off x="2664631" y="1213420"/>
            <a:ext cx="1164167" cy="297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r>
              <a:rPr lang="en-US" sz="900" b="1" dirty="0" smtClean="0">
                <a:solidFill>
                  <a:schemeClr val="tx1"/>
                </a:solidFill>
                <a:latin typeface="Segoe UI Light" panose="020B0502040204020203" pitchFamily="34" charset="0"/>
              </a:rPr>
              <a:t>Solution</a:t>
            </a:r>
            <a:r>
              <a:rPr lang="en-US" sz="900" b="1" baseline="0" dirty="0" smtClean="0">
                <a:solidFill>
                  <a:schemeClr val="tx1"/>
                </a:solidFill>
                <a:latin typeface="Segoe UI Light" panose="020B0502040204020203" pitchFamily="34" charset="0"/>
              </a:rPr>
              <a:t> Offered</a:t>
            </a:r>
            <a:endParaRPr lang="en-US" sz="900" b="1" dirty="0">
              <a:solidFill>
                <a:schemeClr val="tx1"/>
              </a:solidFill>
              <a:latin typeface="Segoe UI Light" panose="020B0502040204020203" pitchFamily="34" charset="0"/>
            </a:endParaRPr>
          </a:p>
        </p:txBody>
      </p:sp>
      <p:sp>
        <p:nvSpPr>
          <p:cNvPr id="52" name="TextBox 51"/>
          <p:cNvSpPr txBox="1"/>
          <p:nvPr userDrawn="1"/>
        </p:nvSpPr>
        <p:spPr>
          <a:xfrm>
            <a:off x="3481105" y="786393"/>
            <a:ext cx="6265781" cy="1054135"/>
          </a:xfrm>
          <a:prstGeom prst="rect">
            <a:avLst/>
          </a:prstGeom>
          <a:solidFill>
            <a:schemeClr val="bg1">
              <a:lumMod val="95000"/>
            </a:schemeClr>
          </a:solidFill>
          <a:ln>
            <a:noFill/>
          </a:ln>
        </p:spPr>
        <p:txBody>
          <a:bodyPr wrap="square" lIns="68580" tIns="34290" rIns="68580" bIns="34290"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p:txBody>
      </p:sp>
      <p:sp>
        <p:nvSpPr>
          <p:cNvPr id="53" name="TextBox 52"/>
          <p:cNvSpPr txBox="1"/>
          <p:nvPr userDrawn="1"/>
        </p:nvSpPr>
        <p:spPr>
          <a:xfrm>
            <a:off x="4772755" y="1851222"/>
            <a:ext cx="4974126" cy="931024"/>
          </a:xfrm>
          <a:prstGeom prst="rect">
            <a:avLst/>
          </a:prstGeom>
          <a:solidFill>
            <a:schemeClr val="bg1">
              <a:lumMod val="95000"/>
            </a:schemeClr>
          </a:solidFill>
          <a:ln>
            <a:noFill/>
          </a:ln>
        </p:spPr>
        <p:txBody>
          <a:bodyPr wrap="square" lIns="68580" tIns="34290" rIns="68580" bIns="34290" rtlCol="0">
            <a:spAutoFit/>
          </a:bodyPr>
          <a:lstStyle/>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a:p>
            <a:pPr marL="0" indent="0">
              <a:buFont typeface="Arial" panose="020B0604020202020204" pitchFamily="34" charset="0"/>
              <a:buNone/>
            </a:pPr>
            <a:endParaRPr lang="en-US" sz="800" dirty="0" smtClean="0">
              <a:latin typeface="Segoe UI Light" panose="020B0502040204020203" pitchFamily="34" charset="0"/>
            </a:endParaRPr>
          </a:p>
        </p:txBody>
      </p:sp>
      <p:sp>
        <p:nvSpPr>
          <p:cNvPr id="20" name="Text Placeholder 9"/>
          <p:cNvSpPr>
            <a:spLocks noGrp="1"/>
          </p:cNvSpPr>
          <p:nvPr userDrawn="1">
            <p:ph type="body" sz="quarter" idx="14" hasCustomPrompt="1"/>
          </p:nvPr>
        </p:nvSpPr>
        <p:spPr>
          <a:xfrm>
            <a:off x="742153" y="1117336"/>
            <a:ext cx="1333583" cy="532033"/>
          </a:xfrm>
        </p:spPr>
        <p:txBody>
          <a:bodyPr>
            <a:noAutofit/>
          </a:bodyPr>
          <a:lstStyle>
            <a:lvl1pPr marL="0" indent="0">
              <a:buNone/>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Customer Details</a:t>
            </a:r>
          </a:p>
        </p:txBody>
      </p:sp>
      <p:sp>
        <p:nvSpPr>
          <p:cNvPr id="21" name="Text Placeholder 9"/>
          <p:cNvSpPr>
            <a:spLocks noGrp="1"/>
          </p:cNvSpPr>
          <p:nvPr userDrawn="1">
            <p:ph type="body" sz="quarter" idx="15" hasCustomPrompt="1"/>
          </p:nvPr>
        </p:nvSpPr>
        <p:spPr>
          <a:xfrm>
            <a:off x="3594228" y="852750"/>
            <a:ext cx="133358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Solution details</a:t>
            </a:r>
          </a:p>
        </p:txBody>
      </p:sp>
      <p:sp>
        <p:nvSpPr>
          <p:cNvPr id="22" name="Text Placeholder 9"/>
          <p:cNvSpPr>
            <a:spLocks noGrp="1"/>
          </p:cNvSpPr>
          <p:nvPr userDrawn="1">
            <p:ph type="body" sz="quarter" idx="16" hasCustomPrompt="1"/>
          </p:nvPr>
        </p:nvSpPr>
        <p:spPr>
          <a:xfrm>
            <a:off x="805160" y="2639275"/>
            <a:ext cx="133358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Problem details</a:t>
            </a:r>
          </a:p>
        </p:txBody>
      </p:sp>
      <p:sp>
        <p:nvSpPr>
          <p:cNvPr id="23" name="Text Placeholder 9"/>
          <p:cNvSpPr>
            <a:spLocks noGrp="1"/>
          </p:cNvSpPr>
          <p:nvPr userDrawn="1">
            <p:ph type="body" sz="quarter" idx="17" hasCustomPrompt="1"/>
          </p:nvPr>
        </p:nvSpPr>
        <p:spPr>
          <a:xfrm>
            <a:off x="5272305" y="3114833"/>
            <a:ext cx="1333583" cy="532033"/>
          </a:xfrm>
        </p:spPr>
        <p:txBody>
          <a:bodyPr>
            <a:noAutofit/>
          </a:bodyPr>
          <a:lstStyle>
            <a:lvl1pPr marL="85725" indent="-85725">
              <a:defRPr sz="800">
                <a:latin typeface="Segoe UI Light" panose="020B0502040204020203" pitchFamily="34" charset="0"/>
              </a:defRPr>
            </a:lvl1pPr>
            <a:lvl2pPr>
              <a:defRPr sz="800">
                <a:latin typeface="Segoe UI Light" panose="020B0502040204020203" pitchFamily="34" charset="0"/>
              </a:defRPr>
            </a:lvl2pPr>
            <a:lvl3pPr>
              <a:defRPr sz="800">
                <a:latin typeface="Segoe UI Light" panose="020B0502040204020203" pitchFamily="34" charset="0"/>
              </a:defRPr>
            </a:lvl3pPr>
            <a:lvl4pPr>
              <a:defRPr sz="800">
                <a:latin typeface="Segoe UI Light" panose="020B0502040204020203" pitchFamily="34" charset="0"/>
              </a:defRPr>
            </a:lvl4pPr>
            <a:lvl5pPr>
              <a:defRPr sz="800">
                <a:latin typeface="Segoe UI Light" panose="020B0502040204020203" pitchFamily="34" charset="0"/>
              </a:defRPr>
            </a:lvl5pPr>
          </a:lstStyle>
          <a:p>
            <a:pPr lvl="0"/>
            <a:r>
              <a:rPr lang="en-US" dirty="0" smtClean="0"/>
              <a:t>Add Benefit details</a:t>
            </a:r>
          </a:p>
        </p:txBody>
      </p:sp>
      <p:sp>
        <p:nvSpPr>
          <p:cNvPr id="24" name="Title 1"/>
          <p:cNvSpPr>
            <a:spLocks noGrp="1"/>
          </p:cNvSpPr>
          <p:nvPr userDrawn="1">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Case Study&gt;</a:t>
            </a:r>
            <a:endParaRPr lang="en-US" dirty="0"/>
          </a:p>
        </p:txBody>
      </p:sp>
      <p:pic>
        <p:nvPicPr>
          <p:cNvPr id="25"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8595014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Q&amp;A&gt;</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085" y="822500"/>
            <a:ext cx="3127157" cy="3706260"/>
          </a:xfrm>
          <a:prstGeom prst="rect">
            <a:avLst/>
          </a:prstGeom>
        </p:spPr>
      </p:pic>
      <p:grpSp>
        <p:nvGrpSpPr>
          <p:cNvPr id="6" name="Group 5"/>
          <p:cNvGrpSpPr/>
          <p:nvPr userDrawn="1"/>
        </p:nvGrpSpPr>
        <p:grpSpPr>
          <a:xfrm>
            <a:off x="4501105" y="1334056"/>
            <a:ext cx="3973392" cy="2390596"/>
            <a:chOff x="5443855" y="1815152"/>
            <a:chExt cx="4805614" cy="3252716"/>
          </a:xfrm>
        </p:grpSpPr>
        <p:cxnSp>
          <p:nvCxnSpPr>
            <p:cNvPr id="5" name="Straight Connector 4"/>
            <p:cNvCxnSpPr/>
            <p:nvPr userDrawn="1"/>
          </p:nvCxnSpPr>
          <p:spPr>
            <a:xfrm flipV="1">
              <a:off x="5443855" y="1815152"/>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5443855" y="2458871"/>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5443855" y="3154908"/>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5443855" y="3798627"/>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5443855" y="4424149"/>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5443855" y="5067868"/>
              <a:ext cx="480561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11"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5658365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2543611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153844" y="2428"/>
            <a:ext cx="8694539" cy="612569"/>
          </a:xfrm>
        </p:spPr>
        <p:txBody>
          <a:bodyPr>
            <a:normAutofit/>
          </a:bodyPr>
          <a:lstStyle>
            <a:lvl1pPr>
              <a:defRPr sz="2400" baseline="0">
                <a:latin typeface="Segoe UI Light" panose="020B0502040204020203" pitchFamily="34" charset="0"/>
              </a:defRPr>
            </a:lvl1pPr>
          </a:lstStyle>
          <a:p>
            <a:r>
              <a:rPr lang="en-US" dirty="0" smtClean="0"/>
              <a:t>&lt;Add Slide Title for Q&amp;A&gt;</a:t>
            </a:r>
            <a:endParaRPr lang="en-US" dirty="0"/>
          </a:p>
        </p:txBody>
      </p:sp>
      <p:pic>
        <p:nvPicPr>
          <p:cNvPr id="6" name="Picture 2" descr="©HCL Confidential - 2013 - All Rights Reserv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8423" y="4824674"/>
            <a:ext cx="2543783" cy="2006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2"/>
          </p:nvPr>
        </p:nvSpPr>
        <p:spPr>
          <a:xfrm>
            <a:off x="1" y="4803255"/>
            <a:ext cx="447300" cy="243541"/>
          </a:xfrm>
          <a:prstGeom prst="rect">
            <a:avLst/>
          </a:prstGeom>
        </p:spPr>
        <p:txBody>
          <a:bodyPr/>
          <a:lstStyle>
            <a:lvl1pPr>
              <a:defRPr sz="1000">
                <a:solidFill>
                  <a:schemeClr val="tx1"/>
                </a:solidFill>
                <a:latin typeface="Arial" pitchFamily="34" charset="0"/>
                <a:cs typeface="Arial" pitchFamily="34" charset="0"/>
              </a:defRPr>
            </a:lvl1p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70566884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6619FA-62B9-4C58-8D46-9877ED4AF800}" type="slidenum">
              <a:rPr lang="de-DE" smtClean="0"/>
              <a:pPr/>
              <a:t>‹#›</a:t>
            </a:fld>
            <a:r>
              <a:rPr lang="de-DE" smtClean="0"/>
              <a:t>  </a:t>
            </a:r>
            <a:endParaRPr lang="de-DE" dirty="0" smtClean="0"/>
          </a:p>
        </p:txBody>
      </p:sp>
      <p:sp>
        <p:nvSpPr>
          <p:cNvPr id="4" name="Fußzeilenplatzhalter 3"/>
          <p:cNvSpPr>
            <a:spLocks noGrp="1"/>
          </p:cNvSpPr>
          <p:nvPr>
            <p:ph type="ftr" sz="quarter" idx="11"/>
          </p:nvPr>
        </p:nvSpPr>
        <p:spPr>
          <a:xfrm>
            <a:off x="1071697" y="4840056"/>
            <a:ext cx="4763095" cy="121723"/>
          </a:xfrm>
          <a:prstGeom prst="rect">
            <a:avLst/>
          </a:prstGeom>
        </p:spPr>
        <p:txBody>
          <a:bodyPr/>
          <a:lstStyle/>
          <a:p>
            <a:r>
              <a:rPr lang="de-DE" smtClean="0"/>
              <a:t>‹1›</a:t>
            </a:r>
            <a:endParaRPr lang="de-DE" dirty="0"/>
          </a:p>
        </p:txBody>
      </p:sp>
    </p:spTree>
    <p:extLst>
      <p:ext uri="{BB962C8B-B14F-4D97-AF65-F5344CB8AC3E}">
        <p14:creationId xmlns:p14="http://schemas.microsoft.com/office/powerpoint/2010/main" val="273465399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119445" y="4671625"/>
            <a:ext cx="2268141" cy="268350"/>
          </a:xfrm>
          <a:prstGeom prst="rect">
            <a:avLst/>
          </a:prstGeom>
        </p:spPr>
        <p:txBody>
          <a:bodyPr/>
          <a:lstStyle/>
          <a:p>
            <a:fld id="{B1021A18-ED81-4C23-84A1-60E5A351BF53}"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6"/>
          <p:cNvSpPr>
            <a:spLocks noGrp="1"/>
          </p:cNvSpPr>
          <p:nvPr>
            <p:ph type="title"/>
          </p:nvPr>
        </p:nvSpPr>
        <p:spPr>
          <a:xfrm>
            <a:off x="504031" y="112018"/>
            <a:ext cx="9072563" cy="448027"/>
          </a:xfrm>
          <a:prstGeom prst="rect">
            <a:avLst/>
          </a:prstGeom>
        </p:spPr>
        <p:txBody>
          <a:bodyPr vert="horz" lIns="91440" tIns="45720" rIns="91440" bIns="45720" rtlCol="0" anchor="ctr">
            <a:normAutofit/>
          </a:bodyPr>
          <a:lstStyle/>
          <a:p>
            <a:r>
              <a:rPr lang="en-US" dirty="0" smtClean="0"/>
              <a:t>Slide Heading</a:t>
            </a:r>
            <a:endParaRPr lang="en-US" dirty="0"/>
          </a:p>
        </p:txBody>
      </p:sp>
    </p:spTree>
    <p:extLst>
      <p:ext uri="{BB962C8B-B14F-4D97-AF65-F5344CB8AC3E}">
        <p14:creationId xmlns:p14="http://schemas.microsoft.com/office/powerpoint/2010/main" val="612732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6619FA-62B9-4C58-8D46-9877ED4AF800}" type="slidenum">
              <a:rPr lang="de-DE" smtClean="0"/>
              <a:pPr/>
              <a:t>‹#›</a:t>
            </a:fld>
            <a:r>
              <a:rPr lang="de-DE" dirty="0" smtClean="0"/>
              <a:t>  </a:t>
            </a:r>
          </a:p>
        </p:txBody>
      </p:sp>
      <p:sp>
        <p:nvSpPr>
          <p:cNvPr id="4" name="Fußzeilenplatzhalter 3"/>
          <p:cNvSpPr>
            <a:spLocks noGrp="1"/>
          </p:cNvSpPr>
          <p:nvPr>
            <p:ph type="ftr" sz="quarter" idx="11"/>
          </p:nvPr>
        </p:nvSpPr>
        <p:spPr/>
        <p:txBody>
          <a:bodyPr/>
          <a:lstStyle/>
          <a:p>
            <a:r>
              <a:rPr lang="de-DE" smtClean="0"/>
              <a:t>‹1›</a:t>
            </a:r>
            <a:endParaRPr lang="de-DE" dirty="0"/>
          </a:p>
        </p:txBody>
      </p:sp>
      <p:sp>
        <p:nvSpPr>
          <p:cNvPr id="6" name="Inhaltsplatzhalter 5"/>
          <p:cNvSpPr>
            <a:spLocks noGrp="1"/>
          </p:cNvSpPr>
          <p:nvPr>
            <p:ph sz="quarter" idx="12"/>
          </p:nvPr>
        </p:nvSpPr>
        <p:spPr>
          <a:xfrm>
            <a:off x="595313" y="826055"/>
            <a:ext cx="8890000" cy="38113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4"/>
          <p:cNvSpPr>
            <a:spLocks noGrp="1"/>
          </p:cNvSpPr>
          <p:nvPr>
            <p:ph type="title"/>
          </p:nvPr>
        </p:nvSpPr>
        <p:spPr>
          <a:xfrm>
            <a:off x="595313" y="209954"/>
            <a:ext cx="7003254" cy="264583"/>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8202689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6619FA-62B9-4C58-8D46-9877ED4AF800}" type="slidenum">
              <a:rPr lang="de-DE" smtClean="0"/>
              <a:pPr/>
              <a:t>‹#›</a:t>
            </a:fld>
            <a:r>
              <a:rPr lang="de-DE" dirty="0" smtClean="0"/>
              <a:t>  </a:t>
            </a:r>
          </a:p>
        </p:txBody>
      </p:sp>
      <p:sp>
        <p:nvSpPr>
          <p:cNvPr id="4" name="Fußzeilenplatzhalter 3"/>
          <p:cNvSpPr>
            <a:spLocks noGrp="1"/>
          </p:cNvSpPr>
          <p:nvPr>
            <p:ph type="ftr" sz="quarter" idx="11"/>
          </p:nvPr>
        </p:nvSpPr>
        <p:spPr/>
        <p:txBody>
          <a:bodyPr/>
          <a:lstStyle/>
          <a:p>
            <a:r>
              <a:rPr lang="de-DE" smtClean="0"/>
              <a:t>‹1›</a:t>
            </a:r>
            <a:endParaRPr lang="de-DE" dirty="0"/>
          </a:p>
        </p:txBody>
      </p:sp>
      <p:sp>
        <p:nvSpPr>
          <p:cNvPr id="6" name="Inhaltsplatzhalter 5"/>
          <p:cNvSpPr>
            <a:spLocks noGrp="1"/>
          </p:cNvSpPr>
          <p:nvPr>
            <p:ph sz="quarter" idx="12"/>
          </p:nvPr>
        </p:nvSpPr>
        <p:spPr>
          <a:xfrm>
            <a:off x="595313" y="826055"/>
            <a:ext cx="8890000" cy="38113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4"/>
          <p:cNvSpPr>
            <a:spLocks noGrp="1"/>
          </p:cNvSpPr>
          <p:nvPr>
            <p:ph type="title"/>
          </p:nvPr>
        </p:nvSpPr>
        <p:spPr>
          <a:xfrm>
            <a:off x="595313" y="209954"/>
            <a:ext cx="7003254" cy="264583"/>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13833909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32" y="896058"/>
            <a:ext cx="9408584" cy="33263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36368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32" y="896058"/>
            <a:ext cx="9408584" cy="33263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14059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801" y="1256579"/>
            <a:ext cx="8694539" cy="2096630"/>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87801" y="3373053"/>
            <a:ext cx="8694539" cy="1102569"/>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EB8A2-1F0C-48F8-B0DC-8F6D66F4E787}" type="datetime1">
              <a:rPr lang="en-US" smtClean="0"/>
              <a:t>15-Nov-16</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2529899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6619FA-62B9-4C58-8D46-9877ED4AF800}" type="slidenum">
              <a:rPr lang="de-DE" smtClean="0"/>
              <a:pPr/>
              <a:t>‹#›</a:t>
            </a:fld>
            <a:r>
              <a:rPr lang="de-DE" dirty="0" smtClean="0"/>
              <a:t>  </a:t>
            </a:r>
          </a:p>
        </p:txBody>
      </p:sp>
      <p:sp>
        <p:nvSpPr>
          <p:cNvPr id="4" name="Fußzeilenplatzhalter 3"/>
          <p:cNvSpPr>
            <a:spLocks noGrp="1"/>
          </p:cNvSpPr>
          <p:nvPr>
            <p:ph type="ftr" sz="quarter" idx="11"/>
          </p:nvPr>
        </p:nvSpPr>
        <p:spPr/>
        <p:txBody>
          <a:bodyPr/>
          <a:lstStyle/>
          <a:p>
            <a:r>
              <a:rPr lang="en-US" dirty="0" smtClean="0"/>
              <a:t>SharePoint Online - Analysis for migration from SharePoint 2010</a:t>
            </a:r>
            <a:endParaRPr lang="de-DE" dirty="0"/>
          </a:p>
        </p:txBody>
      </p:sp>
      <p:sp>
        <p:nvSpPr>
          <p:cNvPr id="6" name="Inhaltsplatzhalter 5"/>
          <p:cNvSpPr>
            <a:spLocks noGrp="1"/>
          </p:cNvSpPr>
          <p:nvPr>
            <p:ph sz="quarter" idx="12"/>
          </p:nvPr>
        </p:nvSpPr>
        <p:spPr>
          <a:xfrm>
            <a:off x="595313" y="826055"/>
            <a:ext cx="8890000" cy="38113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4"/>
          <p:cNvSpPr>
            <a:spLocks noGrp="1"/>
          </p:cNvSpPr>
          <p:nvPr>
            <p:ph type="title"/>
          </p:nvPr>
        </p:nvSpPr>
        <p:spPr>
          <a:xfrm>
            <a:off x="595313" y="209954"/>
            <a:ext cx="7003254" cy="264583"/>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385688076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3043" y="1341750"/>
            <a:ext cx="4284266" cy="31980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3316" y="1341750"/>
            <a:ext cx="4284266" cy="31980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FA06C-6BDA-4549-8F55-CECBF5A69361}" type="datetime1">
              <a:rPr lang="en-US" smtClean="0"/>
              <a:t>15-Nov-16</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127653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65" y="268357"/>
            <a:ext cx="8694539" cy="97422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366" y="1235577"/>
            <a:ext cx="4264577" cy="60553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694366" y="1841121"/>
            <a:ext cx="4264577" cy="27080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3317" y="1235577"/>
            <a:ext cx="4285578" cy="60553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5103317" y="1841121"/>
            <a:ext cx="4285578" cy="27080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5D1F68-0784-4AE5-B698-9862699BCCD8}" type="datetime1">
              <a:rPr lang="en-US" smtClean="0"/>
              <a:t>15-Nov-16</a:t>
            </a:fld>
            <a:endParaRPr lang="en-US" dirty="0"/>
          </a:p>
        </p:txBody>
      </p:sp>
      <p:sp>
        <p:nvSpPr>
          <p:cNvPr id="8" name="Footer Placeholder 7"/>
          <p:cNvSpPr>
            <a:spLocks noGrp="1"/>
          </p:cNvSpPr>
          <p:nvPr>
            <p:ph type="ftr" sz="quarter" idx="11"/>
          </p:nvPr>
        </p:nvSpPr>
        <p:spPr/>
        <p:txBody>
          <a:bodyPr/>
          <a:lstStyle/>
          <a:p>
            <a:r>
              <a:rPr lang="en-US" dirty="0" smtClean="0"/>
              <a:t>‹1›</a:t>
            </a:r>
            <a:endParaRPr lang="en-US" dirty="0"/>
          </a:p>
        </p:txBody>
      </p:sp>
      <p:sp>
        <p:nvSpPr>
          <p:cNvPr id="9" name="Slide Number Placeholder 8"/>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316126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95B2AF-ACE9-43B8-9CAF-FD15E17189EB}" type="datetime1">
              <a:rPr lang="en-US" smtClean="0"/>
              <a:t>15-Nov-16</a:t>
            </a:fld>
            <a:endParaRPr lang="en-US" dirty="0"/>
          </a:p>
        </p:txBody>
      </p:sp>
      <p:sp>
        <p:nvSpPr>
          <p:cNvPr id="4" name="Footer Placeholder 3"/>
          <p:cNvSpPr>
            <a:spLocks noGrp="1"/>
          </p:cNvSpPr>
          <p:nvPr>
            <p:ph type="ftr" sz="quarter" idx="11"/>
          </p:nvPr>
        </p:nvSpPr>
        <p:spPr/>
        <p:txBody>
          <a:bodyPr/>
          <a:lstStyle/>
          <a:p>
            <a:r>
              <a:rPr lang="en-US" dirty="0" smtClean="0"/>
              <a:t>‹1›</a:t>
            </a:r>
            <a:endParaRPr lang="en-US" dirty="0"/>
          </a:p>
        </p:txBody>
      </p:sp>
      <p:sp>
        <p:nvSpPr>
          <p:cNvPr id="5" name="Slide Number Placeholder 4"/>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10137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A7B262A-650A-4F54-9427-57700775EF63}" type="datetime1">
              <a:rPr lang="en-US" smtClean="0"/>
              <a:t>15-Nov-16</a:t>
            </a:fld>
            <a:endParaRPr lang="en-US" dirty="0"/>
          </a:p>
        </p:txBody>
      </p:sp>
      <p:sp>
        <p:nvSpPr>
          <p:cNvPr id="5" name="TextBox 4"/>
          <p:cNvSpPr txBox="1"/>
          <p:nvPr userDrawn="1"/>
        </p:nvSpPr>
        <p:spPr>
          <a:xfrm>
            <a:off x="7991714" y="4868259"/>
            <a:ext cx="2016899" cy="215444"/>
          </a:xfrm>
          <a:prstGeom prst="rect">
            <a:avLst/>
          </a:prstGeom>
          <a:noFill/>
        </p:spPr>
        <p:txBody>
          <a:bodyPr wrap="none" rtlCol="0">
            <a:spAutoFit/>
          </a:bodyPr>
          <a:lstStyle/>
          <a:p>
            <a:pPr defTabSz="731520"/>
            <a:r>
              <a:rPr lang="en-US" sz="800" dirty="0">
                <a:solidFill>
                  <a:prstClr val="black"/>
                </a:solidFill>
                <a:latin typeface="Segoe UI" panose="020B0502040204020203" pitchFamily="34" charset="0"/>
                <a:ea typeface="Segoe UI" panose="020B0502040204020203" pitchFamily="34" charset="0"/>
                <a:cs typeface="Segoe UI" panose="020B0502040204020203" pitchFamily="34" charset="0"/>
              </a:rPr>
              <a:t>Confidential @HCLT. All </a:t>
            </a:r>
            <a:r>
              <a:rPr lang="en-US" sz="8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Rights </a:t>
            </a:r>
            <a:r>
              <a:rPr lang="en-US" sz="800" dirty="0">
                <a:solidFill>
                  <a:prstClr val="black"/>
                </a:solidFill>
                <a:latin typeface="Segoe UI" panose="020B0502040204020203" pitchFamily="34" charset="0"/>
                <a:ea typeface="Segoe UI" panose="020B0502040204020203" pitchFamily="34" charset="0"/>
                <a:cs typeface="Segoe UI" panose="020B0502040204020203" pitchFamily="34" charset="0"/>
              </a:rPr>
              <a:t>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84" y="4628980"/>
            <a:ext cx="644928" cy="359468"/>
          </a:xfrm>
          <a:prstGeom prst="rect">
            <a:avLst/>
          </a:prstGeom>
        </p:spPr>
      </p:pic>
      <p:grpSp>
        <p:nvGrpSpPr>
          <p:cNvPr id="11" name="Group 10"/>
          <p:cNvGrpSpPr/>
          <p:nvPr userDrawn="1"/>
        </p:nvGrpSpPr>
        <p:grpSpPr>
          <a:xfrm>
            <a:off x="3958678" y="4603713"/>
            <a:ext cx="2163266" cy="404171"/>
            <a:chOff x="8368726" y="4190638"/>
            <a:chExt cx="2704082" cy="505214"/>
          </a:xfrm>
        </p:grpSpPr>
        <p:grpSp>
          <p:nvGrpSpPr>
            <p:cNvPr id="12" name="Group 11"/>
            <p:cNvGrpSpPr/>
            <p:nvPr/>
          </p:nvGrpSpPr>
          <p:grpSpPr>
            <a:xfrm>
              <a:off x="8368726" y="4190638"/>
              <a:ext cx="1475366" cy="505214"/>
              <a:chOff x="6511351" y="4290654"/>
              <a:chExt cx="1475366" cy="505214"/>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16" name="TextBox 15"/>
              <p:cNvSpPr txBox="1"/>
              <p:nvPr/>
            </p:nvSpPr>
            <p:spPr>
              <a:xfrm>
                <a:off x="7172329" y="4557341"/>
                <a:ext cx="814388" cy="238527"/>
              </a:xfrm>
              <a:prstGeom prst="rect">
                <a:avLst/>
              </a:prstGeom>
              <a:noFill/>
            </p:spPr>
            <p:txBody>
              <a:bodyPr wrap="square" rtlCol="0">
                <a:spAutoFit/>
              </a:bodyPr>
              <a:lstStyle/>
              <a:p>
                <a:pPr defTabSz="731520"/>
                <a:r>
                  <a:rPr lang="en-US" sz="64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64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13" name="Picture 12"/>
            <p:cNvPicPr>
              <a:picLocks noChangeAspect="1"/>
            </p:cNvPicPr>
            <p:nvPr/>
          </p:nvPicPr>
          <p:blipFill>
            <a:blip r:embed="rId4"/>
            <a:stretch>
              <a:fillRect/>
            </a:stretch>
          </p:blipFill>
          <p:spPr>
            <a:xfrm>
              <a:off x="10201271" y="4311104"/>
              <a:ext cx="871537" cy="315436"/>
            </a:xfrm>
            <a:prstGeom prst="rect">
              <a:avLst/>
            </a:prstGeom>
          </p:spPr>
        </p:pic>
        <p:sp>
          <p:nvSpPr>
            <p:cNvPr id="14" name="TextBox 13"/>
            <p:cNvSpPr txBox="1"/>
            <p:nvPr/>
          </p:nvSpPr>
          <p:spPr>
            <a:xfrm>
              <a:off x="9701212" y="4295944"/>
              <a:ext cx="472084" cy="392415"/>
            </a:xfrm>
            <a:prstGeom prst="rect">
              <a:avLst/>
            </a:prstGeom>
            <a:noFill/>
          </p:spPr>
          <p:txBody>
            <a:bodyPr wrap="none" rtlCol="0">
              <a:spAutoFit/>
            </a:bodyPr>
            <a:lstStyle/>
            <a:p>
              <a:pPr defTabSz="731520"/>
              <a:r>
                <a:rPr lang="en-US" sz="1440"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sz="1440"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7" name="Rectangle 16"/>
          <p:cNvSpPr/>
          <p:nvPr userDrawn="1"/>
        </p:nvSpPr>
        <p:spPr>
          <a:xfrm>
            <a:off x="-1" y="0"/>
            <a:ext cx="10080625" cy="763326"/>
          </a:xfrm>
          <a:prstGeom prst="rect">
            <a:avLst/>
          </a:prstGeom>
          <a:solidFill>
            <a:srgbClr val="0062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1440">
              <a:solidFill>
                <a:prstClr val="white"/>
              </a:solidFill>
            </a:endParaRPr>
          </a:p>
        </p:txBody>
      </p:sp>
      <p:grpSp>
        <p:nvGrpSpPr>
          <p:cNvPr id="18" name="Group 17"/>
          <p:cNvGrpSpPr/>
          <p:nvPr userDrawn="1"/>
        </p:nvGrpSpPr>
        <p:grpSpPr>
          <a:xfrm>
            <a:off x="7599466" y="334943"/>
            <a:ext cx="2474638" cy="1211942"/>
            <a:chOff x="1738748" y="3027965"/>
            <a:chExt cx="3093297" cy="1514927"/>
          </a:xfrm>
        </p:grpSpPr>
        <p:sp>
          <p:nvSpPr>
            <p:cNvPr id="19" name="Rectangle 18"/>
            <p:cNvSpPr/>
            <p:nvPr userDrawn="1"/>
          </p:nvSpPr>
          <p:spPr>
            <a:xfrm rot="20994695">
              <a:off x="3849020" y="3113020"/>
              <a:ext cx="609111" cy="622714"/>
            </a:xfrm>
            <a:prstGeom prst="rect">
              <a:avLst/>
            </a:prstGeom>
            <a:solidFill>
              <a:srgbClr val="00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1440">
                <a:solidFill>
                  <a:prstClr val="white"/>
                </a:solidFill>
              </a:endParaRPr>
            </a:p>
          </p:txBody>
        </p:sp>
        <p:sp>
          <p:nvSpPr>
            <p:cNvPr id="20" name="Oval 19"/>
            <p:cNvSpPr/>
            <p:nvPr userDrawn="1"/>
          </p:nvSpPr>
          <p:spPr>
            <a:xfrm>
              <a:off x="2818911" y="3027965"/>
              <a:ext cx="1080000" cy="1080000"/>
            </a:xfrm>
            <a:prstGeom prst="ellipse">
              <a:avLst/>
            </a:prstGeom>
            <a:solidFill>
              <a:schemeClr val="accent1">
                <a:lumMod val="20000"/>
                <a:lumOff val="80000"/>
              </a:schemeClr>
            </a:solidFill>
            <a:ln w="76200">
              <a:solidFill>
                <a:srgbClr val="0062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userDrawn="1"/>
          </p:nvSpPr>
          <p:spPr>
            <a:xfrm rot="21394870">
              <a:off x="2247084" y="3271770"/>
              <a:ext cx="609111" cy="622714"/>
            </a:xfrm>
            <a:prstGeom prst="rect">
              <a:avLst/>
            </a:prstGeom>
            <a:solidFill>
              <a:srgbClr val="00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1440">
                <a:solidFill>
                  <a:prstClr val="white"/>
                </a:solidFill>
              </a:endParaRPr>
            </a:p>
          </p:txBody>
        </p:sp>
        <p:sp>
          <p:nvSpPr>
            <p:cNvPr id="22" name="Oval 21"/>
            <p:cNvSpPr/>
            <p:nvPr userDrawn="1"/>
          </p:nvSpPr>
          <p:spPr>
            <a:xfrm rot="1667480">
              <a:off x="1738748" y="3628638"/>
              <a:ext cx="1327606"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1440">
                <a:solidFill>
                  <a:prstClr val="white"/>
                </a:solidFill>
              </a:endParaRPr>
            </a:p>
          </p:txBody>
        </p:sp>
        <p:sp>
          <p:nvSpPr>
            <p:cNvPr id="23" name="Oval 22"/>
            <p:cNvSpPr/>
            <p:nvPr userDrawn="1"/>
          </p:nvSpPr>
          <p:spPr>
            <a:xfrm rot="18013287">
              <a:off x="3733584" y="3385652"/>
              <a:ext cx="128266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endParaRPr lang="en-IN" sz="1440">
                <a:solidFill>
                  <a:prstClr val="white"/>
                </a:solidFill>
              </a:endParaRPr>
            </a:p>
          </p:txBody>
        </p:sp>
      </p:grpSp>
      <p:sp>
        <p:nvSpPr>
          <p:cNvPr id="26" name="TextBox 25"/>
          <p:cNvSpPr txBox="1"/>
          <p:nvPr userDrawn="1"/>
        </p:nvSpPr>
        <p:spPr>
          <a:xfrm>
            <a:off x="8587409" y="566911"/>
            <a:ext cx="614901" cy="437043"/>
          </a:xfrm>
          <a:prstGeom prst="rect">
            <a:avLst/>
          </a:prstGeom>
          <a:noFill/>
        </p:spPr>
        <p:txBody>
          <a:bodyPr wrap="square" rtlCol="0">
            <a:spAutoFit/>
          </a:bodyPr>
          <a:lstStyle/>
          <a:p>
            <a:pPr algn="ctr" defTabSz="731520"/>
            <a:fld id="{1E3CC809-6BEB-41D7-A1AD-18A0267C8A88}" type="slidenum">
              <a:rPr lang="en-IN" sz="2240" b="1" smtClean="0">
                <a:solidFill>
                  <a:srgbClr val="0062AD"/>
                </a:solidFill>
                <a:latin typeface="Segoe UI" panose="020B0502040204020203" pitchFamily="34" charset="0"/>
                <a:ea typeface="Segoe UI" panose="020B0502040204020203" pitchFamily="34" charset="0"/>
                <a:cs typeface="Segoe UI" panose="020B0502040204020203" pitchFamily="34" charset="0"/>
              </a:rPr>
              <a:pPr algn="ctr" defTabSz="731520"/>
              <a:t>‹#›</a:t>
            </a:fld>
            <a:endParaRPr lang="en-IN" sz="2240" b="1" dirty="0">
              <a:solidFill>
                <a:srgbClr val="0062AD"/>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23643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60" y="336025"/>
            <a:ext cx="3251264" cy="1176073"/>
          </a:xfrm>
        </p:spPr>
        <p:txBody>
          <a:bodyPr anchor="b"/>
          <a:lstStyle>
            <a:lvl1pPr>
              <a:defRPr sz="2560"/>
            </a:lvl1pPr>
          </a:lstStyle>
          <a:p>
            <a:r>
              <a:rPr lang="en-US" smtClean="0"/>
              <a:t>Click to edit Master title style</a:t>
            </a:r>
            <a:endParaRPr lang="en-US" dirty="0"/>
          </a:p>
        </p:txBody>
      </p:sp>
      <p:sp>
        <p:nvSpPr>
          <p:cNvPr id="3" name="Content Placeholder 2"/>
          <p:cNvSpPr>
            <a:spLocks noGrp="1"/>
          </p:cNvSpPr>
          <p:nvPr>
            <p:ph idx="1"/>
          </p:nvPr>
        </p:nvSpPr>
        <p:spPr>
          <a:xfrm>
            <a:off x="4285578" y="725712"/>
            <a:ext cx="5103316" cy="358189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360" y="1512096"/>
            <a:ext cx="3251264" cy="2801341"/>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65122-65BA-47FA-914B-B67D0C97FE4F}" type="datetime1">
              <a:rPr lang="en-US" smtClean="0"/>
              <a:t>15-Nov-16</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119347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60" y="336025"/>
            <a:ext cx="3251264" cy="1176073"/>
          </a:xfrm>
        </p:spPr>
        <p:txBody>
          <a:bodyPr anchor="b"/>
          <a:lstStyle>
            <a:lvl1pPr>
              <a:defRPr sz="2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5578" y="725712"/>
            <a:ext cx="5103316" cy="358189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94360" y="1512096"/>
            <a:ext cx="3251264" cy="2801341"/>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6F3C7-37CA-4F75-95C3-E5ADA61A1225}" type="datetime1">
              <a:rPr lang="en-US" smtClean="0"/>
              <a:t>15-Nov-16</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FD3FA039-292F-4100-87B2-46E54D4C12C9}" type="slidenum">
              <a:rPr lang="en-US" smtClean="0"/>
              <a:pPr/>
              <a:t>‹#›</a:t>
            </a:fld>
            <a:endParaRPr lang="en-US" dirty="0"/>
          </a:p>
        </p:txBody>
      </p:sp>
    </p:spTree>
    <p:extLst>
      <p:ext uri="{BB962C8B-B14F-4D97-AF65-F5344CB8AC3E}">
        <p14:creationId xmlns:p14="http://schemas.microsoft.com/office/powerpoint/2010/main" val="30948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268357"/>
            <a:ext cx="8694539" cy="9742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3043" y="1341750"/>
            <a:ext cx="8694539" cy="31980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0" y="4671624"/>
            <a:ext cx="2268141" cy="268350"/>
          </a:xfrm>
          <a:prstGeom prst="rect">
            <a:avLst/>
          </a:prstGeom>
        </p:spPr>
        <p:txBody>
          <a:bodyPr vert="horz" lIns="91440" tIns="45720" rIns="91440" bIns="45720" rtlCol="0" anchor="ctr"/>
          <a:lstStyle>
            <a:lvl1pPr algn="l">
              <a:defRPr sz="960">
                <a:solidFill>
                  <a:schemeClr val="tx1">
                    <a:tint val="75000"/>
                  </a:schemeClr>
                </a:solidFill>
              </a:defRPr>
            </a:lvl1pPr>
          </a:lstStyle>
          <a:p>
            <a:fld id="{2E45DB41-C445-4AB7-ACD0-4AB0CE84A557}" type="datetime1">
              <a:rPr lang="en-US" smtClean="0"/>
              <a:t>15-Nov-16</a:t>
            </a:fld>
            <a:endParaRPr lang="en-US" dirty="0"/>
          </a:p>
        </p:txBody>
      </p:sp>
      <p:sp>
        <p:nvSpPr>
          <p:cNvPr id="5" name="Footer Placeholder 4"/>
          <p:cNvSpPr>
            <a:spLocks noGrp="1"/>
          </p:cNvSpPr>
          <p:nvPr>
            <p:ph type="ftr" sz="quarter" idx="3"/>
          </p:nvPr>
        </p:nvSpPr>
        <p:spPr>
          <a:xfrm>
            <a:off x="3339207" y="4671624"/>
            <a:ext cx="3402211" cy="268350"/>
          </a:xfrm>
          <a:prstGeom prst="rect">
            <a:avLst/>
          </a:prstGeom>
        </p:spPr>
        <p:txBody>
          <a:bodyPr vert="horz" lIns="91440" tIns="45720" rIns="91440" bIns="45720" rtlCol="0" anchor="ctr"/>
          <a:lstStyle>
            <a:lvl1pPr algn="ctr">
              <a:defRPr sz="960">
                <a:solidFill>
                  <a:schemeClr val="tx1">
                    <a:tint val="75000"/>
                  </a:schemeClr>
                </a:solidFill>
              </a:defRPr>
            </a:lvl1pPr>
          </a:lstStyle>
          <a:p>
            <a:r>
              <a:rPr lang="en-US" dirty="0" smtClean="0"/>
              <a:t>‹1›</a:t>
            </a:r>
            <a:endParaRPr lang="en-US" dirty="0"/>
          </a:p>
        </p:txBody>
      </p:sp>
      <p:sp>
        <p:nvSpPr>
          <p:cNvPr id="6" name="Slide Number Placeholder 5"/>
          <p:cNvSpPr>
            <a:spLocks noGrp="1"/>
          </p:cNvSpPr>
          <p:nvPr>
            <p:ph type="sldNum" sz="quarter" idx="4"/>
          </p:nvPr>
        </p:nvSpPr>
        <p:spPr>
          <a:xfrm>
            <a:off x="7119445" y="4671624"/>
            <a:ext cx="2268141" cy="268350"/>
          </a:xfrm>
          <a:prstGeom prst="rect">
            <a:avLst/>
          </a:prstGeom>
        </p:spPr>
        <p:txBody>
          <a:bodyPr vert="horz" lIns="91440" tIns="45720" rIns="91440" bIns="45720" rtlCol="0" anchor="ctr"/>
          <a:lstStyle>
            <a:lvl1pPr algn="r">
              <a:defRPr sz="960">
                <a:solidFill>
                  <a:schemeClr val="tx1">
                    <a:tint val="75000"/>
                  </a:schemeClr>
                </a:solidFill>
              </a:defRPr>
            </a:lvl1pPr>
          </a:lstStyle>
          <a:p>
            <a:fld id="{FD3FA039-292F-4100-87B2-46E54D4C12C9}" type="slidenum">
              <a:rPr lang="en-US" smtClean="0"/>
              <a:pPr/>
              <a:t>‹#›</a:t>
            </a:fld>
            <a:endParaRPr lang="en-US" dirty="0"/>
          </a:p>
        </p:txBody>
      </p:sp>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820552" y="4717423"/>
            <a:ext cx="1070533" cy="192726"/>
          </a:xfrm>
          <a:prstGeom prst="rect">
            <a:avLst/>
          </a:prstGeom>
        </p:spPr>
      </p:pic>
    </p:spTree>
    <p:extLst>
      <p:ext uri="{BB962C8B-B14F-4D97-AF65-F5344CB8AC3E}">
        <p14:creationId xmlns:p14="http://schemas.microsoft.com/office/powerpoint/2010/main" val="36548667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50" r:id="rId12"/>
    <p:sldLayoutId id="2147483668" r:id="rId13"/>
    <p:sldLayoutId id="2147483669" r:id="rId14"/>
    <p:sldLayoutId id="2147483670" r:id="rId15"/>
    <p:sldLayoutId id="2147483660" r:id="rId16"/>
    <p:sldLayoutId id="2147483667" r:id="rId17"/>
    <p:sldLayoutId id="2147483661" r:id="rId18"/>
    <p:sldLayoutId id="2147483666" r:id="rId19"/>
    <p:sldLayoutId id="2147483662" r:id="rId20"/>
    <p:sldLayoutId id="2147483664" r:id="rId21"/>
    <p:sldLayoutId id="2147483671" r:id="rId22"/>
    <p:sldLayoutId id="2147483672" r:id="rId23"/>
    <p:sldLayoutId id="2147483676" r:id="rId24"/>
    <p:sldLayoutId id="2147483690" r:id="rId25"/>
    <p:sldLayoutId id="2147483691" r:id="rId26"/>
    <p:sldLayoutId id="2147483692" r:id="rId27"/>
    <p:sldLayoutId id="2147483693" r:id="rId28"/>
    <p:sldLayoutId id="2147483694" r:id="rId29"/>
    <p:sldLayoutId id="2147483695" r:id="rId30"/>
  </p:sldLayoutIdLst>
  <p:hf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15.emf"/><Relationship Id="rId3" Type="http://schemas.openxmlformats.org/officeDocument/2006/relationships/image" Target="../media/image23.emf"/><Relationship Id="rId7" Type="http://schemas.openxmlformats.org/officeDocument/2006/relationships/image" Target="../media/image26.emf"/><Relationship Id="rId12"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29.emf"/><Relationship Id="rId5" Type="http://schemas.openxmlformats.org/officeDocument/2006/relationships/image" Target="../media/image24.emf"/><Relationship Id="rId10" Type="http://schemas.openxmlformats.org/officeDocument/2006/relationships/image" Target="../media/image18.emf"/><Relationship Id="rId4" Type="http://schemas.openxmlformats.org/officeDocument/2006/relationships/image" Target="../media/image20.emf"/><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5.emf"/><Relationship Id="rId9" Type="http://schemas.openxmlformats.org/officeDocument/2006/relationships/image" Target="../media/image3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29.emf"/><Relationship Id="rId3" Type="http://schemas.openxmlformats.org/officeDocument/2006/relationships/image" Target="../media/image23.emf"/><Relationship Id="rId7" Type="http://schemas.microsoft.com/office/2007/relationships/hdphoto" Target="../media/hdphoto1.wdp"/><Relationship Id="rId12"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8.emf"/><Relationship Id="rId5" Type="http://schemas.openxmlformats.org/officeDocument/2006/relationships/image" Target="../media/image24.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0.emf"/></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4.png"/><Relationship Id="rId7"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35.png"/><Relationship Id="rId9"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6.emf"/><Relationship Id="rId7"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37.png"/><Relationship Id="rId9" Type="http://schemas.openxmlformats.org/officeDocument/2006/relationships/image" Target="../media/image28.emf"/></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8.png"/><Relationship Id="rId7"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36.emf"/><Relationship Id="rId9"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0.emf"/><Relationship Id="rId9"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0.emf"/><Relationship Id="rId9" Type="http://schemas.openxmlformats.org/officeDocument/2006/relationships/image" Target="../media/image18.emf"/></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9.png"/><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36.emf"/><Relationship Id="rId9" Type="http://schemas.openxmlformats.org/officeDocument/2006/relationships/image" Target="../media/image28.emf"/></Relationships>
</file>

<file path=ppt/slides/_rels/slide22.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20.emf"/><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emf"/><Relationship Id="rId9" Type="http://schemas.openxmlformats.org/officeDocument/2006/relationships/image" Target="../media/image46.png"/><Relationship Id="rId14" Type="http://schemas.openxmlformats.org/officeDocument/2006/relationships/image" Target="../media/image24.emf"/></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34.png"/><Relationship Id="rId7" Type="http://schemas.openxmlformats.org/officeDocument/2006/relationships/image" Target="../media/image51.emf"/><Relationship Id="rId12" Type="http://schemas.openxmlformats.org/officeDocument/2006/relationships/image" Target="../media/image29.emf"/><Relationship Id="rId17" Type="http://schemas.openxmlformats.org/officeDocument/2006/relationships/image" Target="../media/image54.emf"/><Relationship Id="rId2" Type="http://schemas.openxmlformats.org/officeDocument/2006/relationships/notesSlide" Target="../notesSlides/notesSlide21.xml"/><Relationship Id="rId16"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image" Target="../media/image18.emf"/><Relationship Id="rId5" Type="http://schemas.openxmlformats.org/officeDocument/2006/relationships/image" Target="../media/image50.emf"/><Relationship Id="rId15" Type="http://schemas.openxmlformats.org/officeDocument/2006/relationships/image" Target="../media/image20.emf"/><Relationship Id="rId10" Type="http://schemas.openxmlformats.org/officeDocument/2006/relationships/image" Target="../media/image28.emf"/><Relationship Id="rId4" Type="http://schemas.openxmlformats.org/officeDocument/2006/relationships/image" Target="../media/image49.png"/><Relationship Id="rId9" Type="http://schemas.openxmlformats.org/officeDocument/2006/relationships/image" Target="../media/image26.emf"/><Relationship Id="rId14" Type="http://schemas.openxmlformats.org/officeDocument/2006/relationships/image" Target="../media/image52.emf"/></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emf"/><Relationship Id="rId3" Type="http://schemas.openxmlformats.org/officeDocument/2006/relationships/image" Target="../media/image55.emf"/><Relationship Id="rId7" Type="http://schemas.openxmlformats.org/officeDocument/2006/relationships/image" Target="../media/image59.emf"/><Relationship Id="rId12" Type="http://schemas.openxmlformats.org/officeDocument/2006/relationships/image" Target="../media/image63.emf"/><Relationship Id="rId2" Type="http://schemas.openxmlformats.org/officeDocument/2006/relationships/notesSlide" Target="../notesSlides/notesSlide22.xml"/><Relationship Id="rId16"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58.emf"/><Relationship Id="rId11" Type="http://schemas.openxmlformats.org/officeDocument/2006/relationships/image" Target="../media/image62.emf"/><Relationship Id="rId5" Type="http://schemas.openxmlformats.org/officeDocument/2006/relationships/image" Target="../media/image57.emf"/><Relationship Id="rId15" Type="http://schemas.openxmlformats.org/officeDocument/2006/relationships/image" Target="../media/image66.emf"/><Relationship Id="rId10" Type="http://schemas.openxmlformats.org/officeDocument/2006/relationships/image" Target="../media/image61.emf"/><Relationship Id="rId4" Type="http://schemas.openxmlformats.org/officeDocument/2006/relationships/image" Target="../media/image56.emf"/><Relationship Id="rId9" Type="http://schemas.openxmlformats.org/officeDocument/2006/relationships/image" Target="../media/image36.emf"/><Relationship Id="rId14" Type="http://schemas.openxmlformats.org/officeDocument/2006/relationships/image" Target="../media/image65.emf"/></Relationships>
</file>

<file path=ppt/slides/_rels/slide2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0.emf"/><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4.png"/><Relationship Id="rId7"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emf"/><Relationship Id="rId11" Type="http://schemas.openxmlformats.org/officeDocument/2006/relationships/image" Target="../media/image24.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68.png"/><Relationship Id="rId9" Type="http://schemas.openxmlformats.org/officeDocument/2006/relationships/image" Target="../media/image23.emf"/></Relationships>
</file>

<file path=ppt/slides/_rels/slide2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69.png"/><Relationship Id="rId7"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emf"/><Relationship Id="rId11" Type="http://schemas.openxmlformats.org/officeDocument/2006/relationships/image" Target="../media/image24.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70.png"/><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0.emf"/><Relationship Id="rId9" Type="http://schemas.openxmlformats.org/officeDocument/2006/relationships/image" Target="../media/image18.emf"/></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29.emf"/><Relationship Id="rId3" Type="http://schemas.openxmlformats.org/officeDocument/2006/relationships/image" Target="../media/image71.png"/><Relationship Id="rId7" Type="http://schemas.openxmlformats.org/officeDocument/2006/relationships/image" Target="../media/image24.emf"/><Relationship Id="rId12" Type="http://schemas.openxmlformats.org/officeDocument/2006/relationships/image" Target="../media/image18.emf"/><Relationship Id="rId2" Type="http://schemas.openxmlformats.org/officeDocument/2006/relationships/notesSlide" Target="../notesSlides/notesSlide27.xml"/><Relationship Id="rId16"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15.emf"/><Relationship Id="rId15" Type="http://schemas.openxmlformats.org/officeDocument/2006/relationships/image" Target="../media/image72.png"/><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30.emf"/><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image" Target="../media/image18.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8.emf"/><Relationship Id="rId17" Type="http://schemas.openxmlformats.org/officeDocument/2006/relationships/image" Target="../media/image78.emf"/><Relationship Id="rId2" Type="http://schemas.openxmlformats.org/officeDocument/2006/relationships/notesSlide" Target="../notesSlides/notesSlide28.xml"/><Relationship Id="rId16" Type="http://schemas.openxmlformats.org/officeDocument/2006/relationships/image" Target="../media/image77.emf"/><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27.emf"/><Relationship Id="rId5" Type="http://schemas.openxmlformats.org/officeDocument/2006/relationships/image" Target="../media/image71.png"/><Relationship Id="rId15" Type="http://schemas.openxmlformats.org/officeDocument/2006/relationships/image" Target="../media/image73.emf"/><Relationship Id="rId10" Type="http://schemas.openxmlformats.org/officeDocument/2006/relationships/image" Target="../media/image76.png"/><Relationship Id="rId4" Type="http://schemas.openxmlformats.org/officeDocument/2006/relationships/image" Target="../media/image15.emf"/><Relationship Id="rId9" Type="http://schemas.openxmlformats.org/officeDocument/2006/relationships/image" Target="../media/image75.png"/><Relationship Id="rId14" Type="http://schemas.openxmlformats.org/officeDocument/2006/relationships/image" Target="../media/image2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556" y="1251334"/>
            <a:ext cx="6125208" cy="1663288"/>
          </a:xfrm>
        </p:spPr>
        <p:txBody>
          <a:bodyPr anchor="ctr" anchorCtr="0">
            <a:normAutofit fontScale="90000"/>
          </a:bodyPr>
          <a:lstStyle/>
          <a:p>
            <a:r>
              <a:rPr lang="en-GB" sz="3200" dirty="0"/>
              <a:t>SharePoint Online</a:t>
            </a:r>
            <a:br>
              <a:rPr lang="en-GB" sz="3200" dirty="0"/>
            </a:br>
            <a:r>
              <a:rPr lang="en-GB" sz="3200" dirty="0"/>
              <a:t>  </a:t>
            </a:r>
            <a:r>
              <a:rPr lang="en-GB" sz="3200" dirty="0" smtClean="0"/>
              <a:t>Development</a:t>
            </a:r>
            <a:r>
              <a:rPr lang="en-GB" sz="3200" dirty="0"/>
              <a:t/>
            </a:r>
            <a:br>
              <a:rPr lang="en-GB" sz="3200" dirty="0"/>
            </a:br>
            <a:r>
              <a:rPr lang="en-GB" sz="2200" dirty="0">
                <a:solidFill>
                  <a:schemeClr val="bg1">
                    <a:lumMod val="50000"/>
                  </a:schemeClr>
                </a:solidFill>
              </a:rPr>
              <a:t>Best Practices</a:t>
            </a:r>
            <a:r>
              <a:rPr lang="en-GB" sz="2800" dirty="0"/>
              <a:t/>
            </a:r>
            <a:br>
              <a:rPr lang="en-GB" sz="2800" dirty="0"/>
            </a:br>
            <a:endParaRPr lang="en-IN" sz="3200" dirty="0"/>
          </a:p>
        </p:txBody>
      </p:sp>
      <p:sp>
        <p:nvSpPr>
          <p:cNvPr id="3" name="Subtitle 2"/>
          <p:cNvSpPr>
            <a:spLocks noGrp="1"/>
          </p:cNvSpPr>
          <p:nvPr>
            <p:ph type="subTitle" idx="1"/>
          </p:nvPr>
        </p:nvSpPr>
        <p:spPr>
          <a:xfrm>
            <a:off x="5014733" y="3242334"/>
            <a:ext cx="3376478" cy="349613"/>
          </a:xfrm>
        </p:spPr>
        <p:txBody>
          <a:bodyPr>
            <a:normAutofit/>
          </a:bodyPr>
          <a:lstStyle/>
          <a:p>
            <a:r>
              <a:rPr lang="en-IN" sz="1400" dirty="0" smtClean="0"/>
              <a:t>November 2015</a:t>
            </a:r>
            <a:endParaRPr lang="en-IN" sz="1400" dirty="0"/>
          </a:p>
        </p:txBody>
      </p:sp>
      <p:sp>
        <p:nvSpPr>
          <p:cNvPr id="4" name="Slide Number Placeholder 3"/>
          <p:cNvSpPr>
            <a:spLocks noGrp="1"/>
          </p:cNvSpPr>
          <p:nvPr>
            <p:ph type="sldNum" sz="quarter" idx="12"/>
          </p:nvPr>
        </p:nvSpPr>
        <p:spPr>
          <a:xfrm>
            <a:off x="1" y="4748121"/>
            <a:ext cx="753308" cy="292192"/>
          </a:xfrm>
        </p:spPr>
        <p:txBody>
          <a:bodyPr/>
          <a:lstStyle/>
          <a:p>
            <a:pPr algn="ctr"/>
            <a:fld id="{FD3FA039-292F-4100-87B2-46E54D4C12C9}" type="slidenum">
              <a:rPr lang="en-US" smtClean="0"/>
              <a:pPr algn="ctr"/>
              <a:t>1</a:t>
            </a:fld>
            <a:endParaRPr lang="en-US" dirty="0"/>
          </a:p>
        </p:txBody>
      </p:sp>
    </p:spTree>
    <p:extLst>
      <p:ext uri="{BB962C8B-B14F-4D97-AF65-F5344CB8AC3E}">
        <p14:creationId xmlns:p14="http://schemas.microsoft.com/office/powerpoint/2010/main" val="24346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60373" y="2751454"/>
            <a:ext cx="2062091" cy="1201014"/>
            <a:chOff x="4395610" y="3071229"/>
            <a:chExt cx="1995195" cy="1307309"/>
          </a:xfrm>
        </p:grpSpPr>
        <p:sp>
          <p:nvSpPr>
            <p:cNvPr id="3" name="Rectangle 2"/>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4" name="Picture 3"/>
            <p:cNvPicPr>
              <a:picLocks noChangeAspect="1"/>
            </p:cNvPicPr>
            <p:nvPr/>
          </p:nvPicPr>
          <p:blipFill>
            <a:blip r:embed="rId3"/>
            <a:stretch>
              <a:fillRect/>
            </a:stretch>
          </p:blipFill>
          <p:spPr>
            <a:xfrm>
              <a:off x="5246592" y="3476941"/>
              <a:ext cx="529349" cy="417312"/>
            </a:xfrm>
            <a:prstGeom prst="rect">
              <a:avLst/>
            </a:prstGeom>
          </p:spPr>
        </p:pic>
        <p:pic>
          <p:nvPicPr>
            <p:cNvPr id="5" name="Picture 4"/>
            <p:cNvPicPr>
              <a:picLocks noChangeAspect="1"/>
            </p:cNvPicPr>
            <p:nvPr/>
          </p:nvPicPr>
          <p:blipFill>
            <a:blip r:embed="rId3"/>
            <a:stretch>
              <a:fillRect/>
            </a:stretch>
          </p:blipFill>
          <p:spPr>
            <a:xfrm>
              <a:off x="5581574" y="3585493"/>
              <a:ext cx="556200" cy="438480"/>
            </a:xfrm>
            <a:prstGeom prst="rect">
              <a:avLst/>
            </a:prstGeom>
          </p:spPr>
        </p:pic>
        <p:pic>
          <p:nvPicPr>
            <p:cNvPr id="6" name="Picture 5"/>
            <p:cNvPicPr>
              <a:picLocks noChangeAspect="1"/>
            </p:cNvPicPr>
            <p:nvPr/>
          </p:nvPicPr>
          <p:blipFill>
            <a:blip r:embed="rId4"/>
            <a:stretch>
              <a:fillRect/>
            </a:stretch>
          </p:blipFill>
          <p:spPr>
            <a:xfrm>
              <a:off x="5970309" y="3700199"/>
              <a:ext cx="420496" cy="432326"/>
            </a:xfrm>
            <a:prstGeom prst="rect">
              <a:avLst/>
            </a:prstGeom>
          </p:spPr>
        </p:pic>
        <p:pic>
          <p:nvPicPr>
            <p:cNvPr id="7" name="Picture 6"/>
            <p:cNvPicPr>
              <a:picLocks noChangeAspect="1"/>
            </p:cNvPicPr>
            <p:nvPr/>
          </p:nvPicPr>
          <p:blipFill>
            <a:blip r:embed="rId5"/>
            <a:stretch>
              <a:fillRect/>
            </a:stretch>
          </p:blipFill>
          <p:spPr>
            <a:xfrm>
              <a:off x="4893565" y="3772769"/>
              <a:ext cx="688009" cy="605769"/>
            </a:xfrm>
            <a:prstGeom prst="rect">
              <a:avLst/>
            </a:prstGeom>
          </p:spPr>
        </p:pic>
      </p:grpSp>
      <p:grpSp>
        <p:nvGrpSpPr>
          <p:cNvPr id="8" name="Group 7"/>
          <p:cNvGrpSpPr>
            <a:grpSpLocks noChangeAspect="1"/>
          </p:cNvGrpSpPr>
          <p:nvPr/>
        </p:nvGrpSpPr>
        <p:grpSpPr>
          <a:xfrm>
            <a:off x="594507" y="1062232"/>
            <a:ext cx="3199869" cy="2414323"/>
            <a:chOff x="1189689" y="976497"/>
            <a:chExt cx="3486193" cy="2959150"/>
          </a:xfrm>
        </p:grpSpPr>
        <p:grpSp>
          <p:nvGrpSpPr>
            <p:cNvPr id="9" name="Group 8"/>
            <p:cNvGrpSpPr/>
            <p:nvPr/>
          </p:nvGrpSpPr>
          <p:grpSpPr>
            <a:xfrm>
              <a:off x="3605640" y="1950993"/>
              <a:ext cx="1070242" cy="1327793"/>
              <a:chOff x="1919646" y="3675113"/>
              <a:chExt cx="902998" cy="1126838"/>
            </a:xfrm>
          </p:grpSpPr>
          <p:pic>
            <p:nvPicPr>
              <p:cNvPr id="24" name="Picture 23"/>
              <p:cNvPicPr>
                <a:picLocks noChangeAspect="1"/>
              </p:cNvPicPr>
              <p:nvPr/>
            </p:nvPicPr>
            <p:blipFill>
              <a:blip r:embed="rId6"/>
              <a:stretch>
                <a:fillRect/>
              </a:stretch>
            </p:blipFill>
            <p:spPr>
              <a:xfrm>
                <a:off x="1919646" y="3675113"/>
                <a:ext cx="674964" cy="892879"/>
              </a:xfrm>
              <a:prstGeom prst="rect">
                <a:avLst/>
              </a:prstGeom>
            </p:spPr>
          </p:pic>
          <p:pic>
            <p:nvPicPr>
              <p:cNvPr id="25" name="Picture 24"/>
              <p:cNvPicPr>
                <a:picLocks noChangeAspect="1"/>
              </p:cNvPicPr>
              <p:nvPr/>
            </p:nvPicPr>
            <p:blipFill>
              <a:blip r:embed="rId7"/>
              <a:stretch>
                <a:fillRect/>
              </a:stretch>
            </p:blipFill>
            <p:spPr>
              <a:xfrm>
                <a:off x="2210824" y="4189471"/>
                <a:ext cx="611820" cy="612480"/>
              </a:xfrm>
              <a:prstGeom prst="rect">
                <a:avLst/>
              </a:prstGeom>
            </p:spPr>
          </p:pic>
        </p:grpSp>
        <p:grpSp>
          <p:nvGrpSpPr>
            <p:cNvPr id="10" name="Group 9"/>
            <p:cNvGrpSpPr/>
            <p:nvPr/>
          </p:nvGrpSpPr>
          <p:grpSpPr>
            <a:xfrm>
              <a:off x="1189689" y="1453879"/>
              <a:ext cx="2516893" cy="2481768"/>
              <a:chOff x="4383758" y="2311697"/>
              <a:chExt cx="2516893" cy="2481768"/>
            </a:xfrm>
          </p:grpSpPr>
          <p:sp>
            <p:nvSpPr>
              <p:cNvPr id="12" name="Rectangle 11"/>
              <p:cNvSpPr/>
              <p:nvPr/>
            </p:nvSpPr>
            <p:spPr bwMode="auto">
              <a:xfrm>
                <a:off x="4537410" y="2311697"/>
                <a:ext cx="2017543" cy="2200147"/>
              </a:xfrm>
              <a:prstGeom prst="rect">
                <a:avLst/>
              </a:prstGeom>
              <a:solidFill>
                <a:schemeClr val="bg2">
                  <a:lumMod val="20000"/>
                  <a:lumOff val="80000"/>
                  <a:alpha val="75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13" name="Group 12"/>
              <p:cNvGrpSpPr/>
              <p:nvPr/>
            </p:nvGrpSpPr>
            <p:grpSpPr>
              <a:xfrm>
                <a:off x="5421611" y="2886866"/>
                <a:ext cx="1479040" cy="1043909"/>
                <a:chOff x="4557447" y="1721445"/>
                <a:chExt cx="1479040" cy="1043909"/>
              </a:xfrm>
            </p:grpSpPr>
            <p:pic>
              <p:nvPicPr>
                <p:cNvPr id="21" name="Picture 20"/>
                <p:cNvPicPr>
                  <a:picLocks noChangeAspect="1"/>
                </p:cNvPicPr>
                <p:nvPr/>
              </p:nvPicPr>
              <p:blipFill>
                <a:blip r:embed="rId8"/>
                <a:stretch>
                  <a:fillRect/>
                </a:stretch>
              </p:blipFill>
              <p:spPr>
                <a:xfrm>
                  <a:off x="4557447" y="1902539"/>
                  <a:ext cx="477423" cy="839046"/>
                </a:xfrm>
                <a:prstGeom prst="rect">
                  <a:avLst/>
                </a:prstGeom>
              </p:spPr>
            </p:pic>
            <p:pic>
              <p:nvPicPr>
                <p:cNvPr id="22" name="Picture 21"/>
                <p:cNvPicPr>
                  <a:picLocks noChangeAspect="1"/>
                </p:cNvPicPr>
                <p:nvPr/>
              </p:nvPicPr>
              <p:blipFill>
                <a:blip r:embed="rId8"/>
                <a:stretch>
                  <a:fillRect/>
                </a:stretch>
              </p:blipFill>
              <p:spPr>
                <a:xfrm>
                  <a:off x="4869643" y="1721445"/>
                  <a:ext cx="477423" cy="839046"/>
                </a:xfrm>
                <a:prstGeom prst="rect">
                  <a:avLst/>
                </a:prstGeom>
              </p:spPr>
            </p:pic>
            <p:pic>
              <p:nvPicPr>
                <p:cNvPr id="23" name="Picture 22"/>
                <p:cNvPicPr>
                  <a:picLocks noChangeAspect="1"/>
                </p:cNvPicPr>
                <p:nvPr/>
              </p:nvPicPr>
              <p:blipFill>
                <a:blip r:embed="rId9"/>
                <a:stretch>
                  <a:fillRect/>
                </a:stretch>
              </p:blipFill>
              <p:spPr>
                <a:xfrm>
                  <a:off x="5153580" y="1902539"/>
                  <a:ext cx="882907" cy="862815"/>
                </a:xfrm>
                <a:prstGeom prst="rect">
                  <a:avLst/>
                </a:prstGeom>
              </p:spPr>
            </p:pic>
          </p:grpSp>
          <p:grpSp>
            <p:nvGrpSpPr>
              <p:cNvPr id="14" name="Group 13"/>
              <p:cNvGrpSpPr/>
              <p:nvPr/>
            </p:nvGrpSpPr>
            <p:grpSpPr>
              <a:xfrm>
                <a:off x="4880542" y="3820782"/>
                <a:ext cx="944427" cy="972683"/>
                <a:chOff x="3981885" y="2834055"/>
                <a:chExt cx="944427" cy="972683"/>
              </a:xfrm>
            </p:grpSpPr>
            <p:pic>
              <p:nvPicPr>
                <p:cNvPr id="18" name="Picture 17"/>
                <p:cNvPicPr>
                  <a:picLocks noChangeAspect="1"/>
                </p:cNvPicPr>
                <p:nvPr/>
              </p:nvPicPr>
              <p:blipFill>
                <a:blip r:embed="rId8"/>
                <a:stretch>
                  <a:fillRect/>
                </a:stretch>
              </p:blipFill>
              <p:spPr>
                <a:xfrm>
                  <a:off x="3981885" y="2967692"/>
                  <a:ext cx="477423" cy="839046"/>
                </a:xfrm>
                <a:prstGeom prst="rect">
                  <a:avLst/>
                </a:prstGeom>
              </p:spPr>
            </p:pic>
            <p:pic>
              <p:nvPicPr>
                <p:cNvPr id="19" name="Picture 18"/>
                <p:cNvPicPr>
                  <a:picLocks noChangeAspect="1"/>
                </p:cNvPicPr>
                <p:nvPr/>
              </p:nvPicPr>
              <p:blipFill>
                <a:blip r:embed="rId8"/>
                <a:stretch>
                  <a:fillRect/>
                </a:stretch>
              </p:blipFill>
              <p:spPr>
                <a:xfrm>
                  <a:off x="4269036" y="2834055"/>
                  <a:ext cx="477423" cy="839046"/>
                </a:xfrm>
                <a:prstGeom prst="rect">
                  <a:avLst/>
                </a:prstGeom>
              </p:spPr>
            </p:pic>
            <p:pic>
              <p:nvPicPr>
                <p:cNvPr id="20" name="Picture 19"/>
                <p:cNvPicPr>
                  <a:picLocks noChangeAspect="1"/>
                </p:cNvPicPr>
                <p:nvPr/>
              </p:nvPicPr>
              <p:blipFill>
                <a:blip r:embed="rId10"/>
                <a:stretch>
                  <a:fillRect/>
                </a:stretch>
              </p:blipFill>
              <p:spPr>
                <a:xfrm>
                  <a:off x="4480085" y="3260431"/>
                  <a:ext cx="446227" cy="456212"/>
                </a:xfrm>
                <a:prstGeom prst="rect">
                  <a:avLst/>
                </a:prstGeom>
              </p:spPr>
            </p:pic>
          </p:grpSp>
          <p:grpSp>
            <p:nvGrpSpPr>
              <p:cNvPr id="15" name="Group 14"/>
              <p:cNvGrpSpPr/>
              <p:nvPr/>
            </p:nvGrpSpPr>
            <p:grpSpPr>
              <a:xfrm>
                <a:off x="4383758" y="2988031"/>
                <a:ext cx="968998" cy="971748"/>
                <a:chOff x="3601101" y="2714202"/>
                <a:chExt cx="968998" cy="971748"/>
              </a:xfrm>
            </p:grpSpPr>
            <p:pic>
              <p:nvPicPr>
                <p:cNvPr id="16" name="Picture 15"/>
                <p:cNvPicPr>
                  <a:picLocks noChangeAspect="1"/>
                </p:cNvPicPr>
                <p:nvPr/>
              </p:nvPicPr>
              <p:blipFill>
                <a:blip r:embed="rId8"/>
                <a:stretch>
                  <a:fillRect/>
                </a:stretch>
              </p:blipFill>
              <p:spPr>
                <a:xfrm>
                  <a:off x="3601101" y="2846904"/>
                  <a:ext cx="477423" cy="839046"/>
                </a:xfrm>
                <a:prstGeom prst="rect">
                  <a:avLst/>
                </a:prstGeom>
              </p:spPr>
            </p:pic>
            <p:pic>
              <p:nvPicPr>
                <p:cNvPr id="17" name="Picture 16"/>
                <p:cNvPicPr>
                  <a:picLocks noChangeAspect="1"/>
                </p:cNvPicPr>
                <p:nvPr/>
              </p:nvPicPr>
              <p:blipFill>
                <a:blip r:embed="rId11"/>
                <a:stretch>
                  <a:fillRect/>
                </a:stretch>
              </p:blipFill>
              <p:spPr>
                <a:xfrm>
                  <a:off x="3875612" y="2714202"/>
                  <a:ext cx="694487" cy="898458"/>
                </a:xfrm>
                <a:prstGeom prst="rect">
                  <a:avLst/>
                </a:prstGeom>
              </p:spPr>
            </p:pic>
          </p:grpSp>
        </p:grpSp>
        <p:pic>
          <p:nvPicPr>
            <p:cNvPr id="11" name="Picture 10"/>
            <p:cNvPicPr>
              <a:picLocks noChangeAspect="1"/>
            </p:cNvPicPr>
            <p:nvPr/>
          </p:nvPicPr>
          <p:blipFill>
            <a:blip r:embed="rId12"/>
            <a:stretch>
              <a:fillRect/>
            </a:stretch>
          </p:blipFill>
          <p:spPr>
            <a:xfrm>
              <a:off x="3058769" y="976497"/>
              <a:ext cx="1485788" cy="974496"/>
            </a:xfrm>
            <a:prstGeom prst="rect">
              <a:avLst/>
            </a:prstGeom>
          </p:spPr>
        </p:pic>
      </p:grpSp>
      <p:cxnSp>
        <p:nvCxnSpPr>
          <p:cNvPr id="26" name="Straight Arrow Connector 25"/>
          <p:cNvCxnSpPr/>
          <p:nvPr/>
        </p:nvCxnSpPr>
        <p:spPr>
          <a:xfrm flipH="1" flipV="1">
            <a:off x="2817379" y="3163300"/>
            <a:ext cx="4042098" cy="3014"/>
          </a:xfrm>
          <a:prstGeom prst="straightConnector1">
            <a:avLst/>
          </a:prstGeom>
          <a:ln w="53975">
            <a:solidFill>
              <a:schemeClr val="bg2"/>
            </a:solidFill>
            <a:prstDash val="sysDash"/>
            <a:tailEnd type="stealth" w="lg" len="lg"/>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27" name="Group 26"/>
          <p:cNvGrpSpPr/>
          <p:nvPr/>
        </p:nvGrpSpPr>
        <p:grpSpPr>
          <a:xfrm>
            <a:off x="8687861" y="2551202"/>
            <a:ext cx="531648" cy="472576"/>
            <a:chOff x="492" y="17985"/>
            <a:chExt cx="524853" cy="524853"/>
          </a:xfrm>
        </p:grpSpPr>
        <p:sp>
          <p:nvSpPr>
            <p:cNvPr id="28" name="Oval 2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t>2</a:t>
              </a:r>
              <a:endParaRPr lang="en-US" sz="2352" dirty="0"/>
            </a:p>
          </p:txBody>
        </p:sp>
      </p:grpSp>
      <p:cxnSp>
        <p:nvCxnSpPr>
          <p:cNvPr id="30" name="Straight Connector 29"/>
          <p:cNvCxnSpPr/>
          <p:nvPr/>
        </p:nvCxnSpPr>
        <p:spPr>
          <a:xfrm flipH="1">
            <a:off x="5251320" y="1781395"/>
            <a:ext cx="182322" cy="1238716"/>
          </a:xfrm>
          <a:prstGeom prst="line">
            <a:avLst/>
          </a:prstGeom>
          <a:ln w="15875">
            <a:tailEnd type="oval"/>
          </a:ln>
        </p:spPr>
        <p:style>
          <a:lnRef idx="1">
            <a:schemeClr val="dk1"/>
          </a:lnRef>
          <a:fillRef idx="0">
            <a:schemeClr val="dk1"/>
          </a:fillRef>
          <a:effectRef idx="0">
            <a:schemeClr val="dk1"/>
          </a:effectRef>
          <a:fontRef idx="minor">
            <a:schemeClr val="tx1"/>
          </a:fontRef>
        </p:style>
      </p:cxnSp>
      <p:sp>
        <p:nvSpPr>
          <p:cNvPr id="31" name="TextBox 4"/>
          <p:cNvSpPr txBox="1"/>
          <p:nvPr/>
        </p:nvSpPr>
        <p:spPr>
          <a:xfrm>
            <a:off x="4505635" y="1158988"/>
            <a:ext cx="3676561" cy="1165609"/>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00" dirty="0" smtClean="0">
                <a:solidFill>
                  <a:schemeClr val="bg1"/>
                </a:solidFill>
              </a:rPr>
              <a:t>Scheduled execution which accesses the needed resources from the SharePoint service and performs the required automation.</a:t>
            </a:r>
          </a:p>
          <a:p>
            <a:pPr marL="0" lvl="1"/>
            <a:endParaRPr lang="fi-FI" sz="1200" dirty="0">
              <a:solidFill>
                <a:schemeClr val="bg1"/>
              </a:solidFill>
            </a:endParaRPr>
          </a:p>
          <a:p>
            <a:pPr marL="0" lvl="1"/>
            <a:r>
              <a:rPr lang="en-US" sz="1200" dirty="0" smtClean="0">
                <a:solidFill>
                  <a:schemeClr val="bg1"/>
                </a:solidFill>
              </a:rPr>
              <a:t>Can use either specific account for connection or </a:t>
            </a:r>
            <a:r>
              <a:rPr lang="en-US" sz="1200" dirty="0" err="1" smtClean="0">
                <a:solidFill>
                  <a:schemeClr val="bg1"/>
                </a:solidFill>
              </a:rPr>
              <a:t>oAuth</a:t>
            </a:r>
            <a:r>
              <a:rPr lang="en-US" sz="1200" dirty="0" smtClean="0">
                <a:solidFill>
                  <a:schemeClr val="bg1"/>
                </a:solidFill>
              </a:rPr>
              <a:t> based app-only token approach</a:t>
            </a:r>
            <a:endParaRPr lang="en-US" sz="1200" dirty="0">
              <a:solidFill>
                <a:schemeClr val="bg1"/>
              </a:solidFill>
            </a:endParaRPr>
          </a:p>
        </p:txBody>
      </p:sp>
      <p:grpSp>
        <p:nvGrpSpPr>
          <p:cNvPr id="32" name="Group 31"/>
          <p:cNvGrpSpPr/>
          <p:nvPr/>
        </p:nvGrpSpPr>
        <p:grpSpPr>
          <a:xfrm>
            <a:off x="2270262" y="3172735"/>
            <a:ext cx="531648" cy="472576"/>
            <a:chOff x="492" y="17985"/>
            <a:chExt cx="524853" cy="524853"/>
          </a:xfrm>
        </p:grpSpPr>
        <p:sp>
          <p:nvSpPr>
            <p:cNvPr id="33" name="Oval 3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t>1</a:t>
              </a:r>
              <a:endParaRPr lang="en-US" sz="2352" dirty="0"/>
            </a:p>
          </p:txBody>
        </p:sp>
      </p:grpSp>
      <p:sp>
        <p:nvSpPr>
          <p:cNvPr id="35" name="Title 34"/>
          <p:cNvSpPr txBox="1">
            <a:spLocks/>
          </p:cNvSpPr>
          <p:nvPr/>
        </p:nvSpPr>
        <p:spPr>
          <a:xfrm>
            <a:off x="768190" y="178469"/>
            <a:ext cx="3462595" cy="452172"/>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#4 - Remote timer job</a:t>
            </a:r>
            <a:endParaRPr lang="en-GB" dirty="0"/>
          </a:p>
        </p:txBody>
      </p:sp>
      <p:grpSp>
        <p:nvGrpSpPr>
          <p:cNvPr id="36" name="Group 35"/>
          <p:cNvGrpSpPr/>
          <p:nvPr/>
        </p:nvGrpSpPr>
        <p:grpSpPr>
          <a:xfrm>
            <a:off x="5780355" y="3556918"/>
            <a:ext cx="1603528" cy="1026217"/>
            <a:chOff x="7303388" y="5401003"/>
            <a:chExt cx="1551508" cy="1117041"/>
          </a:xfrm>
        </p:grpSpPr>
        <p:sp>
          <p:nvSpPr>
            <p:cNvPr id="37" name="Arc 36"/>
            <p:cNvSpPr/>
            <p:nvPr/>
          </p:nvSpPr>
          <p:spPr>
            <a:xfrm rot="7968779">
              <a:off x="7460381" y="5819698"/>
              <a:ext cx="406105" cy="720091"/>
            </a:xfrm>
            <a:prstGeom prst="arc">
              <a:avLst>
                <a:gd name="adj1" fmla="val 2097834"/>
                <a:gd name="adj2" fmla="val 366333"/>
              </a:avLst>
            </a:prstGeom>
            <a:ln>
              <a:headEnd type="diamond" w="sm"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sz="1400">
                <a:latin typeface="Segoe UI Light" panose="020B0502040204020203" pitchFamily="34" charset="0"/>
                <a:cs typeface="Segoe UI Light" panose="020B0502040204020203" pitchFamily="34" charset="0"/>
              </a:endParaRPr>
            </a:p>
          </p:txBody>
        </p:sp>
        <p:grpSp>
          <p:nvGrpSpPr>
            <p:cNvPr id="38" name="Group 37"/>
            <p:cNvGrpSpPr/>
            <p:nvPr/>
          </p:nvGrpSpPr>
          <p:grpSpPr>
            <a:xfrm>
              <a:off x="7524159" y="5401003"/>
              <a:ext cx="1330737" cy="1117041"/>
              <a:chOff x="5602373" y="5181081"/>
              <a:chExt cx="1330737" cy="1117041"/>
            </a:xfrm>
          </p:grpSpPr>
          <p:sp>
            <p:nvSpPr>
              <p:cNvPr id="39" name="Rectangle 38"/>
              <p:cNvSpPr/>
              <p:nvPr/>
            </p:nvSpPr>
            <p:spPr bwMode="auto">
              <a:xfrm>
                <a:off x="5602373" y="5181081"/>
                <a:ext cx="1330737" cy="825548"/>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Remote timer job</a:t>
                </a:r>
              </a:p>
            </p:txBody>
          </p:sp>
          <p:pic>
            <p:nvPicPr>
              <p:cNvPr id="40" name="Picture 39"/>
              <p:cNvPicPr>
                <a:picLocks noChangeAspect="1"/>
              </p:cNvPicPr>
              <p:nvPr/>
            </p:nvPicPr>
            <p:blipFill>
              <a:blip r:embed="rId13"/>
              <a:stretch>
                <a:fillRect/>
              </a:stretch>
            </p:blipFill>
            <p:spPr>
              <a:xfrm>
                <a:off x="6173273" y="5504682"/>
                <a:ext cx="730013" cy="793440"/>
              </a:xfrm>
              <a:prstGeom prst="rect">
                <a:avLst/>
              </a:prstGeom>
            </p:spPr>
          </p:pic>
        </p:gr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1032" y="3769876"/>
            <a:ext cx="1578249" cy="1026217"/>
            <a:chOff x="5647357" y="5181081"/>
            <a:chExt cx="1527049" cy="1117041"/>
          </a:xfrm>
        </p:grpSpPr>
        <p:grpSp>
          <p:nvGrpSpPr>
            <p:cNvPr id="3" name="Group 2"/>
            <p:cNvGrpSpPr/>
            <p:nvPr/>
          </p:nvGrpSpPr>
          <p:grpSpPr>
            <a:xfrm>
              <a:off x="5647357" y="5181081"/>
              <a:ext cx="1527049" cy="825548"/>
              <a:chOff x="5647357" y="5181081"/>
              <a:chExt cx="1527049" cy="825548"/>
            </a:xfrm>
          </p:grpSpPr>
          <p:sp>
            <p:nvSpPr>
              <p:cNvPr id="5" name="Rectangle 4"/>
              <p:cNvSpPr/>
              <p:nvPr/>
            </p:nvSpPr>
            <p:spPr bwMode="auto">
              <a:xfrm>
                <a:off x="5647357" y="5181081"/>
                <a:ext cx="1285753" cy="825548"/>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err="1" smtClean="0">
                    <a:solidFill>
                      <a:schemeClr val="tx1"/>
                    </a:solidFill>
                    <a:ea typeface="Segoe UI" pitchFamily="34" charset="0"/>
                    <a:cs typeface="Segoe UI" pitchFamily="34" charset="0"/>
                  </a:rPr>
                  <a:t>WebJob</a:t>
                </a:r>
                <a:endParaRPr lang="en-US" sz="1600" dirty="0" smtClean="0">
                  <a:solidFill>
                    <a:schemeClr val="tx1"/>
                  </a:soli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753910" y="5189567"/>
                <a:ext cx="420496" cy="432326"/>
              </a:xfrm>
              <a:prstGeom prst="rect">
                <a:avLst/>
              </a:prstGeom>
            </p:spPr>
          </p:pic>
        </p:grpSp>
        <p:pic>
          <p:nvPicPr>
            <p:cNvPr id="4" name="Picture 3"/>
            <p:cNvPicPr>
              <a:picLocks noChangeAspect="1"/>
            </p:cNvPicPr>
            <p:nvPr/>
          </p:nvPicPr>
          <p:blipFill>
            <a:blip r:embed="rId4"/>
            <a:stretch>
              <a:fillRect/>
            </a:stretch>
          </p:blipFill>
          <p:spPr>
            <a:xfrm>
              <a:off x="6173273" y="5504682"/>
              <a:ext cx="730013" cy="793440"/>
            </a:xfrm>
            <a:prstGeom prst="rect">
              <a:avLst/>
            </a:prstGeom>
          </p:spPr>
        </p:pic>
      </p:grpSp>
      <p:sp>
        <p:nvSpPr>
          <p:cNvPr id="7" name="TextBox 6"/>
          <p:cNvSpPr txBox="1"/>
          <p:nvPr/>
        </p:nvSpPr>
        <p:spPr>
          <a:xfrm rot="20316549">
            <a:off x="3562491" y="1847657"/>
            <a:ext cx="1966885" cy="246221"/>
          </a:xfrm>
          <a:prstGeom prst="rect">
            <a:avLst/>
          </a:prstGeom>
          <a:noFill/>
        </p:spPr>
        <p:txBody>
          <a:bodyPr wrap="none" lIns="0" tIns="0" rIns="0" bIns="0" rtlCol="0">
            <a:spAutoFit/>
          </a:bodyPr>
          <a:lstStyle/>
          <a:p>
            <a:r>
              <a:rPr lang="en-US" sz="1600" spc="-70" dirty="0" smtClean="0"/>
              <a:t>&lt;&lt;Run app functionality&gt;&gt;</a:t>
            </a:r>
          </a:p>
        </p:txBody>
      </p:sp>
      <p:grpSp>
        <p:nvGrpSpPr>
          <p:cNvPr id="8" name="Group 7"/>
          <p:cNvGrpSpPr/>
          <p:nvPr/>
        </p:nvGrpSpPr>
        <p:grpSpPr>
          <a:xfrm>
            <a:off x="5839166" y="1023166"/>
            <a:ext cx="2163535" cy="1378703"/>
            <a:chOff x="5552962" y="2500157"/>
            <a:chExt cx="2093348" cy="1500723"/>
          </a:xfrm>
        </p:grpSpPr>
        <p:sp>
          <p:nvSpPr>
            <p:cNvPr id="9" name="Arc 8"/>
            <p:cNvSpPr/>
            <p:nvPr/>
          </p:nvSpPr>
          <p:spPr>
            <a:xfrm rot="8695172">
              <a:off x="5552962" y="3264463"/>
              <a:ext cx="754529" cy="736417"/>
            </a:xfrm>
            <a:prstGeom prst="arc">
              <a:avLst>
                <a:gd name="adj1" fmla="val 2097834"/>
                <a:gd name="adj2" fmla="val 366333"/>
              </a:avLst>
            </a:prstGeom>
            <a:ln w="53975">
              <a:solidFill>
                <a:schemeClr val="bg2"/>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764">
                <a:latin typeface="Segoe UI Light" panose="020B0502040204020203" pitchFamily="34" charset="0"/>
                <a:cs typeface="Segoe UI Light" panose="020B0502040204020203" pitchFamily="34" charset="0"/>
              </a:endParaRPr>
            </a:p>
          </p:txBody>
        </p:sp>
        <p:grpSp>
          <p:nvGrpSpPr>
            <p:cNvPr id="10" name="Group 9"/>
            <p:cNvGrpSpPr/>
            <p:nvPr/>
          </p:nvGrpSpPr>
          <p:grpSpPr>
            <a:xfrm>
              <a:off x="5651115" y="2500157"/>
              <a:ext cx="1995195" cy="1307309"/>
              <a:chOff x="4395610" y="3071229"/>
              <a:chExt cx="1995195" cy="1307309"/>
            </a:xfrm>
          </p:grpSpPr>
          <p:sp>
            <p:nvSpPr>
              <p:cNvPr id="11" name="Rectangle 10"/>
              <p:cNvSpPr/>
              <p:nvPr/>
            </p:nvSpPr>
            <p:spPr bwMode="auto">
              <a:xfrm>
                <a:off x="4395610" y="3071229"/>
                <a:ext cx="1784947" cy="1118626"/>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12" name="Picture 11"/>
              <p:cNvPicPr>
                <a:picLocks noChangeAspect="1"/>
              </p:cNvPicPr>
              <p:nvPr/>
            </p:nvPicPr>
            <p:blipFill>
              <a:blip r:embed="rId5"/>
              <a:stretch>
                <a:fillRect/>
              </a:stretch>
            </p:blipFill>
            <p:spPr>
              <a:xfrm>
                <a:off x="5246592" y="3476941"/>
                <a:ext cx="529349" cy="417312"/>
              </a:xfrm>
              <a:prstGeom prst="rect">
                <a:avLst/>
              </a:prstGeom>
            </p:spPr>
          </p:pic>
          <p:pic>
            <p:nvPicPr>
              <p:cNvPr id="13" name="Picture 12"/>
              <p:cNvPicPr>
                <a:picLocks noChangeAspect="1"/>
              </p:cNvPicPr>
              <p:nvPr/>
            </p:nvPicPr>
            <p:blipFill>
              <a:blip r:embed="rId5"/>
              <a:stretch>
                <a:fillRect/>
              </a:stretch>
            </p:blipFill>
            <p:spPr>
              <a:xfrm>
                <a:off x="5581574" y="3585493"/>
                <a:ext cx="556200" cy="438480"/>
              </a:xfrm>
              <a:prstGeom prst="rect">
                <a:avLst/>
              </a:prstGeom>
            </p:spPr>
          </p:pic>
          <p:pic>
            <p:nvPicPr>
              <p:cNvPr id="14" name="Picture 13"/>
              <p:cNvPicPr>
                <a:picLocks noChangeAspect="1"/>
              </p:cNvPicPr>
              <p:nvPr/>
            </p:nvPicPr>
            <p:blipFill>
              <a:blip r:embed="rId3"/>
              <a:stretch>
                <a:fillRect/>
              </a:stretch>
            </p:blipFill>
            <p:spPr>
              <a:xfrm>
                <a:off x="5970309" y="3700199"/>
                <a:ext cx="420496" cy="432326"/>
              </a:xfrm>
              <a:prstGeom prst="rect">
                <a:avLst/>
              </a:prstGeom>
            </p:spPr>
          </p:pic>
          <p:pic>
            <p:nvPicPr>
              <p:cNvPr id="15" name="Picture 14"/>
              <p:cNvPicPr>
                <a:picLocks noChangeAspect="1"/>
              </p:cNvPicPr>
              <p:nvPr/>
            </p:nvPicPr>
            <p:blipFill>
              <a:blip r:embed="rId6"/>
              <a:stretch>
                <a:fillRect/>
              </a:stretch>
            </p:blipFill>
            <p:spPr>
              <a:xfrm>
                <a:off x="4893565" y="3772769"/>
                <a:ext cx="688009" cy="605769"/>
              </a:xfrm>
              <a:prstGeom prst="rect">
                <a:avLst/>
              </a:prstGeom>
            </p:spPr>
          </p:pic>
        </p:grpSp>
      </p:grpSp>
      <p:cxnSp>
        <p:nvCxnSpPr>
          <p:cNvPr id="16" name="Straight Arrow Connector 15"/>
          <p:cNvCxnSpPr/>
          <p:nvPr/>
        </p:nvCxnSpPr>
        <p:spPr>
          <a:xfrm flipH="1" flipV="1">
            <a:off x="2910114" y="3307819"/>
            <a:ext cx="2012155" cy="706395"/>
          </a:xfrm>
          <a:prstGeom prst="straightConnector1">
            <a:avLst/>
          </a:prstGeom>
          <a:ln w="28575">
            <a:solidFill>
              <a:schemeClr val="accent1"/>
            </a:solidFill>
            <a:prstDash val="sysDash"/>
            <a:headEnd type="none"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rot="1287592">
            <a:off x="3467318" y="3580089"/>
            <a:ext cx="1906291" cy="215444"/>
          </a:xfrm>
          <a:prstGeom prst="rect">
            <a:avLst/>
          </a:prstGeom>
          <a:noFill/>
        </p:spPr>
        <p:txBody>
          <a:bodyPr wrap="none" lIns="0" tIns="0" rIns="0" bIns="0" rtlCol="0">
            <a:spAutoFit/>
          </a:bodyPr>
          <a:lstStyle/>
          <a:p>
            <a:r>
              <a:rPr lang="en-US" sz="1400" spc="-70" dirty="0" smtClean="0"/>
              <a:t>&lt;&lt; Perform needed actions&gt;&gt;</a:t>
            </a:r>
          </a:p>
        </p:txBody>
      </p:sp>
      <p:grpSp>
        <p:nvGrpSpPr>
          <p:cNvPr id="18" name="Group 17"/>
          <p:cNvGrpSpPr/>
          <p:nvPr/>
        </p:nvGrpSpPr>
        <p:grpSpPr>
          <a:xfrm>
            <a:off x="162022" y="1204493"/>
            <a:ext cx="3762671" cy="2039354"/>
            <a:chOff x="942102" y="1153312"/>
            <a:chExt cx="3640606" cy="2219845"/>
          </a:xfrm>
        </p:grpSpPr>
        <p:grpSp>
          <p:nvGrpSpPr>
            <p:cNvPr id="19" name="Group 18"/>
            <p:cNvGrpSpPr>
              <a:grpSpLocks noChangeAspect="1"/>
            </p:cNvGrpSpPr>
            <p:nvPr/>
          </p:nvGrpSpPr>
          <p:grpSpPr>
            <a:xfrm>
              <a:off x="942102" y="1487871"/>
              <a:ext cx="3244601" cy="1885286"/>
              <a:chOff x="2145551" y="3618082"/>
              <a:chExt cx="4168413" cy="2422070"/>
            </a:xfrm>
          </p:grpSpPr>
          <p:sp>
            <p:nvSpPr>
              <p:cNvPr id="21" name="Rectangle 20"/>
              <p:cNvSpPr/>
              <p:nvPr/>
            </p:nvSpPr>
            <p:spPr bwMode="auto">
              <a:xfrm>
                <a:off x="2145551" y="3618082"/>
                <a:ext cx="4168413" cy="1799135"/>
              </a:xfrm>
              <a:prstGeom prst="rect">
                <a:avLst/>
              </a:prstGeom>
              <a:solidFill>
                <a:schemeClr val="bg1">
                  <a:lumMod val="95000"/>
                  <a:alpha val="80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2000" spc="-52" dirty="0" smtClean="0">
                    <a:solidFill>
                      <a:schemeClr val="tx1">
                        <a:lumMod val="75000"/>
                        <a:lumOff val="25000"/>
                      </a:schemeClr>
                    </a:solidFill>
                    <a:latin typeface="Segoe UI Light" panose="020B0502040204020203" pitchFamily="34" charset="0"/>
                    <a:cs typeface="Segoe UI Light" panose="020B0502040204020203" pitchFamily="34" charset="0"/>
                  </a:rPr>
                  <a:t>SharePoint</a:t>
                </a:r>
                <a:endParaRPr lang="en-US" sz="2000" spc="-52"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2" name="Rectangle 21"/>
              <p:cNvSpPr/>
              <p:nvPr/>
            </p:nvSpPr>
            <p:spPr bwMode="auto">
              <a:xfrm>
                <a:off x="3165957" y="4449234"/>
                <a:ext cx="2809797" cy="1000339"/>
              </a:xfrm>
              <a:prstGeom prst="rect">
                <a:avLst/>
              </a:prstGeom>
              <a:solidFill>
                <a:schemeClr val="bg1"/>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7"/>
              <a:stretch>
                <a:fillRect/>
              </a:stretch>
            </p:blipFill>
            <p:spPr>
              <a:xfrm>
                <a:off x="2409438" y="4157130"/>
                <a:ext cx="3640637" cy="1883022"/>
              </a:xfrm>
              <a:prstGeom prst="rect">
                <a:avLst/>
              </a:prstGeom>
            </p:spPr>
          </p:pic>
        </p:grpSp>
        <p:pic>
          <p:nvPicPr>
            <p:cNvPr id="20" name="Picture 19"/>
            <p:cNvPicPr>
              <a:picLocks noChangeAspect="1"/>
            </p:cNvPicPr>
            <p:nvPr/>
          </p:nvPicPr>
          <p:blipFill>
            <a:blip r:embed="rId8"/>
            <a:stretch>
              <a:fillRect/>
            </a:stretch>
          </p:blipFill>
          <p:spPr>
            <a:xfrm>
              <a:off x="3562524" y="1153312"/>
              <a:ext cx="1020184" cy="669117"/>
            </a:xfrm>
            <a:prstGeom prst="rect">
              <a:avLst/>
            </a:prstGeom>
          </p:spPr>
        </p:pic>
      </p:grpSp>
      <p:grpSp>
        <p:nvGrpSpPr>
          <p:cNvPr id="24" name="Group 23"/>
          <p:cNvGrpSpPr/>
          <p:nvPr/>
        </p:nvGrpSpPr>
        <p:grpSpPr>
          <a:xfrm>
            <a:off x="8851763" y="2505099"/>
            <a:ext cx="1228871" cy="1023901"/>
            <a:chOff x="7465491" y="5209929"/>
            <a:chExt cx="1746418" cy="1114521"/>
          </a:xfrm>
        </p:grpSpPr>
        <p:grpSp>
          <p:nvGrpSpPr>
            <p:cNvPr id="25" name="Group 24"/>
            <p:cNvGrpSpPr/>
            <p:nvPr/>
          </p:nvGrpSpPr>
          <p:grpSpPr>
            <a:xfrm>
              <a:off x="7465491" y="5209929"/>
              <a:ext cx="1746418" cy="825548"/>
              <a:chOff x="5427988" y="5181081"/>
              <a:chExt cx="1746418" cy="825548"/>
            </a:xfrm>
          </p:grpSpPr>
          <p:sp>
            <p:nvSpPr>
              <p:cNvPr id="27" name="Rectangle 26"/>
              <p:cNvSpPr/>
              <p:nvPr/>
            </p:nvSpPr>
            <p:spPr bwMode="auto">
              <a:xfrm>
                <a:off x="5427988" y="5181081"/>
                <a:ext cx="1505122" cy="825548"/>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Storage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Queue</a:t>
                </a:r>
              </a:p>
            </p:txBody>
          </p:sp>
          <p:pic>
            <p:nvPicPr>
              <p:cNvPr id="28" name="Picture 27"/>
              <p:cNvPicPr>
                <a:picLocks noChangeAspect="1"/>
              </p:cNvPicPr>
              <p:nvPr/>
            </p:nvPicPr>
            <p:blipFill>
              <a:blip r:embed="rId3"/>
              <a:stretch>
                <a:fillRect/>
              </a:stretch>
            </p:blipFill>
            <p:spPr>
              <a:xfrm>
                <a:off x="6753910" y="5189567"/>
                <a:ext cx="420496" cy="432326"/>
              </a:xfrm>
              <a:prstGeom prst="rect">
                <a:avLst/>
              </a:prstGeom>
            </p:spPr>
          </p:pic>
        </p:grpSp>
        <p:pic>
          <p:nvPicPr>
            <p:cNvPr id="26" name="Picture 25"/>
            <p:cNvPicPr>
              <a:picLocks noChangeAspect="1"/>
            </p:cNvPicPr>
            <p:nvPr/>
          </p:nvPicPr>
          <p:blipFill>
            <a:blip r:embed="rId9"/>
            <a:stretch>
              <a:fillRect/>
            </a:stretch>
          </p:blipFill>
          <p:spPr>
            <a:xfrm>
              <a:off x="8060707" y="5531010"/>
              <a:ext cx="911161" cy="793440"/>
            </a:xfrm>
            <a:prstGeom prst="rect">
              <a:avLst/>
            </a:prstGeom>
          </p:spPr>
        </p:pic>
      </p:grpSp>
      <p:cxnSp>
        <p:nvCxnSpPr>
          <p:cNvPr id="29" name="Straight Arrow Connector 28"/>
          <p:cNvCxnSpPr/>
          <p:nvPr/>
        </p:nvCxnSpPr>
        <p:spPr>
          <a:xfrm flipH="1" flipV="1">
            <a:off x="7978875" y="1588891"/>
            <a:ext cx="1650675" cy="808872"/>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p:nvPr/>
        </p:nvCxnSpPr>
        <p:spPr>
          <a:xfrm flipV="1">
            <a:off x="7165328" y="3382911"/>
            <a:ext cx="2301598" cy="979877"/>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grpSp>
        <p:nvGrpSpPr>
          <p:cNvPr id="31" name="Group 30"/>
          <p:cNvGrpSpPr/>
          <p:nvPr/>
        </p:nvGrpSpPr>
        <p:grpSpPr>
          <a:xfrm>
            <a:off x="3360620" y="2539656"/>
            <a:ext cx="531648" cy="472576"/>
            <a:chOff x="492" y="17985"/>
            <a:chExt cx="524853" cy="524853"/>
          </a:xfrm>
        </p:grpSpPr>
        <p:sp>
          <p:nvSpPr>
            <p:cNvPr id="32" name="Oval 3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smtClean="0"/>
                <a:t>1</a:t>
              </a:r>
              <a:endParaRPr lang="en-US" sz="2352" dirty="0"/>
            </a:p>
          </p:txBody>
        </p:sp>
      </p:grpSp>
      <p:cxnSp>
        <p:nvCxnSpPr>
          <p:cNvPr id="34" name="Straight Arrow Connector 33"/>
          <p:cNvCxnSpPr>
            <a:endCxn id="23" idx="3"/>
          </p:cNvCxnSpPr>
          <p:nvPr/>
        </p:nvCxnSpPr>
        <p:spPr>
          <a:xfrm flipH="1">
            <a:off x="3303106" y="1686888"/>
            <a:ext cx="2463158" cy="883700"/>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grpSp>
        <p:nvGrpSpPr>
          <p:cNvPr id="35" name="Group 34"/>
          <p:cNvGrpSpPr/>
          <p:nvPr/>
        </p:nvGrpSpPr>
        <p:grpSpPr>
          <a:xfrm>
            <a:off x="7630247" y="868506"/>
            <a:ext cx="531648" cy="472576"/>
            <a:chOff x="492" y="17985"/>
            <a:chExt cx="524853" cy="524853"/>
          </a:xfrm>
        </p:grpSpPr>
        <p:sp>
          <p:nvSpPr>
            <p:cNvPr id="36" name="Oval 3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2</a:t>
              </a:r>
              <a:endParaRPr lang="en-US" sz="2352" dirty="0"/>
            </a:p>
          </p:txBody>
        </p:sp>
      </p:grpSp>
      <p:grpSp>
        <p:nvGrpSpPr>
          <p:cNvPr id="38" name="Group 37"/>
          <p:cNvGrpSpPr/>
          <p:nvPr/>
        </p:nvGrpSpPr>
        <p:grpSpPr>
          <a:xfrm>
            <a:off x="8405205" y="2967673"/>
            <a:ext cx="531648" cy="472576"/>
            <a:chOff x="492" y="17985"/>
            <a:chExt cx="524853" cy="524853"/>
          </a:xfrm>
        </p:grpSpPr>
        <p:sp>
          <p:nvSpPr>
            <p:cNvPr id="39" name="Oval 38"/>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3</a:t>
              </a:r>
              <a:endParaRPr lang="en-US" sz="2352" dirty="0"/>
            </a:p>
          </p:txBody>
        </p:sp>
      </p:grpSp>
      <p:grpSp>
        <p:nvGrpSpPr>
          <p:cNvPr id="41" name="Group 40"/>
          <p:cNvGrpSpPr/>
          <p:nvPr/>
        </p:nvGrpSpPr>
        <p:grpSpPr>
          <a:xfrm>
            <a:off x="5393068" y="4362787"/>
            <a:ext cx="531648" cy="472576"/>
            <a:chOff x="492" y="17985"/>
            <a:chExt cx="524853" cy="524853"/>
          </a:xfrm>
        </p:grpSpPr>
        <p:sp>
          <p:nvSpPr>
            <p:cNvPr id="42" name="Oval 4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4</a:t>
              </a:r>
              <a:endParaRPr lang="en-US" sz="2352" dirty="0"/>
            </a:p>
          </p:txBody>
        </p:sp>
      </p:grpSp>
      <p:sp>
        <p:nvSpPr>
          <p:cNvPr id="44" name="TextBox 43"/>
          <p:cNvSpPr txBox="1"/>
          <p:nvPr/>
        </p:nvSpPr>
        <p:spPr>
          <a:xfrm rot="1803052">
            <a:off x="8204572" y="1760674"/>
            <a:ext cx="1191160" cy="215444"/>
          </a:xfrm>
          <a:prstGeom prst="rect">
            <a:avLst/>
          </a:prstGeom>
          <a:noFill/>
        </p:spPr>
        <p:txBody>
          <a:bodyPr wrap="none" lIns="0" tIns="0" rIns="0" bIns="0" rtlCol="0">
            <a:spAutoFit/>
          </a:bodyPr>
          <a:lstStyle/>
          <a:p>
            <a:r>
              <a:rPr lang="en-US" sz="1400" spc="-70" dirty="0" smtClean="0"/>
              <a:t>&lt;&lt;Add message&gt;&gt;</a:t>
            </a:r>
          </a:p>
        </p:txBody>
      </p:sp>
      <p:sp>
        <p:nvSpPr>
          <p:cNvPr id="45" name="TextBox 44"/>
          <p:cNvSpPr txBox="1"/>
          <p:nvPr/>
        </p:nvSpPr>
        <p:spPr>
          <a:xfrm rot="20074024">
            <a:off x="7624691" y="3700102"/>
            <a:ext cx="1003673" cy="215444"/>
          </a:xfrm>
          <a:prstGeom prst="rect">
            <a:avLst/>
          </a:prstGeom>
          <a:noFill/>
        </p:spPr>
        <p:txBody>
          <a:bodyPr wrap="none" lIns="0" tIns="0" rIns="0" bIns="0" rtlCol="0">
            <a:spAutoFit/>
          </a:bodyPr>
          <a:lstStyle/>
          <a:p>
            <a:r>
              <a:rPr lang="en-US" sz="1400" spc="-70" dirty="0" smtClean="0"/>
              <a:t>&lt;&lt;instantiate&gt;&gt;</a:t>
            </a:r>
          </a:p>
        </p:txBody>
      </p:sp>
      <p:sp>
        <p:nvSpPr>
          <p:cNvPr id="46" name="Title 2"/>
          <p:cNvSpPr txBox="1">
            <a:spLocks/>
          </p:cNvSpPr>
          <p:nvPr/>
        </p:nvSpPr>
        <p:spPr>
          <a:xfrm>
            <a:off x="579401" y="142222"/>
            <a:ext cx="6283606" cy="501697"/>
          </a:xfrm>
          <a:prstGeom prst="rect">
            <a:avLst/>
          </a:prstGeom>
        </p:spPr>
        <p:txBody>
          <a:bodyPr/>
          <a:lstStyle>
            <a:defPPr>
              <a:defRPr lang="en-US"/>
            </a:defPPr>
            <a:lvl1pPr defTabSz="731520">
              <a:lnSpc>
                <a:spcPct val="90000"/>
              </a:lnSpc>
              <a:spcBef>
                <a:spcPct val="0"/>
              </a:spcBef>
              <a:buNone/>
              <a:defRPr sz="2400">
                <a:latin typeface="+mj-lt"/>
                <a:ea typeface="+mj-ea"/>
                <a:cs typeface="+mj-cs"/>
              </a:defRPr>
            </a:lvl1pPr>
          </a:lstStyle>
          <a:p>
            <a:r>
              <a:rPr lang="en-US" b="1" dirty="0">
                <a:solidFill>
                  <a:schemeClr val="bg1"/>
                </a:solidFill>
                <a:latin typeface="Segoe UI" panose="020B0502040204020203" pitchFamily="34" charset="0"/>
                <a:cs typeface="Segoe UI" panose="020B0502040204020203" pitchFamily="34" charset="0"/>
              </a:rPr>
              <a:t>#4 - Asynchronous pattern with </a:t>
            </a:r>
            <a:r>
              <a:rPr lang="en-US" b="1" dirty="0" err="1">
                <a:solidFill>
                  <a:schemeClr val="bg1"/>
                </a:solidFill>
                <a:latin typeface="Segoe UI" panose="020B0502040204020203" pitchFamily="34" charset="0"/>
                <a:cs typeface="Segoe UI" panose="020B0502040204020203" pitchFamily="34" charset="0"/>
              </a:rPr>
              <a:t>WebJobs</a:t>
            </a:r>
            <a:endParaRPr lang="en-GB"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536525" y="1330081"/>
            <a:ext cx="11522824" cy="1815268"/>
          </a:xfrm>
          <a:prstGeom prst="rect">
            <a:avLst/>
          </a:prstGeom>
        </p:spPr>
        <p:txBody>
          <a:bodyPr vert="horz" lIns="91440" tIns="45720" rIns="91440" bIns="45720" rtlCol="0" anchor="ctr"/>
          <a:lstStyle>
            <a:defPPr>
              <a:defRPr lang="en-US"/>
            </a:defPPr>
            <a:lvl1pPr marL="0" algn="l" defTabSz="685800" rtl="0" eaLnBrk="1" latinLnBrk="0" hangingPunct="1">
              <a:defRPr sz="96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smtClean="0">
                <a:solidFill>
                  <a:schemeClr val="tx1"/>
                </a:solidFill>
              </a:rPr>
              <a:t>Write once, use it in both worlds</a:t>
            </a:r>
          </a:p>
          <a:p>
            <a:pPr marL="285750" indent="-285750">
              <a:buFont typeface="Arial" panose="020B0604020202020204" pitchFamily="34" charset="0"/>
              <a:buChar char="•"/>
            </a:pPr>
            <a:r>
              <a:rPr lang="en-US" sz="1400" dirty="0" smtClean="0">
                <a:solidFill>
                  <a:schemeClr val="tx1"/>
                </a:solidFill>
              </a:rPr>
              <a:t>Add-Ins recommended model for on-premises as well</a:t>
            </a:r>
          </a:p>
          <a:p>
            <a:pPr marL="285750" indent="-285750">
              <a:buFont typeface="Arial" panose="020B0604020202020204" pitchFamily="34" charset="0"/>
              <a:buChar char="•"/>
            </a:pPr>
            <a:r>
              <a:rPr lang="en-US" sz="1400" dirty="0" smtClean="0">
                <a:solidFill>
                  <a:schemeClr val="tx1"/>
                </a:solidFill>
              </a:rPr>
              <a:t>Add-in development can be similar as with Office 365 with one time configuration for local farm</a:t>
            </a:r>
          </a:p>
          <a:p>
            <a:pPr marL="285750" indent="-285750">
              <a:buFont typeface="Arial" panose="020B0604020202020204" pitchFamily="34" charset="0"/>
              <a:buChar char="•"/>
            </a:pPr>
            <a:r>
              <a:rPr lang="en-US" sz="1400" dirty="0" smtClean="0">
                <a:solidFill>
                  <a:schemeClr val="tx1"/>
                </a:solidFill>
              </a:rPr>
              <a:t>No additional headaches with certificates and developers do not need to understand insights of token model</a:t>
            </a:r>
          </a:p>
          <a:p>
            <a:pPr marL="285750" indent="-285750">
              <a:buFont typeface="Arial" panose="020B0604020202020204" pitchFamily="34" charset="0"/>
              <a:buChar char="•"/>
            </a:pPr>
            <a:r>
              <a:rPr lang="en-US" sz="1400" dirty="0" smtClean="0">
                <a:solidFill>
                  <a:schemeClr val="tx1"/>
                </a:solidFill>
              </a:rPr>
              <a:t>Provider hosted as the preferred model</a:t>
            </a:r>
          </a:p>
          <a:p>
            <a:pPr marL="285750" indent="-285750">
              <a:buFont typeface="Arial" panose="020B0604020202020204" pitchFamily="34" charset="0"/>
              <a:buChar char="•"/>
            </a:pPr>
            <a:r>
              <a:rPr lang="en-US" sz="1400" dirty="0" smtClean="0">
                <a:solidFill>
                  <a:schemeClr val="tx1"/>
                </a:solidFill>
              </a:rPr>
              <a:t>Requires 2 new servers like Office Web Apps since SP2013 release</a:t>
            </a:r>
            <a:endParaRPr lang="en-US" sz="1400" dirty="0">
              <a:solidFill>
                <a:schemeClr val="tx1"/>
              </a:solidFill>
            </a:endParaRPr>
          </a:p>
        </p:txBody>
      </p:sp>
      <p:sp>
        <p:nvSpPr>
          <p:cNvPr id="3" name="Title 1"/>
          <p:cNvSpPr txBox="1">
            <a:spLocks/>
          </p:cNvSpPr>
          <p:nvPr/>
        </p:nvSpPr>
        <p:spPr>
          <a:xfrm>
            <a:off x="536528" y="210015"/>
            <a:ext cx="5683305" cy="525032"/>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#5 – Add-in model for on-premises</a:t>
            </a: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4119" y="120319"/>
            <a:ext cx="8663036" cy="463575"/>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Agenda</a:t>
            </a:r>
          </a:p>
        </p:txBody>
      </p:sp>
      <p:sp>
        <p:nvSpPr>
          <p:cNvPr id="3" name="Rectangle 2"/>
          <p:cNvSpPr/>
          <p:nvPr/>
        </p:nvSpPr>
        <p:spPr>
          <a:xfrm>
            <a:off x="1082889" y="1565626"/>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1</a:t>
            </a:r>
            <a:endParaRPr lang="en-US" sz="2200" b="1" dirty="0">
              <a:latin typeface="Segoe UI" panose="020B0502040204020203" pitchFamily="34" charset="0"/>
              <a:cs typeface="Segoe UI" panose="020B0502040204020203" pitchFamily="34" charset="0"/>
            </a:endParaRPr>
          </a:p>
        </p:txBody>
      </p:sp>
      <p:sp>
        <p:nvSpPr>
          <p:cNvPr id="4" name="Rectangle 3"/>
          <p:cNvSpPr/>
          <p:nvPr/>
        </p:nvSpPr>
        <p:spPr>
          <a:xfrm>
            <a:off x="1638367" y="1565626"/>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a:solidFill>
                  <a:schemeClr val="tx1"/>
                </a:solidFill>
                <a:latin typeface="Segoe UI" panose="020B0502040204020203" pitchFamily="34" charset="0"/>
                <a:cs typeface="Segoe UI" panose="020B0502040204020203" pitchFamily="34" charset="0"/>
              </a:rPr>
              <a:t>Best Practices for Add-In Model</a:t>
            </a:r>
          </a:p>
        </p:txBody>
      </p:sp>
      <p:sp>
        <p:nvSpPr>
          <p:cNvPr id="20" name="Rectangle 19"/>
          <p:cNvSpPr/>
          <p:nvPr/>
        </p:nvSpPr>
        <p:spPr>
          <a:xfrm>
            <a:off x="1082889" y="2054222"/>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2</a:t>
            </a:r>
            <a:endParaRPr lang="en-US" sz="2200" b="1" dirty="0">
              <a:latin typeface="Segoe UI" panose="020B0502040204020203" pitchFamily="34" charset="0"/>
              <a:cs typeface="Segoe UI" panose="020B0502040204020203" pitchFamily="34" charset="0"/>
            </a:endParaRPr>
          </a:p>
        </p:txBody>
      </p:sp>
      <p:sp>
        <p:nvSpPr>
          <p:cNvPr id="23" name="Rectangle 22"/>
          <p:cNvSpPr/>
          <p:nvPr/>
        </p:nvSpPr>
        <p:spPr>
          <a:xfrm>
            <a:off x="1638367" y="2054222"/>
            <a:ext cx="6946181" cy="33602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endParaRPr lang="en-US" b="1" dirty="0">
              <a:solidFill>
                <a:schemeClr val="tx1"/>
              </a:solidFill>
              <a:latin typeface="Segoe UI" panose="020B0502040204020203" pitchFamily="34" charset="0"/>
              <a:cs typeface="Segoe UI" panose="020B0502040204020203" pitchFamily="34" charset="0"/>
            </a:endParaRPr>
          </a:p>
          <a:p>
            <a:r>
              <a:rPr lang="en-US" b="1" dirty="0">
                <a:solidFill>
                  <a:schemeClr val="tx1"/>
                </a:solidFill>
                <a:latin typeface="Segoe UI" panose="020B0502040204020203" pitchFamily="34" charset="0"/>
                <a:cs typeface="Segoe UI" panose="020B0502040204020203" pitchFamily="34" charset="0"/>
              </a:rPr>
              <a:t>Best Practices – SPO Development</a:t>
            </a:r>
          </a:p>
          <a:p>
            <a:endParaRPr lang="en-US" b="1" dirty="0">
              <a:solidFill>
                <a:schemeClr val="tx1"/>
              </a:solidFill>
              <a:latin typeface="Segoe UI" panose="020B0502040204020203" pitchFamily="34" charset="0"/>
              <a:cs typeface="Segoe UI" panose="020B0502040204020203" pitchFamily="34" charset="0"/>
            </a:endParaRPr>
          </a:p>
        </p:txBody>
      </p:sp>
      <p:sp>
        <p:nvSpPr>
          <p:cNvPr id="24" name="Rectangle 23"/>
          <p:cNvSpPr/>
          <p:nvPr/>
        </p:nvSpPr>
        <p:spPr>
          <a:xfrm>
            <a:off x="1097775" y="2525198"/>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3</a:t>
            </a:r>
            <a:endParaRPr lang="en-US" sz="2200" b="1" dirty="0">
              <a:latin typeface="Segoe UI" panose="020B0502040204020203" pitchFamily="34" charset="0"/>
              <a:cs typeface="Segoe UI" panose="020B0502040204020203" pitchFamily="34" charset="0"/>
            </a:endParaRPr>
          </a:p>
        </p:txBody>
      </p:sp>
      <p:sp>
        <p:nvSpPr>
          <p:cNvPr id="27" name="Rectangle 26"/>
          <p:cNvSpPr/>
          <p:nvPr/>
        </p:nvSpPr>
        <p:spPr>
          <a:xfrm>
            <a:off x="1638367" y="2525198"/>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Business User Driven Template</a:t>
            </a:r>
            <a:endParaRPr lang="en-US" b="1" dirty="0">
              <a:solidFill>
                <a:schemeClr val="tx1"/>
              </a:solidFill>
              <a:latin typeface="Segoe UI" panose="020B0502040204020203" pitchFamily="34" charset="0"/>
              <a:cs typeface="Segoe UI" panose="020B0502040204020203" pitchFamily="34" charset="0"/>
            </a:endParaRPr>
          </a:p>
        </p:txBody>
      </p:sp>
      <p:sp>
        <p:nvSpPr>
          <p:cNvPr id="15" name="Rectangle 14"/>
          <p:cNvSpPr/>
          <p:nvPr/>
        </p:nvSpPr>
        <p:spPr>
          <a:xfrm>
            <a:off x="1106777" y="3005989"/>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smtClean="0">
                <a:latin typeface="Segoe UI" panose="020B0502040204020203" pitchFamily="34" charset="0"/>
                <a:cs typeface="Segoe UI" panose="020B0502040204020203" pitchFamily="34" charset="0"/>
              </a:rPr>
              <a:t>4</a:t>
            </a:r>
            <a:endParaRPr lang="en-US" sz="2200" b="1" dirty="0">
              <a:latin typeface="Segoe UI" panose="020B0502040204020203" pitchFamily="34" charset="0"/>
              <a:cs typeface="Segoe UI" panose="020B0502040204020203" pitchFamily="34" charset="0"/>
            </a:endParaRPr>
          </a:p>
        </p:txBody>
      </p:sp>
      <p:sp>
        <p:nvSpPr>
          <p:cNvPr id="16" name="Rectangle 15"/>
          <p:cNvSpPr/>
          <p:nvPr/>
        </p:nvSpPr>
        <p:spPr>
          <a:xfrm>
            <a:off x="1638367" y="3005989"/>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CSOM Based Customization Strategy Checkpoints</a:t>
            </a:r>
            <a:endParaRPr lang="en-US" dirty="0">
              <a:solidFill>
                <a:schemeClr val="tx1"/>
              </a:solidFill>
              <a:latin typeface="Segoe UI" panose="020B0502040204020203" pitchFamily="34" charset="0"/>
              <a:cs typeface="Segoe UI" panose="020B0502040204020203" pitchFamily="34" charset="0"/>
            </a:endParaRPr>
          </a:p>
        </p:txBody>
      </p:sp>
      <p:sp>
        <p:nvSpPr>
          <p:cNvPr id="17" name="Slide Number Placeholder 3"/>
          <p:cNvSpPr>
            <a:spLocks noGrp="1"/>
          </p:cNvSpPr>
          <p:nvPr>
            <p:ph type="sldNum" sz="quarter" idx="4294967295"/>
          </p:nvPr>
        </p:nvSpPr>
        <p:spPr>
          <a:xfrm>
            <a:off x="1" y="4748121"/>
            <a:ext cx="753308" cy="292192"/>
          </a:xfrm>
        </p:spPr>
        <p:txBody>
          <a:bodyPr/>
          <a:lstStyle/>
          <a:p>
            <a:pPr algn="ctr"/>
            <a:fld id="{FD3FA039-292F-4100-87B2-46E54D4C12C9}" type="slidenum">
              <a:rPr lang="en-US" smtClean="0"/>
              <a:pPr algn="ctr"/>
              <a:t>13</a:t>
            </a:fld>
            <a:endParaRPr lang="en-US" dirty="0"/>
          </a:p>
        </p:txBody>
      </p:sp>
    </p:spTree>
    <p:extLst>
      <p:ext uri="{BB962C8B-B14F-4D97-AF65-F5344CB8AC3E}">
        <p14:creationId xmlns:p14="http://schemas.microsoft.com/office/powerpoint/2010/main" val="359648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3414" y="1435101"/>
            <a:ext cx="7939477" cy="687087"/>
          </a:xfrm>
          <a:prstGeom prst="rect">
            <a:avLst/>
          </a:prstGeom>
        </p:spPr>
        <p:txBody>
          <a:bodyPr/>
          <a:lstStyle>
            <a:lvl1pPr algn="l" defTabSz="731520" rtl="0" eaLnBrk="1" latinLnBrk="0" hangingPunct="1">
              <a:lnSpc>
                <a:spcPct val="90000"/>
              </a:lnSpc>
              <a:spcBef>
                <a:spcPct val="0"/>
              </a:spcBef>
              <a:buNone/>
              <a:defRPr sz="3520" kern="1200">
                <a:solidFill>
                  <a:schemeClr val="tx1"/>
                </a:solidFill>
                <a:latin typeface="+mj-lt"/>
                <a:ea typeface="+mj-ea"/>
                <a:cs typeface="+mj-cs"/>
              </a:defRPr>
            </a:lvl1pPr>
          </a:lstStyle>
          <a:p>
            <a:r>
              <a:rPr lang="en-US" dirty="0" smtClean="0"/>
              <a:t>Best Practices -  SPO Development</a:t>
            </a:r>
            <a:endParaRPr lang="en-US" dirty="0"/>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60528" y="2906431"/>
            <a:ext cx="2435845" cy="1201014"/>
            <a:chOff x="4395610" y="3071229"/>
            <a:chExt cx="1995195" cy="1307309"/>
          </a:xfrm>
        </p:grpSpPr>
        <p:sp>
          <p:nvSpPr>
            <p:cNvPr id="3" name="Rectangle 2"/>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Provider Hosted Apps</a:t>
              </a:r>
            </a:p>
          </p:txBody>
        </p:sp>
        <p:pic>
          <p:nvPicPr>
            <p:cNvPr id="4" name="Picture 3"/>
            <p:cNvPicPr>
              <a:picLocks noChangeAspect="1"/>
            </p:cNvPicPr>
            <p:nvPr/>
          </p:nvPicPr>
          <p:blipFill>
            <a:blip r:embed="rId3"/>
            <a:stretch>
              <a:fillRect/>
            </a:stretch>
          </p:blipFill>
          <p:spPr>
            <a:xfrm>
              <a:off x="5246592" y="3476941"/>
              <a:ext cx="529349" cy="417312"/>
            </a:xfrm>
            <a:prstGeom prst="rect">
              <a:avLst/>
            </a:prstGeom>
          </p:spPr>
        </p:pic>
        <p:pic>
          <p:nvPicPr>
            <p:cNvPr id="5" name="Picture 4"/>
            <p:cNvPicPr>
              <a:picLocks noChangeAspect="1"/>
            </p:cNvPicPr>
            <p:nvPr/>
          </p:nvPicPr>
          <p:blipFill>
            <a:blip r:embed="rId3"/>
            <a:stretch>
              <a:fillRect/>
            </a:stretch>
          </p:blipFill>
          <p:spPr>
            <a:xfrm>
              <a:off x="5581574" y="3585493"/>
              <a:ext cx="556200" cy="438480"/>
            </a:xfrm>
            <a:prstGeom prst="rect">
              <a:avLst/>
            </a:prstGeom>
          </p:spPr>
        </p:pic>
        <p:pic>
          <p:nvPicPr>
            <p:cNvPr id="6" name="Picture 5"/>
            <p:cNvPicPr>
              <a:picLocks noChangeAspect="1"/>
            </p:cNvPicPr>
            <p:nvPr/>
          </p:nvPicPr>
          <p:blipFill>
            <a:blip r:embed="rId4"/>
            <a:stretch>
              <a:fillRect/>
            </a:stretch>
          </p:blipFill>
          <p:spPr>
            <a:xfrm>
              <a:off x="5970309" y="3700199"/>
              <a:ext cx="420496" cy="432326"/>
            </a:xfrm>
            <a:prstGeom prst="rect">
              <a:avLst/>
            </a:prstGeom>
          </p:spPr>
        </p:pic>
        <p:pic>
          <p:nvPicPr>
            <p:cNvPr id="7" name="Picture 6"/>
            <p:cNvPicPr>
              <a:picLocks noChangeAspect="1"/>
            </p:cNvPicPr>
            <p:nvPr/>
          </p:nvPicPr>
          <p:blipFill>
            <a:blip r:embed="rId5"/>
            <a:stretch>
              <a:fillRect/>
            </a:stretch>
          </p:blipFill>
          <p:spPr>
            <a:xfrm>
              <a:off x="4893565" y="3772769"/>
              <a:ext cx="688009" cy="605769"/>
            </a:xfrm>
            <a:prstGeom prst="rect">
              <a:avLst/>
            </a:prstGeom>
          </p:spPr>
        </p:pic>
      </p:grpSp>
      <p:grpSp>
        <p:nvGrpSpPr>
          <p:cNvPr id="8" name="Group 7"/>
          <p:cNvGrpSpPr/>
          <p:nvPr/>
        </p:nvGrpSpPr>
        <p:grpSpPr>
          <a:xfrm>
            <a:off x="4963089" y="3556779"/>
            <a:ext cx="1939169" cy="1000926"/>
            <a:chOff x="5879026" y="4763533"/>
            <a:chExt cx="1588369" cy="1089511"/>
          </a:xfrm>
        </p:grpSpPr>
        <p:sp>
          <p:nvSpPr>
            <p:cNvPr id="9" name="Arc 8"/>
            <p:cNvSpPr/>
            <p:nvPr/>
          </p:nvSpPr>
          <p:spPr>
            <a:xfrm rot="8195881">
              <a:off x="5879026" y="4763533"/>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sp>
          <p:nvSpPr>
            <p:cNvPr id="10" name="Rounded Rectangle 9"/>
            <p:cNvSpPr/>
            <p:nvPr/>
          </p:nvSpPr>
          <p:spPr bwMode="auto">
            <a:xfrm>
              <a:off x="5961706" y="4908064"/>
              <a:ext cx="1107687" cy="542095"/>
            </a:xfrm>
            <a:prstGeom prst="roundRect">
              <a:avLst>
                <a:gd name="adj" fmla="val 18300"/>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139927" tIns="0" rIns="139927" bIns="34980" numCol="1" rtlCol="0" anchor="t" anchorCtr="0" compatLnSpc="1">
              <a:prstTxWarp prst="textNoShape">
                <a:avLst/>
              </a:prstTxWarp>
            </a:bodyPr>
            <a:lstStyle/>
            <a:p>
              <a:pPr defTabSz="699404" fontAlgn="base">
                <a:spcBef>
                  <a:spcPct val="0"/>
                </a:spcBef>
                <a:spcAft>
                  <a:spcPct val="0"/>
                </a:spcAft>
              </a:pPr>
              <a:endParaRPr lang="en-US" sz="1530" dirty="0">
                <a:gradFill>
                  <a:gsLst>
                    <a:gs pos="0">
                      <a:schemeClr val="tx1"/>
                    </a:gs>
                    <a:gs pos="100000">
                      <a:schemeClr val="tx1"/>
                    </a:gs>
                  </a:gsLst>
                  <a:lin ang="5400000" scaled="0"/>
                </a:gradFill>
              </a:endParaRPr>
            </a:p>
          </p:txBody>
        </p:sp>
        <p:sp>
          <p:nvSpPr>
            <p:cNvPr id="11" name="Rounded Rectangle 10"/>
            <p:cNvSpPr/>
            <p:nvPr/>
          </p:nvSpPr>
          <p:spPr bwMode="auto">
            <a:xfrm>
              <a:off x="6054566" y="5010792"/>
              <a:ext cx="910759" cy="337956"/>
            </a:xfrm>
            <a:prstGeom prst="roundRect">
              <a:avLst>
                <a:gd name="adj" fmla="val 632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a:r>
                <a:rPr lang="en-US" sz="12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Remote Timer </a:t>
              </a:r>
              <a:r>
                <a:rPr lang="en-US" sz="12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job</a:t>
              </a:r>
            </a:p>
          </p:txBody>
        </p:sp>
        <p:pic>
          <p:nvPicPr>
            <p:cNvPr id="12" name="Picture 34" descr="Efficiency.png"/>
            <p:cNvPicPr>
              <a:picLocks noChangeAspect="1"/>
            </p:cNvPicPr>
            <p:nvPr/>
          </p:nvPicPr>
          <p:blipFill>
            <a:blip r:embed="rId6" cstate="print">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40000"/>
                      </a14:imgEffect>
                    </a14:imgLayer>
                  </a14:imgProps>
                </a:ext>
              </a:extLst>
            </a:blip>
            <a:srcRect/>
            <a:stretch>
              <a:fillRect/>
            </a:stretch>
          </p:blipFill>
          <p:spPr bwMode="auto">
            <a:xfrm>
              <a:off x="6857110" y="5015409"/>
              <a:ext cx="610285" cy="666678"/>
            </a:xfrm>
            <a:prstGeom prst="rect">
              <a:avLst/>
            </a:prstGeom>
            <a:noFill/>
            <a:ln>
              <a:noFill/>
            </a:ln>
          </p:spPr>
        </p:pic>
      </p:grpSp>
      <p:grpSp>
        <p:nvGrpSpPr>
          <p:cNvPr id="13" name="Group 12"/>
          <p:cNvGrpSpPr>
            <a:grpSpLocks noChangeAspect="1"/>
          </p:cNvGrpSpPr>
          <p:nvPr/>
        </p:nvGrpSpPr>
        <p:grpSpPr>
          <a:xfrm>
            <a:off x="313446" y="1217208"/>
            <a:ext cx="3779845" cy="2414323"/>
            <a:chOff x="1189689" y="976497"/>
            <a:chExt cx="3486193" cy="2959150"/>
          </a:xfrm>
        </p:grpSpPr>
        <p:grpSp>
          <p:nvGrpSpPr>
            <p:cNvPr id="14" name="Group 13"/>
            <p:cNvGrpSpPr/>
            <p:nvPr/>
          </p:nvGrpSpPr>
          <p:grpSpPr>
            <a:xfrm>
              <a:off x="3605640" y="1950993"/>
              <a:ext cx="1070242" cy="1327793"/>
              <a:chOff x="1919646" y="3675113"/>
              <a:chExt cx="902998" cy="1126838"/>
            </a:xfrm>
          </p:grpSpPr>
          <p:pic>
            <p:nvPicPr>
              <p:cNvPr id="29" name="Picture 28"/>
              <p:cNvPicPr>
                <a:picLocks noChangeAspect="1"/>
              </p:cNvPicPr>
              <p:nvPr/>
            </p:nvPicPr>
            <p:blipFill>
              <a:blip r:embed="rId8"/>
              <a:stretch>
                <a:fillRect/>
              </a:stretch>
            </p:blipFill>
            <p:spPr>
              <a:xfrm>
                <a:off x="1919646" y="3675113"/>
                <a:ext cx="674964" cy="892879"/>
              </a:xfrm>
              <a:prstGeom prst="rect">
                <a:avLst/>
              </a:prstGeom>
            </p:spPr>
          </p:pic>
          <p:pic>
            <p:nvPicPr>
              <p:cNvPr id="30" name="Picture 29"/>
              <p:cNvPicPr>
                <a:picLocks noChangeAspect="1"/>
              </p:cNvPicPr>
              <p:nvPr/>
            </p:nvPicPr>
            <p:blipFill>
              <a:blip r:embed="rId9"/>
              <a:stretch>
                <a:fillRect/>
              </a:stretch>
            </p:blipFill>
            <p:spPr>
              <a:xfrm>
                <a:off x="2210824" y="4189471"/>
                <a:ext cx="611820" cy="612480"/>
              </a:xfrm>
              <a:prstGeom prst="rect">
                <a:avLst/>
              </a:prstGeom>
            </p:spPr>
          </p:pic>
        </p:grpSp>
        <p:grpSp>
          <p:nvGrpSpPr>
            <p:cNvPr id="15" name="Group 14"/>
            <p:cNvGrpSpPr/>
            <p:nvPr/>
          </p:nvGrpSpPr>
          <p:grpSpPr>
            <a:xfrm>
              <a:off x="1189689" y="1453879"/>
              <a:ext cx="2516893" cy="2481768"/>
              <a:chOff x="4383758" y="2311697"/>
              <a:chExt cx="2516893" cy="2481768"/>
            </a:xfrm>
          </p:grpSpPr>
          <p:sp>
            <p:nvSpPr>
              <p:cNvPr id="17" name="Rectangle 16"/>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18" name="Group 17"/>
              <p:cNvGrpSpPr/>
              <p:nvPr/>
            </p:nvGrpSpPr>
            <p:grpSpPr>
              <a:xfrm>
                <a:off x="5421611" y="2886866"/>
                <a:ext cx="1479040" cy="1043909"/>
                <a:chOff x="4557447" y="1721445"/>
                <a:chExt cx="1479040" cy="1043909"/>
              </a:xfrm>
            </p:grpSpPr>
            <p:pic>
              <p:nvPicPr>
                <p:cNvPr id="26" name="Picture 25"/>
                <p:cNvPicPr>
                  <a:picLocks noChangeAspect="1"/>
                </p:cNvPicPr>
                <p:nvPr/>
              </p:nvPicPr>
              <p:blipFill>
                <a:blip r:embed="rId10"/>
                <a:stretch>
                  <a:fillRect/>
                </a:stretch>
              </p:blipFill>
              <p:spPr>
                <a:xfrm>
                  <a:off x="4557447" y="1902539"/>
                  <a:ext cx="477423" cy="839046"/>
                </a:xfrm>
                <a:prstGeom prst="rect">
                  <a:avLst/>
                </a:prstGeom>
              </p:spPr>
            </p:pic>
            <p:pic>
              <p:nvPicPr>
                <p:cNvPr id="27" name="Picture 26"/>
                <p:cNvPicPr>
                  <a:picLocks noChangeAspect="1"/>
                </p:cNvPicPr>
                <p:nvPr/>
              </p:nvPicPr>
              <p:blipFill>
                <a:blip r:embed="rId10"/>
                <a:stretch>
                  <a:fillRect/>
                </a:stretch>
              </p:blipFill>
              <p:spPr>
                <a:xfrm>
                  <a:off x="4869643" y="1721445"/>
                  <a:ext cx="477423" cy="839046"/>
                </a:xfrm>
                <a:prstGeom prst="rect">
                  <a:avLst/>
                </a:prstGeom>
              </p:spPr>
            </p:pic>
            <p:pic>
              <p:nvPicPr>
                <p:cNvPr id="28" name="Picture 27"/>
                <p:cNvPicPr>
                  <a:picLocks noChangeAspect="1"/>
                </p:cNvPicPr>
                <p:nvPr/>
              </p:nvPicPr>
              <p:blipFill>
                <a:blip r:embed="rId11"/>
                <a:stretch>
                  <a:fillRect/>
                </a:stretch>
              </p:blipFill>
              <p:spPr>
                <a:xfrm>
                  <a:off x="5153580" y="1902539"/>
                  <a:ext cx="882907" cy="862815"/>
                </a:xfrm>
                <a:prstGeom prst="rect">
                  <a:avLst/>
                </a:prstGeom>
              </p:spPr>
            </p:pic>
          </p:grpSp>
          <p:grpSp>
            <p:nvGrpSpPr>
              <p:cNvPr id="19" name="Group 18"/>
              <p:cNvGrpSpPr/>
              <p:nvPr/>
            </p:nvGrpSpPr>
            <p:grpSpPr>
              <a:xfrm>
                <a:off x="4880542" y="3820782"/>
                <a:ext cx="944427" cy="972683"/>
                <a:chOff x="3981885" y="2834055"/>
                <a:chExt cx="944427" cy="972683"/>
              </a:xfrm>
            </p:grpSpPr>
            <p:pic>
              <p:nvPicPr>
                <p:cNvPr id="23" name="Picture 22"/>
                <p:cNvPicPr>
                  <a:picLocks noChangeAspect="1"/>
                </p:cNvPicPr>
                <p:nvPr/>
              </p:nvPicPr>
              <p:blipFill>
                <a:blip r:embed="rId10"/>
                <a:stretch>
                  <a:fillRect/>
                </a:stretch>
              </p:blipFill>
              <p:spPr>
                <a:xfrm>
                  <a:off x="3981885" y="2967692"/>
                  <a:ext cx="477423" cy="839046"/>
                </a:xfrm>
                <a:prstGeom prst="rect">
                  <a:avLst/>
                </a:prstGeom>
              </p:spPr>
            </p:pic>
            <p:pic>
              <p:nvPicPr>
                <p:cNvPr id="24" name="Picture 23"/>
                <p:cNvPicPr>
                  <a:picLocks noChangeAspect="1"/>
                </p:cNvPicPr>
                <p:nvPr/>
              </p:nvPicPr>
              <p:blipFill>
                <a:blip r:embed="rId10"/>
                <a:stretch>
                  <a:fillRect/>
                </a:stretch>
              </p:blipFill>
              <p:spPr>
                <a:xfrm>
                  <a:off x="4269036" y="2834055"/>
                  <a:ext cx="477423" cy="839046"/>
                </a:xfrm>
                <a:prstGeom prst="rect">
                  <a:avLst/>
                </a:prstGeom>
              </p:spPr>
            </p:pic>
            <p:pic>
              <p:nvPicPr>
                <p:cNvPr id="25" name="Picture 24"/>
                <p:cNvPicPr>
                  <a:picLocks noChangeAspect="1"/>
                </p:cNvPicPr>
                <p:nvPr/>
              </p:nvPicPr>
              <p:blipFill>
                <a:blip r:embed="rId12"/>
                <a:stretch>
                  <a:fillRect/>
                </a:stretch>
              </p:blipFill>
              <p:spPr>
                <a:xfrm>
                  <a:off x="4480085" y="3260431"/>
                  <a:ext cx="446227" cy="456212"/>
                </a:xfrm>
                <a:prstGeom prst="rect">
                  <a:avLst/>
                </a:prstGeom>
              </p:spPr>
            </p:pic>
          </p:grpSp>
          <p:grpSp>
            <p:nvGrpSpPr>
              <p:cNvPr id="20" name="Group 19"/>
              <p:cNvGrpSpPr/>
              <p:nvPr/>
            </p:nvGrpSpPr>
            <p:grpSpPr>
              <a:xfrm>
                <a:off x="4383758" y="2988031"/>
                <a:ext cx="968998" cy="971748"/>
                <a:chOff x="3601101" y="2714202"/>
                <a:chExt cx="968998" cy="971748"/>
              </a:xfrm>
            </p:grpSpPr>
            <p:pic>
              <p:nvPicPr>
                <p:cNvPr id="21" name="Picture 20"/>
                <p:cNvPicPr>
                  <a:picLocks noChangeAspect="1"/>
                </p:cNvPicPr>
                <p:nvPr/>
              </p:nvPicPr>
              <p:blipFill>
                <a:blip r:embed="rId10"/>
                <a:stretch>
                  <a:fillRect/>
                </a:stretch>
              </p:blipFill>
              <p:spPr>
                <a:xfrm>
                  <a:off x="3601101" y="2846904"/>
                  <a:ext cx="477423" cy="839046"/>
                </a:xfrm>
                <a:prstGeom prst="rect">
                  <a:avLst/>
                </a:prstGeom>
              </p:spPr>
            </p:pic>
            <p:pic>
              <p:nvPicPr>
                <p:cNvPr id="22" name="Picture 21"/>
                <p:cNvPicPr>
                  <a:picLocks noChangeAspect="1"/>
                </p:cNvPicPr>
                <p:nvPr/>
              </p:nvPicPr>
              <p:blipFill>
                <a:blip r:embed="rId13"/>
                <a:stretch>
                  <a:fillRect/>
                </a:stretch>
              </p:blipFill>
              <p:spPr>
                <a:xfrm>
                  <a:off x="3875612" y="2714202"/>
                  <a:ext cx="694487" cy="898458"/>
                </a:xfrm>
                <a:prstGeom prst="rect">
                  <a:avLst/>
                </a:prstGeom>
              </p:spPr>
            </p:pic>
          </p:grpSp>
        </p:grpSp>
        <p:pic>
          <p:nvPicPr>
            <p:cNvPr id="16" name="Picture 15"/>
            <p:cNvPicPr>
              <a:picLocks noChangeAspect="1"/>
            </p:cNvPicPr>
            <p:nvPr/>
          </p:nvPicPr>
          <p:blipFill>
            <a:blip r:embed="rId14"/>
            <a:stretch>
              <a:fillRect/>
            </a:stretch>
          </p:blipFill>
          <p:spPr>
            <a:xfrm>
              <a:off x="3058769" y="976497"/>
              <a:ext cx="1485788" cy="974496"/>
            </a:xfrm>
            <a:prstGeom prst="rect">
              <a:avLst/>
            </a:prstGeom>
          </p:spPr>
        </p:pic>
      </p:grpSp>
      <p:cxnSp>
        <p:nvCxnSpPr>
          <p:cNvPr id="31" name="Straight Arrow Connector 30"/>
          <p:cNvCxnSpPr/>
          <p:nvPr/>
        </p:nvCxnSpPr>
        <p:spPr>
          <a:xfrm flipH="1">
            <a:off x="2944124" y="3183348"/>
            <a:ext cx="3109170" cy="39119"/>
          </a:xfrm>
          <a:prstGeom prst="straightConnector1">
            <a:avLst/>
          </a:prstGeom>
          <a:ln w="53975">
            <a:solidFill>
              <a:schemeClr val="bg2"/>
            </a:solidFill>
            <a:prstDash val="sysDash"/>
            <a:tailEnd type="stealth" w="lg" len="lg"/>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32" name="Group 31"/>
          <p:cNvGrpSpPr/>
          <p:nvPr/>
        </p:nvGrpSpPr>
        <p:grpSpPr>
          <a:xfrm>
            <a:off x="8351095" y="2706178"/>
            <a:ext cx="628010" cy="472576"/>
            <a:chOff x="492" y="17985"/>
            <a:chExt cx="524853" cy="524853"/>
          </a:xfrm>
        </p:grpSpPr>
        <p:sp>
          <p:nvSpPr>
            <p:cNvPr id="33" name="Oval 3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t>2</a:t>
              </a:r>
              <a:endParaRPr lang="en-US" sz="2352" dirty="0"/>
            </a:p>
          </p:txBody>
        </p:sp>
      </p:grpSp>
      <p:cxnSp>
        <p:nvCxnSpPr>
          <p:cNvPr id="35" name="Straight Connector 34"/>
          <p:cNvCxnSpPr/>
          <p:nvPr/>
        </p:nvCxnSpPr>
        <p:spPr>
          <a:xfrm flipH="1">
            <a:off x="5394467" y="2140356"/>
            <a:ext cx="345716" cy="1065529"/>
          </a:xfrm>
          <a:prstGeom prst="line">
            <a:avLst/>
          </a:prstGeom>
          <a:ln w="15875">
            <a:tailEnd type="oval"/>
          </a:ln>
        </p:spPr>
        <p:style>
          <a:lnRef idx="1">
            <a:schemeClr val="dk1"/>
          </a:lnRef>
          <a:fillRef idx="0">
            <a:schemeClr val="dk1"/>
          </a:fillRef>
          <a:effectRef idx="0">
            <a:schemeClr val="dk1"/>
          </a:effectRef>
          <a:fontRef idx="minor">
            <a:schemeClr val="tx1"/>
          </a:fontRef>
        </p:style>
      </p:cxnSp>
      <p:sp>
        <p:nvSpPr>
          <p:cNvPr id="36" name="TextBox 4"/>
          <p:cNvSpPr txBox="1"/>
          <p:nvPr/>
        </p:nvSpPr>
        <p:spPr>
          <a:xfrm>
            <a:off x="4325137" y="1269367"/>
            <a:ext cx="4342938" cy="980943"/>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00" dirty="0" smtClean="0">
                <a:solidFill>
                  <a:schemeClr val="bg1"/>
                </a:solidFill>
              </a:rPr>
              <a:t>Scheduled execution which accesses the needed resources from the SharePoint service and performs the required automation.</a:t>
            </a:r>
          </a:p>
          <a:p>
            <a:pPr marL="0" lvl="1"/>
            <a:endParaRPr lang="fi-FI" sz="1200" dirty="0">
              <a:solidFill>
                <a:schemeClr val="bg1"/>
              </a:solidFill>
            </a:endParaRPr>
          </a:p>
          <a:p>
            <a:pPr marL="0" lvl="1"/>
            <a:r>
              <a:rPr lang="en-US" sz="1200" dirty="0" smtClean="0">
                <a:solidFill>
                  <a:schemeClr val="bg1"/>
                </a:solidFill>
              </a:rPr>
              <a:t>Can use either specific account for connection or </a:t>
            </a:r>
            <a:r>
              <a:rPr lang="en-US" sz="1200" dirty="0" err="1" smtClean="0">
                <a:solidFill>
                  <a:schemeClr val="bg1"/>
                </a:solidFill>
              </a:rPr>
              <a:t>oAuth</a:t>
            </a:r>
            <a:r>
              <a:rPr lang="en-US" sz="1200" dirty="0" smtClean="0">
                <a:solidFill>
                  <a:schemeClr val="bg1"/>
                </a:solidFill>
              </a:rPr>
              <a:t> based app-only token approach</a:t>
            </a:r>
            <a:endParaRPr lang="en-US" sz="1200" dirty="0">
              <a:solidFill>
                <a:schemeClr val="bg1"/>
              </a:solidFill>
            </a:endParaRPr>
          </a:p>
        </p:txBody>
      </p:sp>
      <p:grpSp>
        <p:nvGrpSpPr>
          <p:cNvPr id="37" name="Group 36"/>
          <p:cNvGrpSpPr/>
          <p:nvPr/>
        </p:nvGrpSpPr>
        <p:grpSpPr>
          <a:xfrm>
            <a:off x="2892264" y="3327712"/>
            <a:ext cx="628010" cy="472576"/>
            <a:chOff x="492" y="17985"/>
            <a:chExt cx="524853" cy="524853"/>
          </a:xfrm>
        </p:grpSpPr>
        <p:sp>
          <p:nvSpPr>
            <p:cNvPr id="38" name="Oval 3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t>1</a:t>
              </a:r>
              <a:endParaRPr lang="en-US" sz="2352" dirty="0"/>
            </a:p>
          </p:txBody>
        </p:sp>
      </p:grpSp>
      <p:sp>
        <p:nvSpPr>
          <p:cNvPr id="40" name="Title 34"/>
          <p:cNvSpPr txBox="1">
            <a:spLocks/>
          </p:cNvSpPr>
          <p:nvPr/>
        </p:nvSpPr>
        <p:spPr>
          <a:xfrm>
            <a:off x="446613" y="210017"/>
            <a:ext cx="2776695" cy="466694"/>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Remote timer job</a:t>
            </a:r>
            <a:endParaRPr lang="en-GB" dirty="0"/>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9965" y="3726527"/>
            <a:ext cx="2017708" cy="831248"/>
          </a:xfrm>
          <a:prstGeom prst="rect">
            <a:avLst/>
          </a:prstGeom>
          <a:ln>
            <a:solidFill>
              <a:schemeClr val="bg1">
                <a:lumMod val="75000"/>
              </a:schemeClr>
            </a:solidFill>
          </a:ln>
          <a:effectLst>
            <a:softEdge rad="12700"/>
          </a:effectLst>
        </p:spPr>
      </p:pic>
      <p:pic>
        <p:nvPicPr>
          <p:cNvPr id="3" name="Picture 2"/>
          <p:cNvPicPr>
            <a:picLocks noChangeAspect="1"/>
          </p:cNvPicPr>
          <p:nvPr/>
        </p:nvPicPr>
        <p:blipFill>
          <a:blip r:embed="rId4"/>
          <a:stretch>
            <a:fillRect/>
          </a:stretch>
        </p:blipFill>
        <p:spPr>
          <a:xfrm>
            <a:off x="1108820" y="1271513"/>
            <a:ext cx="2767848" cy="1379079"/>
          </a:xfrm>
          <a:prstGeom prst="rect">
            <a:avLst/>
          </a:prstGeom>
          <a:solidFill>
            <a:schemeClr val="bg1">
              <a:lumMod val="75000"/>
            </a:schemeClr>
          </a:solidFill>
          <a:ln>
            <a:solidFill>
              <a:schemeClr val="bg1">
                <a:lumMod val="75000"/>
              </a:schemeClr>
            </a:solidFill>
          </a:ln>
        </p:spPr>
      </p:pic>
      <p:sp>
        <p:nvSpPr>
          <p:cNvPr id="4" name="Arc 3"/>
          <p:cNvSpPr/>
          <p:nvPr/>
        </p:nvSpPr>
        <p:spPr>
          <a:xfrm rot="8195881">
            <a:off x="6573201" y="2927909"/>
            <a:ext cx="594541" cy="1000926"/>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5" name="Group 4"/>
          <p:cNvGrpSpPr/>
          <p:nvPr/>
        </p:nvGrpSpPr>
        <p:grpSpPr>
          <a:xfrm>
            <a:off x="6693259" y="2471355"/>
            <a:ext cx="2062091" cy="1201014"/>
            <a:chOff x="4395610" y="3071229"/>
            <a:chExt cx="1995195" cy="1307309"/>
          </a:xfrm>
        </p:grpSpPr>
        <p:sp>
          <p:nvSpPr>
            <p:cNvPr id="6" name="Rectangle 5"/>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7" name="Picture 6"/>
            <p:cNvPicPr>
              <a:picLocks noChangeAspect="1"/>
            </p:cNvPicPr>
            <p:nvPr/>
          </p:nvPicPr>
          <p:blipFill>
            <a:blip r:embed="rId5"/>
            <a:stretch>
              <a:fillRect/>
            </a:stretch>
          </p:blipFill>
          <p:spPr>
            <a:xfrm>
              <a:off x="5246592" y="3476941"/>
              <a:ext cx="529349" cy="417312"/>
            </a:xfrm>
            <a:prstGeom prst="rect">
              <a:avLst/>
            </a:prstGeom>
          </p:spPr>
        </p:pic>
        <p:pic>
          <p:nvPicPr>
            <p:cNvPr id="8" name="Picture 7"/>
            <p:cNvPicPr>
              <a:picLocks noChangeAspect="1"/>
            </p:cNvPicPr>
            <p:nvPr/>
          </p:nvPicPr>
          <p:blipFill>
            <a:blip r:embed="rId5"/>
            <a:stretch>
              <a:fillRect/>
            </a:stretch>
          </p:blipFill>
          <p:spPr>
            <a:xfrm>
              <a:off x="5581574" y="3585493"/>
              <a:ext cx="556200" cy="438480"/>
            </a:xfrm>
            <a:prstGeom prst="rect">
              <a:avLst/>
            </a:prstGeom>
          </p:spPr>
        </p:pic>
        <p:pic>
          <p:nvPicPr>
            <p:cNvPr id="9" name="Picture 8"/>
            <p:cNvPicPr>
              <a:picLocks noChangeAspect="1"/>
            </p:cNvPicPr>
            <p:nvPr/>
          </p:nvPicPr>
          <p:blipFill>
            <a:blip r:embed="rId6"/>
            <a:stretch>
              <a:fillRect/>
            </a:stretch>
          </p:blipFill>
          <p:spPr>
            <a:xfrm>
              <a:off x="5970309" y="3700199"/>
              <a:ext cx="420496" cy="432326"/>
            </a:xfrm>
            <a:prstGeom prst="rect">
              <a:avLst/>
            </a:prstGeom>
          </p:spPr>
        </p:pic>
        <p:pic>
          <p:nvPicPr>
            <p:cNvPr id="10" name="Picture 9"/>
            <p:cNvPicPr>
              <a:picLocks noChangeAspect="1"/>
            </p:cNvPicPr>
            <p:nvPr/>
          </p:nvPicPr>
          <p:blipFill>
            <a:blip r:embed="rId7"/>
            <a:stretch>
              <a:fillRect/>
            </a:stretch>
          </p:blipFill>
          <p:spPr>
            <a:xfrm>
              <a:off x="4893565" y="3772769"/>
              <a:ext cx="688009" cy="605769"/>
            </a:xfrm>
            <a:prstGeom prst="rect">
              <a:avLst/>
            </a:prstGeom>
          </p:spPr>
        </p:pic>
      </p:grpSp>
      <p:grpSp>
        <p:nvGrpSpPr>
          <p:cNvPr id="11" name="Group 10"/>
          <p:cNvGrpSpPr/>
          <p:nvPr/>
        </p:nvGrpSpPr>
        <p:grpSpPr>
          <a:xfrm>
            <a:off x="1689974" y="2433972"/>
            <a:ext cx="1946802" cy="1706340"/>
            <a:chOff x="4383758" y="2311697"/>
            <a:chExt cx="2516893" cy="2481768"/>
          </a:xfrm>
        </p:grpSpPr>
        <p:sp>
          <p:nvSpPr>
            <p:cNvPr id="12" name="Rectangle 11"/>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13" name="Group 12"/>
            <p:cNvGrpSpPr/>
            <p:nvPr/>
          </p:nvGrpSpPr>
          <p:grpSpPr>
            <a:xfrm>
              <a:off x="5421611" y="2886866"/>
              <a:ext cx="1479040" cy="1043909"/>
              <a:chOff x="4557447" y="1721445"/>
              <a:chExt cx="1479040" cy="1043909"/>
            </a:xfrm>
          </p:grpSpPr>
          <p:pic>
            <p:nvPicPr>
              <p:cNvPr id="21" name="Picture 20"/>
              <p:cNvPicPr>
                <a:picLocks noChangeAspect="1"/>
              </p:cNvPicPr>
              <p:nvPr/>
            </p:nvPicPr>
            <p:blipFill>
              <a:blip r:embed="rId8"/>
              <a:stretch>
                <a:fillRect/>
              </a:stretch>
            </p:blipFill>
            <p:spPr>
              <a:xfrm>
                <a:off x="4557447" y="1902539"/>
                <a:ext cx="477423" cy="839046"/>
              </a:xfrm>
              <a:prstGeom prst="rect">
                <a:avLst/>
              </a:prstGeom>
            </p:spPr>
          </p:pic>
          <p:pic>
            <p:nvPicPr>
              <p:cNvPr id="22" name="Picture 21"/>
              <p:cNvPicPr>
                <a:picLocks noChangeAspect="1"/>
              </p:cNvPicPr>
              <p:nvPr/>
            </p:nvPicPr>
            <p:blipFill>
              <a:blip r:embed="rId8"/>
              <a:stretch>
                <a:fillRect/>
              </a:stretch>
            </p:blipFill>
            <p:spPr>
              <a:xfrm>
                <a:off x="4869643" y="1721445"/>
                <a:ext cx="477423" cy="839046"/>
              </a:xfrm>
              <a:prstGeom prst="rect">
                <a:avLst/>
              </a:prstGeom>
            </p:spPr>
          </p:pic>
          <p:pic>
            <p:nvPicPr>
              <p:cNvPr id="23" name="Picture 22"/>
              <p:cNvPicPr>
                <a:picLocks noChangeAspect="1"/>
              </p:cNvPicPr>
              <p:nvPr/>
            </p:nvPicPr>
            <p:blipFill>
              <a:blip r:embed="rId9"/>
              <a:stretch>
                <a:fillRect/>
              </a:stretch>
            </p:blipFill>
            <p:spPr>
              <a:xfrm>
                <a:off x="5153580" y="1902539"/>
                <a:ext cx="882907" cy="862815"/>
              </a:xfrm>
              <a:prstGeom prst="rect">
                <a:avLst/>
              </a:prstGeom>
            </p:spPr>
          </p:pic>
        </p:grpSp>
        <p:grpSp>
          <p:nvGrpSpPr>
            <p:cNvPr id="14" name="Group 13"/>
            <p:cNvGrpSpPr/>
            <p:nvPr/>
          </p:nvGrpSpPr>
          <p:grpSpPr>
            <a:xfrm>
              <a:off x="4880542" y="3820782"/>
              <a:ext cx="944427" cy="972683"/>
              <a:chOff x="3981885" y="2834055"/>
              <a:chExt cx="944427" cy="972683"/>
            </a:xfrm>
          </p:grpSpPr>
          <p:pic>
            <p:nvPicPr>
              <p:cNvPr id="18" name="Picture 17"/>
              <p:cNvPicPr>
                <a:picLocks noChangeAspect="1"/>
              </p:cNvPicPr>
              <p:nvPr/>
            </p:nvPicPr>
            <p:blipFill>
              <a:blip r:embed="rId8"/>
              <a:stretch>
                <a:fillRect/>
              </a:stretch>
            </p:blipFill>
            <p:spPr>
              <a:xfrm>
                <a:off x="3981885" y="2967692"/>
                <a:ext cx="477423" cy="839046"/>
              </a:xfrm>
              <a:prstGeom prst="rect">
                <a:avLst/>
              </a:prstGeom>
            </p:spPr>
          </p:pic>
          <p:pic>
            <p:nvPicPr>
              <p:cNvPr id="19" name="Picture 18"/>
              <p:cNvPicPr>
                <a:picLocks noChangeAspect="1"/>
              </p:cNvPicPr>
              <p:nvPr/>
            </p:nvPicPr>
            <p:blipFill>
              <a:blip r:embed="rId8"/>
              <a:stretch>
                <a:fillRect/>
              </a:stretch>
            </p:blipFill>
            <p:spPr>
              <a:xfrm>
                <a:off x="4269036" y="2834055"/>
                <a:ext cx="477423" cy="839046"/>
              </a:xfrm>
              <a:prstGeom prst="rect">
                <a:avLst/>
              </a:prstGeom>
            </p:spPr>
          </p:pic>
          <p:pic>
            <p:nvPicPr>
              <p:cNvPr id="20" name="Picture 19"/>
              <p:cNvPicPr>
                <a:picLocks noChangeAspect="1"/>
              </p:cNvPicPr>
              <p:nvPr/>
            </p:nvPicPr>
            <p:blipFill>
              <a:blip r:embed="rId10"/>
              <a:stretch>
                <a:fillRect/>
              </a:stretch>
            </p:blipFill>
            <p:spPr>
              <a:xfrm>
                <a:off x="4480085" y="3260431"/>
                <a:ext cx="446227" cy="456212"/>
              </a:xfrm>
              <a:prstGeom prst="rect">
                <a:avLst/>
              </a:prstGeom>
            </p:spPr>
          </p:pic>
        </p:grpSp>
        <p:grpSp>
          <p:nvGrpSpPr>
            <p:cNvPr id="15" name="Group 14"/>
            <p:cNvGrpSpPr/>
            <p:nvPr/>
          </p:nvGrpSpPr>
          <p:grpSpPr>
            <a:xfrm>
              <a:off x="4383758" y="2988031"/>
              <a:ext cx="968998" cy="971748"/>
              <a:chOff x="3601101" y="2714202"/>
              <a:chExt cx="968998" cy="971748"/>
            </a:xfrm>
          </p:grpSpPr>
          <p:pic>
            <p:nvPicPr>
              <p:cNvPr id="16" name="Picture 15"/>
              <p:cNvPicPr>
                <a:picLocks noChangeAspect="1"/>
              </p:cNvPicPr>
              <p:nvPr/>
            </p:nvPicPr>
            <p:blipFill>
              <a:blip r:embed="rId8"/>
              <a:stretch>
                <a:fillRect/>
              </a:stretch>
            </p:blipFill>
            <p:spPr>
              <a:xfrm>
                <a:off x="3601101" y="2846904"/>
                <a:ext cx="477423" cy="839046"/>
              </a:xfrm>
              <a:prstGeom prst="rect">
                <a:avLst/>
              </a:prstGeom>
            </p:spPr>
          </p:pic>
          <p:pic>
            <p:nvPicPr>
              <p:cNvPr id="17" name="Picture 16"/>
              <p:cNvPicPr>
                <a:picLocks noChangeAspect="1"/>
              </p:cNvPicPr>
              <p:nvPr/>
            </p:nvPicPr>
            <p:blipFill>
              <a:blip r:embed="rId11"/>
              <a:stretch>
                <a:fillRect/>
              </a:stretch>
            </p:blipFill>
            <p:spPr>
              <a:xfrm>
                <a:off x="3875612" y="2714202"/>
                <a:ext cx="694487" cy="898458"/>
              </a:xfrm>
              <a:prstGeom prst="rect">
                <a:avLst/>
              </a:prstGeom>
            </p:spPr>
          </p:pic>
        </p:grpSp>
      </p:grpSp>
      <p:cxnSp>
        <p:nvCxnSpPr>
          <p:cNvPr id="24" name="Straight Arrow Connector 23"/>
          <p:cNvCxnSpPr/>
          <p:nvPr/>
        </p:nvCxnSpPr>
        <p:spPr>
          <a:xfrm flipH="1">
            <a:off x="3655260" y="3071868"/>
            <a:ext cx="2612370" cy="9031"/>
          </a:xfrm>
          <a:prstGeom prst="straightConnector1">
            <a:avLst/>
          </a:prstGeom>
          <a:ln w="53975">
            <a:solidFill>
              <a:schemeClr val="bg2"/>
            </a:solidFill>
            <a:prstDash val="sysDash"/>
            <a:tailEnd type="stealth" w="lg" len="lg"/>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25" name="Group 24"/>
          <p:cNvGrpSpPr/>
          <p:nvPr/>
        </p:nvGrpSpPr>
        <p:grpSpPr>
          <a:xfrm>
            <a:off x="5828700" y="3142179"/>
            <a:ext cx="531648" cy="472576"/>
            <a:chOff x="492" y="17985"/>
            <a:chExt cx="524853" cy="524853"/>
          </a:xfrm>
        </p:grpSpPr>
        <p:sp>
          <p:nvSpPr>
            <p:cNvPr id="26" name="Oval 2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solidFill>
                    <a:schemeClr val="tx1"/>
                  </a:solidFill>
                </a:rPr>
                <a:t>2</a:t>
              </a:r>
              <a:endParaRPr lang="en-US" sz="2352" dirty="0">
                <a:solidFill>
                  <a:schemeClr val="tx1"/>
                </a:solidFill>
              </a:endParaRPr>
            </a:p>
          </p:txBody>
        </p:sp>
      </p:grpSp>
      <p:cxnSp>
        <p:nvCxnSpPr>
          <p:cNvPr id="28" name="Straight Connector 27"/>
          <p:cNvCxnSpPr/>
          <p:nvPr/>
        </p:nvCxnSpPr>
        <p:spPr>
          <a:xfrm flipH="1">
            <a:off x="5267761" y="1773259"/>
            <a:ext cx="447711" cy="639571"/>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29" name="TextBox 4"/>
          <p:cNvSpPr txBox="1"/>
          <p:nvPr/>
        </p:nvSpPr>
        <p:spPr>
          <a:xfrm>
            <a:off x="4970692" y="1125591"/>
            <a:ext cx="3350063" cy="919388"/>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Execution of the needed modifications based on needed event. Can be done based on app installed, part of provisioning or based on end user request</a:t>
            </a:r>
            <a:endParaRPr lang="en-US" sz="1400" dirty="0">
              <a:solidFill>
                <a:schemeClr val="bg1"/>
              </a:solidFill>
            </a:endParaRPr>
          </a:p>
        </p:txBody>
      </p:sp>
      <p:cxnSp>
        <p:nvCxnSpPr>
          <p:cNvPr id="30" name="Straight Arrow Connector 29"/>
          <p:cNvCxnSpPr/>
          <p:nvPr/>
        </p:nvCxnSpPr>
        <p:spPr>
          <a:xfrm flipV="1">
            <a:off x="3576866" y="2519546"/>
            <a:ext cx="2690771" cy="1"/>
          </a:xfrm>
          <a:prstGeom prst="straightConnector1">
            <a:avLst/>
          </a:prstGeom>
          <a:ln w="53975">
            <a:solidFill>
              <a:schemeClr val="bg2"/>
            </a:solidFill>
            <a:prstDash val="sysDash"/>
            <a:tailEnd type="stealth" w="lg" len="lg"/>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31" name="Group 30"/>
          <p:cNvGrpSpPr/>
          <p:nvPr/>
        </p:nvGrpSpPr>
        <p:grpSpPr>
          <a:xfrm>
            <a:off x="3803551" y="2196474"/>
            <a:ext cx="531648" cy="472576"/>
            <a:chOff x="492" y="17985"/>
            <a:chExt cx="524853" cy="524853"/>
          </a:xfrm>
        </p:grpSpPr>
        <p:sp>
          <p:nvSpPr>
            <p:cNvPr id="32" name="Oval 3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solidFill>
                    <a:schemeClr val="tx1"/>
                  </a:solidFill>
                </a:rPr>
                <a:t>1</a:t>
              </a:r>
              <a:endParaRPr lang="en-US" sz="2352" dirty="0">
                <a:solidFill>
                  <a:schemeClr val="tx1"/>
                </a:solidFill>
              </a:endParaRPr>
            </a:p>
          </p:txBody>
        </p:sp>
      </p:grpSp>
      <p:sp>
        <p:nvSpPr>
          <p:cNvPr id="34" name="TextBox 33"/>
          <p:cNvSpPr txBox="1"/>
          <p:nvPr/>
        </p:nvSpPr>
        <p:spPr>
          <a:xfrm>
            <a:off x="4136740" y="3089070"/>
            <a:ext cx="1900200" cy="369332"/>
          </a:xfrm>
          <a:prstGeom prst="rect">
            <a:avLst/>
          </a:prstGeom>
          <a:noFill/>
        </p:spPr>
        <p:txBody>
          <a:bodyPr wrap="none" lIns="0" tIns="0" rIns="0" bIns="0" rtlCol="0">
            <a:spAutoFit/>
          </a:bodyPr>
          <a:lstStyle/>
          <a:p>
            <a:r>
              <a:rPr lang="fi-FI" sz="2400" spc="-70" dirty="0" smtClean="0">
                <a:latin typeface="+mj-lt"/>
              </a:rPr>
              <a:t>CSOM / REST</a:t>
            </a:r>
            <a:endParaRPr lang="en-GB" sz="2400" spc="-70" dirty="0" smtClean="0">
              <a:latin typeface="+mj-lt"/>
            </a:endParaRPr>
          </a:p>
        </p:txBody>
      </p:sp>
      <p:sp>
        <p:nvSpPr>
          <p:cNvPr id="35" name="Title 35"/>
          <p:cNvSpPr txBox="1">
            <a:spLocks/>
          </p:cNvSpPr>
          <p:nvPr/>
        </p:nvSpPr>
        <p:spPr>
          <a:xfrm>
            <a:off x="545009" y="124633"/>
            <a:ext cx="3788957" cy="476247"/>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Page Modification</a:t>
            </a:r>
            <a:endParaRPr lang="en-GB" dirty="0"/>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34734" y="2812759"/>
            <a:ext cx="626186" cy="701090"/>
            <a:chOff x="8856725" y="2275112"/>
            <a:chExt cx="605872" cy="763139"/>
          </a:xfrm>
        </p:grpSpPr>
        <p:pic>
          <p:nvPicPr>
            <p:cNvPr id="3" name="Picture 2"/>
            <p:cNvPicPr>
              <a:picLocks noChangeAspect="1"/>
            </p:cNvPicPr>
            <p:nvPr/>
          </p:nvPicPr>
          <p:blipFill>
            <a:blip r:embed="rId3"/>
            <a:stretch>
              <a:fillRect/>
            </a:stretch>
          </p:blipFill>
          <p:spPr>
            <a:xfrm>
              <a:off x="8856725" y="2275112"/>
              <a:ext cx="527111" cy="689388"/>
            </a:xfrm>
            <a:prstGeom prst="rect">
              <a:avLst/>
            </a:prstGeom>
          </p:spPr>
        </p:pic>
        <p:pic>
          <p:nvPicPr>
            <p:cNvPr id="4" name="Picture 3"/>
            <p:cNvPicPr>
              <a:picLocks noChangeAspect="1"/>
            </p:cNvPicPr>
            <p:nvPr/>
          </p:nvPicPr>
          <p:blipFill>
            <a:blip r:embed="rId3"/>
            <a:stretch>
              <a:fillRect/>
            </a:stretch>
          </p:blipFill>
          <p:spPr>
            <a:xfrm>
              <a:off x="8935486" y="2348863"/>
              <a:ext cx="527111" cy="689388"/>
            </a:xfrm>
            <a:prstGeom prst="rect">
              <a:avLst/>
            </a:prstGeom>
          </p:spPr>
        </p:pic>
        <p:sp>
          <p:nvSpPr>
            <p:cNvPr id="5" name="Right Triangle 4"/>
            <p:cNvSpPr/>
            <p:nvPr/>
          </p:nvSpPr>
          <p:spPr bwMode="auto">
            <a:xfrm>
              <a:off x="8978857" y="2373272"/>
              <a:ext cx="440367" cy="62613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solidFill>
                  <a:schemeClr val="tx1"/>
                </a:solidFill>
                <a:ea typeface="Segoe UI" pitchFamily="34" charset="0"/>
                <a:cs typeface="Segoe UI" pitchFamily="34" charset="0"/>
              </a:endParaRPr>
            </a:p>
          </p:txBody>
        </p:sp>
        <p:sp>
          <p:nvSpPr>
            <p:cNvPr id="6" name="TextBox 5"/>
            <p:cNvSpPr txBox="1"/>
            <p:nvPr/>
          </p:nvSpPr>
          <p:spPr>
            <a:xfrm>
              <a:off x="9045472" y="2698546"/>
              <a:ext cx="139280" cy="335016"/>
            </a:xfrm>
            <a:prstGeom prst="rect">
              <a:avLst/>
            </a:prstGeom>
            <a:noFill/>
          </p:spPr>
          <p:txBody>
            <a:bodyPr wrap="none" lIns="0" tIns="0" rIns="0" bIns="0" rtlCol="0">
              <a:spAutoFit/>
            </a:bodyPr>
            <a:lstStyle/>
            <a:p>
              <a:r>
                <a:rPr lang="fi-FI" sz="2000" spc="-70" dirty="0" err="1" smtClean="0">
                  <a:effectLst>
                    <a:outerShdw blurRad="50800" dist="38100" dir="2700000" algn="tl" rotWithShape="0">
                      <a:schemeClr val="tx2">
                        <a:alpha val="40000"/>
                      </a:schemeClr>
                    </a:outerShdw>
                  </a:effectLst>
                </a:rPr>
                <a:t>js</a:t>
              </a:r>
              <a:endParaRPr lang="en-US" sz="2000" spc="-70" dirty="0" smtClean="0">
                <a:effectLst>
                  <a:outerShdw blurRad="50800" dist="38100" dir="2700000" algn="tl" rotWithShape="0">
                    <a:schemeClr val="tx2">
                      <a:alpha val="40000"/>
                    </a:schemeClr>
                  </a:outerShdw>
                </a:effectLst>
              </a:endParaRPr>
            </a:p>
          </p:txBody>
        </p:sp>
      </p:grpSp>
      <p:pic>
        <p:nvPicPr>
          <p:cNvPr id="7" name="Picture 6"/>
          <p:cNvPicPr>
            <a:picLocks noChangeAspect="1"/>
          </p:cNvPicPr>
          <p:nvPr/>
        </p:nvPicPr>
        <p:blipFill>
          <a:blip r:embed="rId4"/>
          <a:stretch>
            <a:fillRect/>
          </a:stretch>
        </p:blipFill>
        <p:spPr>
          <a:xfrm>
            <a:off x="263769" y="2869121"/>
            <a:ext cx="6059466" cy="726883"/>
          </a:xfrm>
          <a:prstGeom prst="rect">
            <a:avLst/>
          </a:prstGeom>
        </p:spPr>
      </p:pic>
      <p:grpSp>
        <p:nvGrpSpPr>
          <p:cNvPr id="8" name="Group 7"/>
          <p:cNvGrpSpPr/>
          <p:nvPr/>
        </p:nvGrpSpPr>
        <p:grpSpPr>
          <a:xfrm>
            <a:off x="6770664" y="1450672"/>
            <a:ext cx="2182139" cy="1457479"/>
            <a:chOff x="7366822" y="3128075"/>
            <a:chExt cx="2111349" cy="1586472"/>
          </a:xfrm>
        </p:grpSpPr>
        <p:sp>
          <p:nvSpPr>
            <p:cNvPr id="9" name="Arc 8"/>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10" name="Group 9"/>
            <p:cNvGrpSpPr/>
            <p:nvPr/>
          </p:nvGrpSpPr>
          <p:grpSpPr>
            <a:xfrm>
              <a:off x="7482976" y="3128075"/>
              <a:ext cx="1995195" cy="1307309"/>
              <a:chOff x="4395610" y="3071229"/>
              <a:chExt cx="1995195" cy="1307309"/>
            </a:xfrm>
          </p:grpSpPr>
          <p:sp>
            <p:nvSpPr>
              <p:cNvPr id="11" name="Rectangle 10"/>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12" name="Picture 11"/>
              <p:cNvPicPr>
                <a:picLocks noChangeAspect="1"/>
              </p:cNvPicPr>
              <p:nvPr/>
            </p:nvPicPr>
            <p:blipFill>
              <a:blip r:embed="rId5"/>
              <a:stretch>
                <a:fillRect/>
              </a:stretch>
            </p:blipFill>
            <p:spPr>
              <a:xfrm>
                <a:off x="5246592" y="3476941"/>
                <a:ext cx="529349" cy="417312"/>
              </a:xfrm>
              <a:prstGeom prst="rect">
                <a:avLst/>
              </a:prstGeom>
            </p:spPr>
          </p:pic>
          <p:pic>
            <p:nvPicPr>
              <p:cNvPr id="13" name="Picture 12"/>
              <p:cNvPicPr>
                <a:picLocks noChangeAspect="1"/>
              </p:cNvPicPr>
              <p:nvPr/>
            </p:nvPicPr>
            <p:blipFill>
              <a:blip r:embed="rId5"/>
              <a:stretch>
                <a:fillRect/>
              </a:stretch>
            </p:blipFill>
            <p:spPr>
              <a:xfrm>
                <a:off x="5581574" y="3585493"/>
                <a:ext cx="556200" cy="438480"/>
              </a:xfrm>
              <a:prstGeom prst="rect">
                <a:avLst/>
              </a:prstGeom>
            </p:spPr>
          </p:pic>
          <p:pic>
            <p:nvPicPr>
              <p:cNvPr id="14" name="Picture 13"/>
              <p:cNvPicPr>
                <a:picLocks noChangeAspect="1"/>
              </p:cNvPicPr>
              <p:nvPr/>
            </p:nvPicPr>
            <p:blipFill>
              <a:blip r:embed="rId6"/>
              <a:stretch>
                <a:fillRect/>
              </a:stretch>
            </p:blipFill>
            <p:spPr>
              <a:xfrm>
                <a:off x="5970309" y="3700199"/>
                <a:ext cx="420496" cy="432326"/>
              </a:xfrm>
              <a:prstGeom prst="rect">
                <a:avLst/>
              </a:prstGeom>
            </p:spPr>
          </p:pic>
          <p:pic>
            <p:nvPicPr>
              <p:cNvPr id="15" name="Picture 14"/>
              <p:cNvPicPr>
                <a:picLocks noChangeAspect="1"/>
              </p:cNvPicPr>
              <p:nvPr/>
            </p:nvPicPr>
            <p:blipFill>
              <a:blip r:embed="rId7"/>
              <a:stretch>
                <a:fillRect/>
              </a:stretch>
            </p:blipFill>
            <p:spPr>
              <a:xfrm>
                <a:off x="4893565" y="3772769"/>
                <a:ext cx="688009" cy="605769"/>
              </a:xfrm>
              <a:prstGeom prst="rect">
                <a:avLst/>
              </a:prstGeom>
            </p:spPr>
          </p:pic>
        </p:grpSp>
      </p:grpSp>
      <p:grpSp>
        <p:nvGrpSpPr>
          <p:cNvPr id="16" name="Group 15"/>
          <p:cNvGrpSpPr/>
          <p:nvPr/>
        </p:nvGrpSpPr>
        <p:grpSpPr>
          <a:xfrm>
            <a:off x="1990148" y="1231027"/>
            <a:ext cx="1946802" cy="1706340"/>
            <a:chOff x="4383758" y="2311697"/>
            <a:chExt cx="2516893" cy="2481768"/>
          </a:xfrm>
        </p:grpSpPr>
        <p:sp>
          <p:nvSpPr>
            <p:cNvPr id="17" name="Rectangle 16"/>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18" name="Group 17"/>
            <p:cNvGrpSpPr/>
            <p:nvPr/>
          </p:nvGrpSpPr>
          <p:grpSpPr>
            <a:xfrm>
              <a:off x="5421611" y="2886866"/>
              <a:ext cx="1479040" cy="1043909"/>
              <a:chOff x="4557447" y="1721445"/>
              <a:chExt cx="1479040" cy="1043909"/>
            </a:xfrm>
          </p:grpSpPr>
          <p:pic>
            <p:nvPicPr>
              <p:cNvPr id="26" name="Picture 25"/>
              <p:cNvPicPr>
                <a:picLocks noChangeAspect="1"/>
              </p:cNvPicPr>
              <p:nvPr/>
            </p:nvPicPr>
            <p:blipFill>
              <a:blip r:embed="rId8"/>
              <a:stretch>
                <a:fillRect/>
              </a:stretch>
            </p:blipFill>
            <p:spPr>
              <a:xfrm>
                <a:off x="4557447" y="1902539"/>
                <a:ext cx="477423" cy="839046"/>
              </a:xfrm>
              <a:prstGeom prst="rect">
                <a:avLst/>
              </a:prstGeom>
            </p:spPr>
          </p:pic>
          <p:pic>
            <p:nvPicPr>
              <p:cNvPr id="27" name="Picture 26"/>
              <p:cNvPicPr>
                <a:picLocks noChangeAspect="1"/>
              </p:cNvPicPr>
              <p:nvPr/>
            </p:nvPicPr>
            <p:blipFill>
              <a:blip r:embed="rId8"/>
              <a:stretch>
                <a:fillRect/>
              </a:stretch>
            </p:blipFill>
            <p:spPr>
              <a:xfrm>
                <a:off x="4869643" y="1721445"/>
                <a:ext cx="477423" cy="839046"/>
              </a:xfrm>
              <a:prstGeom prst="rect">
                <a:avLst/>
              </a:prstGeom>
            </p:spPr>
          </p:pic>
          <p:pic>
            <p:nvPicPr>
              <p:cNvPr id="28" name="Picture 27"/>
              <p:cNvPicPr>
                <a:picLocks noChangeAspect="1"/>
              </p:cNvPicPr>
              <p:nvPr/>
            </p:nvPicPr>
            <p:blipFill>
              <a:blip r:embed="rId9"/>
              <a:stretch>
                <a:fillRect/>
              </a:stretch>
            </p:blipFill>
            <p:spPr>
              <a:xfrm>
                <a:off x="5153580" y="1902539"/>
                <a:ext cx="882907" cy="862815"/>
              </a:xfrm>
              <a:prstGeom prst="rect">
                <a:avLst/>
              </a:prstGeom>
            </p:spPr>
          </p:pic>
        </p:grpSp>
        <p:grpSp>
          <p:nvGrpSpPr>
            <p:cNvPr id="19" name="Group 18"/>
            <p:cNvGrpSpPr/>
            <p:nvPr/>
          </p:nvGrpSpPr>
          <p:grpSpPr>
            <a:xfrm>
              <a:off x="4880542" y="3820782"/>
              <a:ext cx="944427" cy="972683"/>
              <a:chOff x="3981885" y="2834055"/>
              <a:chExt cx="944427" cy="972683"/>
            </a:xfrm>
          </p:grpSpPr>
          <p:pic>
            <p:nvPicPr>
              <p:cNvPr id="23" name="Picture 22"/>
              <p:cNvPicPr>
                <a:picLocks noChangeAspect="1"/>
              </p:cNvPicPr>
              <p:nvPr/>
            </p:nvPicPr>
            <p:blipFill>
              <a:blip r:embed="rId8"/>
              <a:stretch>
                <a:fillRect/>
              </a:stretch>
            </p:blipFill>
            <p:spPr>
              <a:xfrm>
                <a:off x="3981885" y="2967692"/>
                <a:ext cx="477423" cy="839046"/>
              </a:xfrm>
              <a:prstGeom prst="rect">
                <a:avLst/>
              </a:prstGeom>
            </p:spPr>
          </p:pic>
          <p:pic>
            <p:nvPicPr>
              <p:cNvPr id="24" name="Picture 23"/>
              <p:cNvPicPr>
                <a:picLocks noChangeAspect="1"/>
              </p:cNvPicPr>
              <p:nvPr/>
            </p:nvPicPr>
            <p:blipFill>
              <a:blip r:embed="rId8"/>
              <a:stretch>
                <a:fillRect/>
              </a:stretch>
            </p:blipFill>
            <p:spPr>
              <a:xfrm>
                <a:off x="4269036" y="2834055"/>
                <a:ext cx="477423" cy="839046"/>
              </a:xfrm>
              <a:prstGeom prst="rect">
                <a:avLst/>
              </a:prstGeom>
            </p:spPr>
          </p:pic>
          <p:pic>
            <p:nvPicPr>
              <p:cNvPr id="25" name="Picture 24"/>
              <p:cNvPicPr>
                <a:picLocks noChangeAspect="1"/>
              </p:cNvPicPr>
              <p:nvPr/>
            </p:nvPicPr>
            <p:blipFill>
              <a:blip r:embed="rId10"/>
              <a:stretch>
                <a:fillRect/>
              </a:stretch>
            </p:blipFill>
            <p:spPr>
              <a:xfrm>
                <a:off x="4480085" y="3260431"/>
                <a:ext cx="446227" cy="456212"/>
              </a:xfrm>
              <a:prstGeom prst="rect">
                <a:avLst/>
              </a:prstGeom>
            </p:spPr>
          </p:pic>
        </p:grpSp>
        <p:grpSp>
          <p:nvGrpSpPr>
            <p:cNvPr id="20" name="Group 19"/>
            <p:cNvGrpSpPr/>
            <p:nvPr/>
          </p:nvGrpSpPr>
          <p:grpSpPr>
            <a:xfrm>
              <a:off x="4383758" y="2988031"/>
              <a:ext cx="968998" cy="971748"/>
              <a:chOff x="3601101" y="2714202"/>
              <a:chExt cx="968998" cy="971748"/>
            </a:xfrm>
          </p:grpSpPr>
          <p:pic>
            <p:nvPicPr>
              <p:cNvPr id="21" name="Picture 20"/>
              <p:cNvPicPr>
                <a:picLocks noChangeAspect="1"/>
              </p:cNvPicPr>
              <p:nvPr/>
            </p:nvPicPr>
            <p:blipFill>
              <a:blip r:embed="rId8"/>
              <a:stretch>
                <a:fillRect/>
              </a:stretch>
            </p:blipFill>
            <p:spPr>
              <a:xfrm>
                <a:off x="3601101" y="2846904"/>
                <a:ext cx="477423" cy="839046"/>
              </a:xfrm>
              <a:prstGeom prst="rect">
                <a:avLst/>
              </a:prstGeom>
            </p:spPr>
          </p:pic>
          <p:pic>
            <p:nvPicPr>
              <p:cNvPr id="22" name="Picture 21"/>
              <p:cNvPicPr>
                <a:picLocks noChangeAspect="1"/>
              </p:cNvPicPr>
              <p:nvPr/>
            </p:nvPicPr>
            <p:blipFill>
              <a:blip r:embed="rId11"/>
              <a:stretch>
                <a:fillRect/>
              </a:stretch>
            </p:blipFill>
            <p:spPr>
              <a:xfrm>
                <a:off x="3875612" y="2714202"/>
                <a:ext cx="694487" cy="898458"/>
              </a:xfrm>
              <a:prstGeom prst="rect">
                <a:avLst/>
              </a:prstGeom>
            </p:spPr>
          </p:pic>
        </p:grpSp>
      </p:grpSp>
      <p:cxnSp>
        <p:nvCxnSpPr>
          <p:cNvPr id="29" name="Straight Arrow Connector 28"/>
          <p:cNvCxnSpPr/>
          <p:nvPr/>
        </p:nvCxnSpPr>
        <p:spPr>
          <a:xfrm flipH="1">
            <a:off x="3769001" y="2178814"/>
            <a:ext cx="2683142" cy="9031"/>
          </a:xfrm>
          <a:prstGeom prst="straightConnector1">
            <a:avLst/>
          </a:prstGeom>
          <a:ln w="53975">
            <a:solidFill>
              <a:schemeClr val="bg2"/>
            </a:solidFill>
            <a:prstDash val="sysDash"/>
            <a:tailEnd type="stealth" w="lg" len="lg"/>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30" name="Group 29"/>
          <p:cNvGrpSpPr/>
          <p:nvPr/>
        </p:nvGrpSpPr>
        <p:grpSpPr>
          <a:xfrm>
            <a:off x="6076611" y="2227498"/>
            <a:ext cx="531648" cy="472576"/>
            <a:chOff x="492" y="17985"/>
            <a:chExt cx="524853" cy="524853"/>
          </a:xfrm>
        </p:grpSpPr>
        <p:sp>
          <p:nvSpPr>
            <p:cNvPr id="31" name="Oval 3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solidFill>
                    <a:schemeClr val="tx1"/>
                  </a:solidFill>
                </a:rPr>
                <a:t>2</a:t>
              </a:r>
              <a:endParaRPr lang="en-US" sz="2352" dirty="0">
                <a:solidFill>
                  <a:schemeClr val="tx1"/>
                </a:solidFill>
              </a:endParaRPr>
            </a:p>
          </p:txBody>
        </p:sp>
      </p:grpSp>
      <p:cxnSp>
        <p:nvCxnSpPr>
          <p:cNvPr id="33" name="Straight Connector 32"/>
          <p:cNvCxnSpPr/>
          <p:nvPr/>
        </p:nvCxnSpPr>
        <p:spPr>
          <a:xfrm flipH="1">
            <a:off x="5174822" y="900780"/>
            <a:ext cx="490867" cy="634820"/>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34" name="TextBox 4"/>
          <p:cNvSpPr txBox="1"/>
          <p:nvPr/>
        </p:nvSpPr>
        <p:spPr>
          <a:xfrm>
            <a:off x="3377247" y="898089"/>
            <a:ext cx="4572000" cy="488500"/>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Association of JavaScript Injection (user custom action) to the site, so that code is executed during site processing</a:t>
            </a:r>
            <a:endParaRPr lang="en-US" sz="1400" dirty="0">
              <a:solidFill>
                <a:schemeClr val="bg1"/>
              </a:solidFill>
            </a:endParaRPr>
          </a:p>
        </p:txBody>
      </p:sp>
      <p:cxnSp>
        <p:nvCxnSpPr>
          <p:cNvPr id="35" name="Straight Arrow Connector 34"/>
          <p:cNvCxnSpPr/>
          <p:nvPr/>
        </p:nvCxnSpPr>
        <p:spPr>
          <a:xfrm flipV="1">
            <a:off x="3761373" y="1626497"/>
            <a:ext cx="2690771" cy="1"/>
          </a:xfrm>
          <a:prstGeom prst="straightConnector1">
            <a:avLst/>
          </a:prstGeom>
          <a:ln w="53975">
            <a:solidFill>
              <a:schemeClr val="bg2"/>
            </a:solidFill>
            <a:prstDash val="sysDash"/>
            <a:tailEnd type="stealth" w="lg" len="lg"/>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36" name="Group 35"/>
          <p:cNvGrpSpPr/>
          <p:nvPr/>
        </p:nvGrpSpPr>
        <p:grpSpPr>
          <a:xfrm>
            <a:off x="4097062" y="1396381"/>
            <a:ext cx="531648" cy="472576"/>
            <a:chOff x="108087" y="383652"/>
            <a:chExt cx="524853" cy="524853"/>
          </a:xfrm>
        </p:grpSpPr>
        <p:sp>
          <p:nvSpPr>
            <p:cNvPr id="37" name="Oval 36"/>
            <p:cNvSpPr/>
            <p:nvPr/>
          </p:nvSpPr>
          <p:spPr>
            <a:xfrm>
              <a:off x="108087" y="383652"/>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p:nvPr/>
          </p:nvSpPr>
          <p:spPr>
            <a:xfrm>
              <a:off x="181245" y="482952"/>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solidFill>
                    <a:schemeClr val="tx1"/>
                  </a:solidFill>
                </a:rPr>
                <a:t>1</a:t>
              </a:r>
              <a:endParaRPr lang="en-US" sz="2352" dirty="0">
                <a:solidFill>
                  <a:schemeClr val="tx1"/>
                </a:solidFill>
              </a:endParaRPr>
            </a:p>
          </p:txBody>
        </p:sp>
      </p:grpSp>
      <p:sp>
        <p:nvSpPr>
          <p:cNvPr id="39" name="TextBox 38"/>
          <p:cNvSpPr txBox="1"/>
          <p:nvPr/>
        </p:nvSpPr>
        <p:spPr>
          <a:xfrm>
            <a:off x="4321253" y="2196017"/>
            <a:ext cx="1900200" cy="369332"/>
          </a:xfrm>
          <a:prstGeom prst="rect">
            <a:avLst/>
          </a:prstGeom>
          <a:noFill/>
        </p:spPr>
        <p:txBody>
          <a:bodyPr wrap="none" lIns="0" tIns="0" rIns="0" bIns="0" rtlCol="0">
            <a:spAutoFit/>
          </a:bodyPr>
          <a:lstStyle/>
          <a:p>
            <a:r>
              <a:rPr lang="fi-FI" sz="2400" spc="-70" dirty="0" smtClean="0">
                <a:latin typeface="+mj-lt"/>
              </a:rPr>
              <a:t>CSOM / REST</a:t>
            </a:r>
            <a:endParaRPr lang="en-GB" sz="2400" spc="-70" dirty="0" smtClean="0">
              <a:latin typeface="+mj-lt"/>
            </a:endParaRPr>
          </a:p>
        </p:txBody>
      </p:sp>
      <p:sp>
        <p:nvSpPr>
          <p:cNvPr id="40" name="Title 35"/>
          <p:cNvSpPr txBox="1">
            <a:spLocks/>
          </p:cNvSpPr>
          <p:nvPr/>
        </p:nvSpPr>
        <p:spPr>
          <a:xfrm>
            <a:off x="621908" y="110345"/>
            <a:ext cx="1974610" cy="462045"/>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JS Injection</a:t>
            </a:r>
            <a:endParaRPr lang="en-GB" dirty="0"/>
          </a:p>
        </p:txBody>
      </p:sp>
      <p:cxnSp>
        <p:nvCxnSpPr>
          <p:cNvPr id="41" name="Straight Arrow Connector 40"/>
          <p:cNvCxnSpPr/>
          <p:nvPr/>
        </p:nvCxnSpPr>
        <p:spPr>
          <a:xfrm>
            <a:off x="6342438" y="3261430"/>
            <a:ext cx="1606809" cy="0"/>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sp>
        <p:nvSpPr>
          <p:cNvPr id="42" name="TextBox 41"/>
          <p:cNvSpPr txBox="1"/>
          <p:nvPr/>
        </p:nvSpPr>
        <p:spPr>
          <a:xfrm>
            <a:off x="6668041" y="3309970"/>
            <a:ext cx="817531" cy="184666"/>
          </a:xfrm>
          <a:prstGeom prst="rect">
            <a:avLst/>
          </a:prstGeom>
          <a:noFill/>
        </p:spPr>
        <p:txBody>
          <a:bodyPr wrap="none" lIns="0" tIns="0" rIns="0" bIns="0" rtlCol="0">
            <a:spAutoFit/>
          </a:bodyPr>
          <a:lstStyle/>
          <a:p>
            <a:r>
              <a:rPr lang="en-US" sz="1200" spc="-70" dirty="0" smtClean="0"/>
              <a:t>&lt;&lt;Reference&gt;&gt;</a:t>
            </a:r>
          </a:p>
        </p:txBody>
      </p:sp>
      <p:cxnSp>
        <p:nvCxnSpPr>
          <p:cNvPr id="43" name="Straight Connector 42"/>
          <p:cNvCxnSpPr/>
          <p:nvPr/>
        </p:nvCxnSpPr>
        <p:spPr>
          <a:xfrm flipV="1">
            <a:off x="6277456" y="3539848"/>
            <a:ext cx="558916" cy="56665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4" name="TextBox 4"/>
          <p:cNvSpPr txBox="1"/>
          <p:nvPr/>
        </p:nvSpPr>
        <p:spPr>
          <a:xfrm>
            <a:off x="2209409" y="3730655"/>
            <a:ext cx="4257600" cy="703944"/>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UX component or elements are rendered using CSOM with JavaScript stored either in SharePoint or centrally in the provider hosted app side.</a:t>
            </a:r>
            <a:endParaRPr lang="en-US" sz="1400" dirty="0">
              <a:solidFill>
                <a:schemeClr val="bg1"/>
              </a:solidFill>
            </a:endParaRPr>
          </a:p>
        </p:txBody>
      </p:sp>
      <p:grpSp>
        <p:nvGrpSpPr>
          <p:cNvPr id="45" name="Group 44"/>
          <p:cNvGrpSpPr/>
          <p:nvPr/>
        </p:nvGrpSpPr>
        <p:grpSpPr>
          <a:xfrm>
            <a:off x="8474027" y="3343137"/>
            <a:ext cx="531648" cy="472576"/>
            <a:chOff x="492" y="17985"/>
            <a:chExt cx="524853" cy="524853"/>
          </a:xfrm>
        </p:grpSpPr>
        <p:sp>
          <p:nvSpPr>
            <p:cNvPr id="46" name="Oval 4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solidFill>
                    <a:schemeClr val="tx1"/>
                  </a:solidFill>
                </a:rPr>
                <a:t>3</a:t>
              </a:r>
              <a:endParaRPr lang="en-US" sz="2352" dirty="0">
                <a:solidFill>
                  <a:schemeClr val="tx1"/>
                </a:solidFill>
              </a:endParaRP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58099"/>
          <a:stretch/>
        </p:blipFill>
        <p:spPr>
          <a:xfrm>
            <a:off x="650631" y="2463835"/>
            <a:ext cx="4901406" cy="1359762"/>
          </a:xfrm>
          <a:prstGeom prst="rect">
            <a:avLst/>
          </a:prstGeom>
        </p:spPr>
      </p:pic>
      <p:grpSp>
        <p:nvGrpSpPr>
          <p:cNvPr id="3" name="Group 2"/>
          <p:cNvGrpSpPr/>
          <p:nvPr/>
        </p:nvGrpSpPr>
        <p:grpSpPr>
          <a:xfrm>
            <a:off x="8589303" y="2946204"/>
            <a:ext cx="626186" cy="701090"/>
            <a:chOff x="8856725" y="2275112"/>
            <a:chExt cx="605872" cy="763139"/>
          </a:xfrm>
        </p:grpSpPr>
        <p:pic>
          <p:nvPicPr>
            <p:cNvPr id="4" name="Picture 3"/>
            <p:cNvPicPr>
              <a:picLocks noChangeAspect="1"/>
            </p:cNvPicPr>
            <p:nvPr/>
          </p:nvPicPr>
          <p:blipFill>
            <a:blip r:embed="rId4"/>
            <a:stretch>
              <a:fillRect/>
            </a:stretch>
          </p:blipFill>
          <p:spPr>
            <a:xfrm>
              <a:off x="8856725" y="2275112"/>
              <a:ext cx="527111" cy="689388"/>
            </a:xfrm>
            <a:prstGeom prst="rect">
              <a:avLst/>
            </a:prstGeom>
          </p:spPr>
        </p:pic>
        <p:pic>
          <p:nvPicPr>
            <p:cNvPr id="5" name="Picture 4"/>
            <p:cNvPicPr>
              <a:picLocks noChangeAspect="1"/>
            </p:cNvPicPr>
            <p:nvPr/>
          </p:nvPicPr>
          <p:blipFill>
            <a:blip r:embed="rId4"/>
            <a:stretch>
              <a:fillRect/>
            </a:stretch>
          </p:blipFill>
          <p:spPr>
            <a:xfrm>
              <a:off x="8935486" y="2348863"/>
              <a:ext cx="527111" cy="689388"/>
            </a:xfrm>
            <a:prstGeom prst="rect">
              <a:avLst/>
            </a:prstGeom>
          </p:spPr>
        </p:pic>
        <p:sp>
          <p:nvSpPr>
            <p:cNvPr id="6" name="Right Triangle 5"/>
            <p:cNvSpPr/>
            <p:nvPr/>
          </p:nvSpPr>
          <p:spPr bwMode="auto">
            <a:xfrm>
              <a:off x="8978857" y="2373272"/>
              <a:ext cx="440367" cy="62613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solidFill>
                  <a:schemeClr val="tx1"/>
                </a:solidFill>
                <a:ea typeface="Segoe UI" pitchFamily="34" charset="0"/>
                <a:cs typeface="Segoe UI" pitchFamily="34" charset="0"/>
              </a:endParaRPr>
            </a:p>
          </p:txBody>
        </p:sp>
        <p:sp>
          <p:nvSpPr>
            <p:cNvPr id="7" name="TextBox 6"/>
            <p:cNvSpPr txBox="1"/>
            <p:nvPr/>
          </p:nvSpPr>
          <p:spPr>
            <a:xfrm>
              <a:off x="9045472" y="2698546"/>
              <a:ext cx="139280" cy="335016"/>
            </a:xfrm>
            <a:prstGeom prst="rect">
              <a:avLst/>
            </a:prstGeom>
            <a:noFill/>
          </p:spPr>
          <p:txBody>
            <a:bodyPr wrap="none" lIns="0" tIns="0" rIns="0" bIns="0" rtlCol="0">
              <a:spAutoFit/>
            </a:bodyPr>
            <a:lstStyle/>
            <a:p>
              <a:r>
                <a:rPr lang="fi-FI" sz="2000" spc="-70" dirty="0" err="1" smtClean="0">
                  <a:effectLst>
                    <a:outerShdw blurRad="50800" dist="38100" dir="2700000" algn="tl" rotWithShape="0">
                      <a:schemeClr val="tx2">
                        <a:alpha val="40000"/>
                      </a:schemeClr>
                    </a:outerShdw>
                  </a:effectLst>
                </a:rPr>
                <a:t>js</a:t>
              </a:r>
              <a:endParaRPr lang="en-US" sz="2000" spc="-70" dirty="0" smtClean="0">
                <a:effectLst>
                  <a:outerShdw blurRad="50800" dist="38100" dir="2700000" algn="tl" rotWithShape="0">
                    <a:schemeClr val="tx2">
                      <a:alpha val="40000"/>
                    </a:schemeClr>
                  </a:outerShdw>
                </a:effectLst>
              </a:endParaRPr>
            </a:p>
          </p:txBody>
        </p:sp>
      </p:grpSp>
      <p:grpSp>
        <p:nvGrpSpPr>
          <p:cNvPr id="8" name="Group 7"/>
          <p:cNvGrpSpPr/>
          <p:nvPr/>
        </p:nvGrpSpPr>
        <p:grpSpPr>
          <a:xfrm>
            <a:off x="7383343" y="1382851"/>
            <a:ext cx="2182139" cy="1457479"/>
            <a:chOff x="7366822" y="3128075"/>
            <a:chExt cx="2111349" cy="1586472"/>
          </a:xfrm>
        </p:grpSpPr>
        <p:sp>
          <p:nvSpPr>
            <p:cNvPr id="9" name="Arc 8"/>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10" name="Group 9"/>
            <p:cNvGrpSpPr/>
            <p:nvPr/>
          </p:nvGrpSpPr>
          <p:grpSpPr>
            <a:xfrm>
              <a:off x="7482976" y="3128075"/>
              <a:ext cx="1995195" cy="1307309"/>
              <a:chOff x="4395610" y="3071229"/>
              <a:chExt cx="1995195" cy="1307309"/>
            </a:xfrm>
          </p:grpSpPr>
          <p:sp>
            <p:nvSpPr>
              <p:cNvPr id="11" name="Rectangle 10"/>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12" name="Picture 11"/>
              <p:cNvPicPr>
                <a:picLocks noChangeAspect="1"/>
              </p:cNvPicPr>
              <p:nvPr/>
            </p:nvPicPr>
            <p:blipFill>
              <a:blip r:embed="rId5"/>
              <a:stretch>
                <a:fillRect/>
              </a:stretch>
            </p:blipFill>
            <p:spPr>
              <a:xfrm>
                <a:off x="5246592" y="3476941"/>
                <a:ext cx="529349" cy="417312"/>
              </a:xfrm>
              <a:prstGeom prst="rect">
                <a:avLst/>
              </a:prstGeom>
            </p:spPr>
          </p:pic>
          <p:pic>
            <p:nvPicPr>
              <p:cNvPr id="13" name="Picture 12"/>
              <p:cNvPicPr>
                <a:picLocks noChangeAspect="1"/>
              </p:cNvPicPr>
              <p:nvPr/>
            </p:nvPicPr>
            <p:blipFill>
              <a:blip r:embed="rId5"/>
              <a:stretch>
                <a:fillRect/>
              </a:stretch>
            </p:blipFill>
            <p:spPr>
              <a:xfrm>
                <a:off x="5581574" y="3585493"/>
                <a:ext cx="556200" cy="438480"/>
              </a:xfrm>
              <a:prstGeom prst="rect">
                <a:avLst/>
              </a:prstGeom>
            </p:spPr>
          </p:pic>
          <p:pic>
            <p:nvPicPr>
              <p:cNvPr id="14" name="Picture 13"/>
              <p:cNvPicPr>
                <a:picLocks noChangeAspect="1"/>
              </p:cNvPicPr>
              <p:nvPr/>
            </p:nvPicPr>
            <p:blipFill>
              <a:blip r:embed="rId6"/>
              <a:stretch>
                <a:fillRect/>
              </a:stretch>
            </p:blipFill>
            <p:spPr>
              <a:xfrm>
                <a:off x="5970309" y="3700199"/>
                <a:ext cx="420496" cy="432326"/>
              </a:xfrm>
              <a:prstGeom prst="rect">
                <a:avLst/>
              </a:prstGeom>
            </p:spPr>
          </p:pic>
          <p:pic>
            <p:nvPicPr>
              <p:cNvPr id="15" name="Picture 14"/>
              <p:cNvPicPr>
                <a:picLocks noChangeAspect="1"/>
              </p:cNvPicPr>
              <p:nvPr/>
            </p:nvPicPr>
            <p:blipFill>
              <a:blip r:embed="rId7"/>
              <a:stretch>
                <a:fillRect/>
              </a:stretch>
            </p:blipFill>
            <p:spPr>
              <a:xfrm>
                <a:off x="4893565" y="3772769"/>
                <a:ext cx="688009" cy="605769"/>
              </a:xfrm>
              <a:prstGeom prst="rect">
                <a:avLst/>
              </a:prstGeom>
            </p:spPr>
          </p:pic>
        </p:grpSp>
      </p:grpSp>
      <p:grpSp>
        <p:nvGrpSpPr>
          <p:cNvPr id="16" name="Group 15"/>
          <p:cNvGrpSpPr/>
          <p:nvPr/>
        </p:nvGrpSpPr>
        <p:grpSpPr>
          <a:xfrm>
            <a:off x="1869288" y="833872"/>
            <a:ext cx="1946802" cy="1706340"/>
            <a:chOff x="4383758" y="2311697"/>
            <a:chExt cx="2516893" cy="2481768"/>
          </a:xfrm>
        </p:grpSpPr>
        <p:sp>
          <p:nvSpPr>
            <p:cNvPr id="17" name="Rectangle 16"/>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18" name="Group 17"/>
            <p:cNvGrpSpPr/>
            <p:nvPr/>
          </p:nvGrpSpPr>
          <p:grpSpPr>
            <a:xfrm>
              <a:off x="5421611" y="2886866"/>
              <a:ext cx="1479040" cy="1043909"/>
              <a:chOff x="4557447" y="1721445"/>
              <a:chExt cx="1479040" cy="1043909"/>
            </a:xfrm>
          </p:grpSpPr>
          <p:pic>
            <p:nvPicPr>
              <p:cNvPr id="26" name="Picture 25"/>
              <p:cNvPicPr>
                <a:picLocks noChangeAspect="1"/>
              </p:cNvPicPr>
              <p:nvPr/>
            </p:nvPicPr>
            <p:blipFill>
              <a:blip r:embed="rId8"/>
              <a:stretch>
                <a:fillRect/>
              </a:stretch>
            </p:blipFill>
            <p:spPr>
              <a:xfrm>
                <a:off x="4557447" y="1902539"/>
                <a:ext cx="477423" cy="839046"/>
              </a:xfrm>
              <a:prstGeom prst="rect">
                <a:avLst/>
              </a:prstGeom>
            </p:spPr>
          </p:pic>
          <p:pic>
            <p:nvPicPr>
              <p:cNvPr id="27" name="Picture 26"/>
              <p:cNvPicPr>
                <a:picLocks noChangeAspect="1"/>
              </p:cNvPicPr>
              <p:nvPr/>
            </p:nvPicPr>
            <p:blipFill>
              <a:blip r:embed="rId8"/>
              <a:stretch>
                <a:fillRect/>
              </a:stretch>
            </p:blipFill>
            <p:spPr>
              <a:xfrm>
                <a:off x="4869643" y="1721445"/>
                <a:ext cx="477423" cy="839046"/>
              </a:xfrm>
              <a:prstGeom prst="rect">
                <a:avLst/>
              </a:prstGeom>
            </p:spPr>
          </p:pic>
          <p:pic>
            <p:nvPicPr>
              <p:cNvPr id="28" name="Picture 27"/>
              <p:cNvPicPr>
                <a:picLocks noChangeAspect="1"/>
              </p:cNvPicPr>
              <p:nvPr/>
            </p:nvPicPr>
            <p:blipFill>
              <a:blip r:embed="rId9"/>
              <a:stretch>
                <a:fillRect/>
              </a:stretch>
            </p:blipFill>
            <p:spPr>
              <a:xfrm>
                <a:off x="5153580" y="1902539"/>
                <a:ext cx="882907" cy="862815"/>
              </a:xfrm>
              <a:prstGeom prst="rect">
                <a:avLst/>
              </a:prstGeom>
            </p:spPr>
          </p:pic>
        </p:grpSp>
        <p:grpSp>
          <p:nvGrpSpPr>
            <p:cNvPr id="19" name="Group 18"/>
            <p:cNvGrpSpPr/>
            <p:nvPr/>
          </p:nvGrpSpPr>
          <p:grpSpPr>
            <a:xfrm>
              <a:off x="4880542" y="3820782"/>
              <a:ext cx="944427" cy="972683"/>
              <a:chOff x="3981885" y="2834055"/>
              <a:chExt cx="944427" cy="972683"/>
            </a:xfrm>
          </p:grpSpPr>
          <p:pic>
            <p:nvPicPr>
              <p:cNvPr id="23" name="Picture 22"/>
              <p:cNvPicPr>
                <a:picLocks noChangeAspect="1"/>
              </p:cNvPicPr>
              <p:nvPr/>
            </p:nvPicPr>
            <p:blipFill>
              <a:blip r:embed="rId8"/>
              <a:stretch>
                <a:fillRect/>
              </a:stretch>
            </p:blipFill>
            <p:spPr>
              <a:xfrm>
                <a:off x="3981885" y="2967692"/>
                <a:ext cx="477423" cy="839046"/>
              </a:xfrm>
              <a:prstGeom prst="rect">
                <a:avLst/>
              </a:prstGeom>
            </p:spPr>
          </p:pic>
          <p:pic>
            <p:nvPicPr>
              <p:cNvPr id="24" name="Picture 23"/>
              <p:cNvPicPr>
                <a:picLocks noChangeAspect="1"/>
              </p:cNvPicPr>
              <p:nvPr/>
            </p:nvPicPr>
            <p:blipFill>
              <a:blip r:embed="rId8"/>
              <a:stretch>
                <a:fillRect/>
              </a:stretch>
            </p:blipFill>
            <p:spPr>
              <a:xfrm>
                <a:off x="4269036" y="2834055"/>
                <a:ext cx="477423" cy="839046"/>
              </a:xfrm>
              <a:prstGeom prst="rect">
                <a:avLst/>
              </a:prstGeom>
            </p:spPr>
          </p:pic>
          <p:pic>
            <p:nvPicPr>
              <p:cNvPr id="25" name="Picture 24"/>
              <p:cNvPicPr>
                <a:picLocks noChangeAspect="1"/>
              </p:cNvPicPr>
              <p:nvPr/>
            </p:nvPicPr>
            <p:blipFill>
              <a:blip r:embed="rId10"/>
              <a:stretch>
                <a:fillRect/>
              </a:stretch>
            </p:blipFill>
            <p:spPr>
              <a:xfrm>
                <a:off x="4480085" y="3260431"/>
                <a:ext cx="446227" cy="456212"/>
              </a:xfrm>
              <a:prstGeom prst="rect">
                <a:avLst/>
              </a:prstGeom>
            </p:spPr>
          </p:pic>
        </p:grpSp>
        <p:grpSp>
          <p:nvGrpSpPr>
            <p:cNvPr id="20" name="Group 19"/>
            <p:cNvGrpSpPr/>
            <p:nvPr/>
          </p:nvGrpSpPr>
          <p:grpSpPr>
            <a:xfrm>
              <a:off x="4383758" y="2988031"/>
              <a:ext cx="968998" cy="971748"/>
              <a:chOff x="3601101" y="2714202"/>
              <a:chExt cx="968998" cy="971748"/>
            </a:xfrm>
          </p:grpSpPr>
          <p:pic>
            <p:nvPicPr>
              <p:cNvPr id="21" name="Picture 20"/>
              <p:cNvPicPr>
                <a:picLocks noChangeAspect="1"/>
              </p:cNvPicPr>
              <p:nvPr/>
            </p:nvPicPr>
            <p:blipFill>
              <a:blip r:embed="rId8"/>
              <a:stretch>
                <a:fillRect/>
              </a:stretch>
            </p:blipFill>
            <p:spPr>
              <a:xfrm>
                <a:off x="3601101" y="2846904"/>
                <a:ext cx="477423" cy="839046"/>
              </a:xfrm>
              <a:prstGeom prst="rect">
                <a:avLst/>
              </a:prstGeom>
            </p:spPr>
          </p:pic>
          <p:pic>
            <p:nvPicPr>
              <p:cNvPr id="22" name="Picture 21"/>
              <p:cNvPicPr>
                <a:picLocks noChangeAspect="1"/>
              </p:cNvPicPr>
              <p:nvPr/>
            </p:nvPicPr>
            <p:blipFill>
              <a:blip r:embed="rId11"/>
              <a:stretch>
                <a:fillRect/>
              </a:stretch>
            </p:blipFill>
            <p:spPr>
              <a:xfrm>
                <a:off x="3875612" y="2714202"/>
                <a:ext cx="694487" cy="898458"/>
              </a:xfrm>
              <a:prstGeom prst="rect">
                <a:avLst/>
              </a:prstGeom>
            </p:spPr>
          </p:pic>
        </p:grpSp>
      </p:grpSp>
      <p:cxnSp>
        <p:nvCxnSpPr>
          <p:cNvPr id="29" name="Straight Arrow Connector 28"/>
          <p:cNvCxnSpPr/>
          <p:nvPr/>
        </p:nvCxnSpPr>
        <p:spPr>
          <a:xfrm flipH="1">
            <a:off x="3547872" y="1956057"/>
            <a:ext cx="3570426" cy="0"/>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0" name="Group 29"/>
          <p:cNvGrpSpPr/>
          <p:nvPr/>
        </p:nvGrpSpPr>
        <p:grpSpPr>
          <a:xfrm>
            <a:off x="6742760" y="2004740"/>
            <a:ext cx="531648" cy="472576"/>
            <a:chOff x="492" y="17985"/>
            <a:chExt cx="524853" cy="524853"/>
          </a:xfrm>
        </p:grpSpPr>
        <p:sp>
          <p:nvSpPr>
            <p:cNvPr id="31" name="Oval 3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solidFill>
                    <a:schemeClr val="tx1"/>
                  </a:solidFill>
                </a:rPr>
                <a:t>2</a:t>
              </a:r>
              <a:endParaRPr lang="en-US" sz="2352" dirty="0">
                <a:solidFill>
                  <a:schemeClr val="tx1"/>
                </a:solidFill>
              </a:endParaRPr>
            </a:p>
          </p:txBody>
        </p:sp>
      </p:grpSp>
      <p:cxnSp>
        <p:nvCxnSpPr>
          <p:cNvPr id="33" name="Straight Connector 32"/>
          <p:cNvCxnSpPr/>
          <p:nvPr/>
        </p:nvCxnSpPr>
        <p:spPr>
          <a:xfrm flipH="1">
            <a:off x="5840977" y="678022"/>
            <a:ext cx="490867" cy="634820"/>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34" name="TextBox 4"/>
          <p:cNvSpPr txBox="1"/>
          <p:nvPr/>
        </p:nvSpPr>
        <p:spPr>
          <a:xfrm>
            <a:off x="3592372" y="872307"/>
            <a:ext cx="4425669" cy="488500"/>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Association of JavaScript Injection (user custom action) to the site, so that code is executed during site processing</a:t>
            </a:r>
            <a:endParaRPr lang="en-US" sz="1400" dirty="0">
              <a:solidFill>
                <a:schemeClr val="bg1"/>
              </a:solidFill>
            </a:endParaRPr>
          </a:p>
        </p:txBody>
      </p:sp>
      <p:cxnSp>
        <p:nvCxnSpPr>
          <p:cNvPr id="35" name="Straight Arrow Connector 34"/>
          <p:cNvCxnSpPr/>
          <p:nvPr/>
        </p:nvCxnSpPr>
        <p:spPr>
          <a:xfrm>
            <a:off x="3723722" y="1544420"/>
            <a:ext cx="3570427" cy="1"/>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6" name="Group 35"/>
          <p:cNvGrpSpPr/>
          <p:nvPr/>
        </p:nvGrpSpPr>
        <p:grpSpPr>
          <a:xfrm>
            <a:off x="4653564" y="1352209"/>
            <a:ext cx="531648" cy="472576"/>
            <a:chOff x="492" y="99229"/>
            <a:chExt cx="524853" cy="524853"/>
          </a:xfrm>
        </p:grpSpPr>
        <p:sp>
          <p:nvSpPr>
            <p:cNvPr id="37" name="Oval 36"/>
            <p:cNvSpPr/>
            <p:nvPr/>
          </p:nvSpPr>
          <p:spPr>
            <a:xfrm>
              <a:off x="492" y="99229"/>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p:nvPr/>
          </p:nvSpPr>
          <p:spPr>
            <a:xfrm>
              <a:off x="77355" y="196403"/>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solidFill>
                    <a:schemeClr val="tx1"/>
                  </a:solidFill>
                </a:rPr>
                <a:t>1</a:t>
              </a:r>
              <a:endParaRPr lang="en-US" sz="2352" dirty="0">
                <a:solidFill>
                  <a:schemeClr val="tx1"/>
                </a:solidFill>
              </a:endParaRPr>
            </a:p>
          </p:txBody>
        </p:sp>
      </p:grpSp>
      <p:sp>
        <p:nvSpPr>
          <p:cNvPr id="39" name="TextBox 38"/>
          <p:cNvSpPr txBox="1"/>
          <p:nvPr/>
        </p:nvSpPr>
        <p:spPr>
          <a:xfrm>
            <a:off x="4987409" y="1973260"/>
            <a:ext cx="1900200" cy="369332"/>
          </a:xfrm>
          <a:prstGeom prst="rect">
            <a:avLst/>
          </a:prstGeom>
          <a:noFill/>
        </p:spPr>
        <p:txBody>
          <a:bodyPr wrap="none" lIns="0" tIns="0" rIns="0" bIns="0" rtlCol="0">
            <a:spAutoFit/>
          </a:bodyPr>
          <a:lstStyle/>
          <a:p>
            <a:r>
              <a:rPr lang="fi-FI" sz="2400" spc="-70" dirty="0" smtClean="0">
                <a:latin typeface="+mj-lt"/>
              </a:rPr>
              <a:t>CSOM / REST</a:t>
            </a:r>
            <a:endParaRPr lang="en-GB" sz="2400" spc="-70" dirty="0" smtClean="0">
              <a:latin typeface="+mj-lt"/>
            </a:endParaRPr>
          </a:p>
        </p:txBody>
      </p:sp>
      <p:sp>
        <p:nvSpPr>
          <p:cNvPr id="40" name="Title 35"/>
          <p:cNvSpPr txBox="1">
            <a:spLocks/>
          </p:cNvSpPr>
          <p:nvPr/>
        </p:nvSpPr>
        <p:spPr>
          <a:xfrm>
            <a:off x="582312" y="133113"/>
            <a:ext cx="4179498" cy="438148"/>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JS injection for messages</a:t>
            </a:r>
            <a:endParaRPr lang="en-GB" dirty="0"/>
          </a:p>
        </p:txBody>
      </p:sp>
      <p:cxnSp>
        <p:nvCxnSpPr>
          <p:cNvPr id="41" name="Straight Arrow Connector 40"/>
          <p:cNvCxnSpPr/>
          <p:nvPr/>
        </p:nvCxnSpPr>
        <p:spPr>
          <a:xfrm>
            <a:off x="5468253" y="3296760"/>
            <a:ext cx="3004427" cy="3929"/>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sp>
        <p:nvSpPr>
          <p:cNvPr id="42" name="TextBox 41"/>
          <p:cNvSpPr txBox="1"/>
          <p:nvPr/>
        </p:nvSpPr>
        <p:spPr>
          <a:xfrm>
            <a:off x="6349140" y="3106285"/>
            <a:ext cx="817531" cy="184666"/>
          </a:xfrm>
          <a:prstGeom prst="rect">
            <a:avLst/>
          </a:prstGeom>
          <a:noFill/>
        </p:spPr>
        <p:txBody>
          <a:bodyPr wrap="none" lIns="0" tIns="0" rIns="0" bIns="0" rtlCol="0">
            <a:spAutoFit/>
          </a:bodyPr>
          <a:lstStyle/>
          <a:p>
            <a:r>
              <a:rPr lang="en-US" sz="1200" spc="-70" dirty="0" smtClean="0"/>
              <a:t>&lt;&lt;Reference&gt;&gt;</a:t>
            </a:r>
          </a:p>
        </p:txBody>
      </p:sp>
      <p:cxnSp>
        <p:nvCxnSpPr>
          <p:cNvPr id="43" name="Straight Connector 42"/>
          <p:cNvCxnSpPr/>
          <p:nvPr/>
        </p:nvCxnSpPr>
        <p:spPr>
          <a:xfrm flipV="1">
            <a:off x="7072414" y="3382385"/>
            <a:ext cx="558916" cy="56665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4" name="TextBox 4"/>
          <p:cNvSpPr txBox="1"/>
          <p:nvPr/>
        </p:nvSpPr>
        <p:spPr>
          <a:xfrm>
            <a:off x="2585027" y="3779973"/>
            <a:ext cx="5708912" cy="703944"/>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UX elements are rendered with JavaScript by using with script stored either in SharePoint, centrally in the provider hosted app side or in some CDN. Preferable in one location for easy update cross all instances.</a:t>
            </a:r>
            <a:endParaRPr lang="en-US" sz="1400" dirty="0">
              <a:solidFill>
                <a:schemeClr val="bg1"/>
              </a:solidFill>
            </a:endParaRPr>
          </a:p>
        </p:txBody>
      </p:sp>
      <p:grpSp>
        <p:nvGrpSpPr>
          <p:cNvPr id="45" name="Group 44"/>
          <p:cNvGrpSpPr/>
          <p:nvPr/>
        </p:nvGrpSpPr>
        <p:grpSpPr>
          <a:xfrm>
            <a:off x="9028604" y="3476586"/>
            <a:ext cx="531648" cy="472576"/>
            <a:chOff x="492" y="17985"/>
            <a:chExt cx="524853" cy="524853"/>
          </a:xfrm>
        </p:grpSpPr>
        <p:sp>
          <p:nvSpPr>
            <p:cNvPr id="46" name="Oval 4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solidFill>
                    <a:schemeClr val="tx1"/>
                  </a:solidFill>
                </a:rPr>
                <a:t>3</a:t>
              </a:r>
              <a:endParaRPr lang="en-US" sz="2352" dirty="0">
                <a:solidFill>
                  <a:schemeClr val="tx1"/>
                </a:solidFill>
              </a:endParaRP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1000"/>
                                        <p:tgtEl>
                                          <p:spTgt spid="45"/>
                                        </p:tgtEl>
                                      </p:cBhvr>
                                    </p:animEffect>
                                    <p:anim calcmode="lin" valueType="num">
                                      <p:cBhvr>
                                        <p:cTn id="77" dur="1000" fill="hold"/>
                                        <p:tgtEl>
                                          <p:spTgt spid="45"/>
                                        </p:tgtEl>
                                        <p:attrNameLst>
                                          <p:attrName>ppt_x</p:attrName>
                                        </p:attrNameLst>
                                      </p:cBhvr>
                                      <p:tavLst>
                                        <p:tav tm="0">
                                          <p:val>
                                            <p:strVal val="#ppt_x"/>
                                          </p:val>
                                        </p:tav>
                                        <p:tav tm="100000">
                                          <p:val>
                                            <p:strVal val="#ppt_x"/>
                                          </p:val>
                                        </p:tav>
                                      </p:tavLst>
                                    </p:anim>
                                    <p:anim calcmode="lin" valueType="num">
                                      <p:cBhvr>
                                        <p:cTn id="7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p:bldP spid="42" grpId="0"/>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3507375">
            <a:off x="9243591" y="2879571"/>
            <a:ext cx="579908" cy="1190612"/>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3" name="Group 2"/>
          <p:cNvGrpSpPr/>
          <p:nvPr/>
        </p:nvGrpSpPr>
        <p:grpSpPr>
          <a:xfrm>
            <a:off x="7650904" y="1991550"/>
            <a:ext cx="2431650" cy="1441218"/>
            <a:chOff x="4038040" y="2809767"/>
            <a:chExt cx="2352765" cy="1568771"/>
          </a:xfrm>
        </p:grpSpPr>
        <p:sp>
          <p:nvSpPr>
            <p:cNvPr id="4" name="Rectangle 3"/>
            <p:cNvSpPr/>
            <p:nvPr/>
          </p:nvSpPr>
          <p:spPr bwMode="auto">
            <a:xfrm>
              <a:off x="4038040" y="2809767"/>
              <a:ext cx="2142517" cy="1534599"/>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spcBef>
                  <a:spcPct val="0"/>
                </a:spcBef>
                <a:spcAft>
                  <a:spcPct val="0"/>
                </a:spcAft>
              </a:pPr>
              <a:r>
                <a:rPr lang="en-US" dirty="0" smtClean="0">
                  <a:solidFill>
                    <a:schemeClr val="tx1">
                      <a:lumMod val="65000"/>
                      <a:lumOff val="35000"/>
                    </a:schemeClr>
                  </a:solidFill>
                  <a:ea typeface="Segoe UI" pitchFamily="34" charset="0"/>
                  <a:cs typeface="Segoe UI" pitchFamily="34" charset="0"/>
                </a:rPr>
                <a:t>Provider Hosted Apps</a:t>
              </a:r>
            </a:p>
          </p:txBody>
        </p:sp>
        <p:pic>
          <p:nvPicPr>
            <p:cNvPr id="5" name="Picture 4"/>
            <p:cNvPicPr>
              <a:picLocks noChangeAspect="1"/>
            </p:cNvPicPr>
            <p:nvPr/>
          </p:nvPicPr>
          <p:blipFill>
            <a:blip r:embed="rId3"/>
            <a:stretch>
              <a:fillRect/>
            </a:stretch>
          </p:blipFill>
          <p:spPr>
            <a:xfrm>
              <a:off x="5246592" y="3476941"/>
              <a:ext cx="529349" cy="417312"/>
            </a:xfrm>
            <a:prstGeom prst="rect">
              <a:avLst/>
            </a:prstGeom>
          </p:spPr>
        </p:pic>
        <p:pic>
          <p:nvPicPr>
            <p:cNvPr id="6" name="Picture 5"/>
            <p:cNvPicPr>
              <a:picLocks noChangeAspect="1"/>
            </p:cNvPicPr>
            <p:nvPr/>
          </p:nvPicPr>
          <p:blipFill>
            <a:blip r:embed="rId3"/>
            <a:stretch>
              <a:fillRect/>
            </a:stretch>
          </p:blipFill>
          <p:spPr>
            <a:xfrm>
              <a:off x="5581574" y="3585493"/>
              <a:ext cx="556200" cy="438480"/>
            </a:xfrm>
            <a:prstGeom prst="rect">
              <a:avLst/>
            </a:prstGeom>
          </p:spPr>
        </p:pic>
        <p:pic>
          <p:nvPicPr>
            <p:cNvPr id="7" name="Picture 6"/>
            <p:cNvPicPr>
              <a:picLocks noChangeAspect="1"/>
            </p:cNvPicPr>
            <p:nvPr/>
          </p:nvPicPr>
          <p:blipFill>
            <a:blip r:embed="rId4"/>
            <a:stretch>
              <a:fillRect/>
            </a:stretch>
          </p:blipFill>
          <p:spPr>
            <a:xfrm>
              <a:off x="5970309" y="3700199"/>
              <a:ext cx="420496" cy="432326"/>
            </a:xfrm>
            <a:prstGeom prst="rect">
              <a:avLst/>
            </a:prstGeom>
          </p:spPr>
        </p:pic>
        <p:pic>
          <p:nvPicPr>
            <p:cNvPr id="8" name="Picture 7"/>
            <p:cNvPicPr>
              <a:picLocks noChangeAspect="1"/>
            </p:cNvPicPr>
            <p:nvPr/>
          </p:nvPicPr>
          <p:blipFill>
            <a:blip r:embed="rId5"/>
            <a:stretch>
              <a:fillRect/>
            </a:stretch>
          </p:blipFill>
          <p:spPr>
            <a:xfrm>
              <a:off x="4893565" y="3772769"/>
              <a:ext cx="688009" cy="605769"/>
            </a:xfrm>
            <a:prstGeom prst="rect">
              <a:avLst/>
            </a:prstGeom>
          </p:spPr>
        </p:pic>
      </p:grpSp>
      <p:sp>
        <p:nvSpPr>
          <p:cNvPr id="9" name="Title 1"/>
          <p:cNvSpPr txBox="1">
            <a:spLocks/>
          </p:cNvSpPr>
          <p:nvPr/>
        </p:nvSpPr>
        <p:spPr>
          <a:xfrm>
            <a:off x="679853" y="110078"/>
            <a:ext cx="2921410" cy="457197"/>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App Script Part</a:t>
            </a:r>
            <a:endParaRPr lang="en-GB" dirty="0"/>
          </a:p>
        </p:txBody>
      </p:sp>
      <p:sp>
        <p:nvSpPr>
          <p:cNvPr id="10" name="Rectangle 9"/>
          <p:cNvSpPr/>
          <p:nvPr/>
        </p:nvSpPr>
        <p:spPr bwMode="auto">
          <a:xfrm>
            <a:off x="673127" y="953614"/>
            <a:ext cx="6308519" cy="2494187"/>
          </a:xfrm>
          <a:prstGeom prst="rect">
            <a:avLst/>
          </a:prstGeom>
          <a:solidFill>
            <a:schemeClr val="bg1">
              <a:lumMod val="95000"/>
              <a:alpha val="80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2000" spc="-52" dirty="0" smtClean="0">
                <a:solidFill>
                  <a:schemeClr val="tx1">
                    <a:lumMod val="75000"/>
                    <a:lumOff val="25000"/>
                  </a:schemeClr>
                </a:solidFill>
                <a:latin typeface="Segoe UI Light" panose="020B0502040204020203" pitchFamily="34" charset="0"/>
                <a:cs typeface="Segoe UI Light" panose="020B0502040204020203" pitchFamily="34" charset="0"/>
              </a:rPr>
              <a:t>SharePoint</a:t>
            </a:r>
            <a:endParaRPr lang="en-US" sz="2000" spc="-52" dirty="0">
              <a:solidFill>
                <a:schemeClr val="tx1">
                  <a:lumMod val="75000"/>
                  <a:lumOff val="25000"/>
                </a:schemeClr>
              </a:soli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6"/>
          <a:stretch>
            <a:fillRect/>
          </a:stretch>
        </p:blipFill>
        <p:spPr>
          <a:xfrm>
            <a:off x="1311946" y="1349519"/>
            <a:ext cx="5415760" cy="2231167"/>
          </a:xfrm>
          <a:prstGeom prst="rect">
            <a:avLst/>
          </a:prstGeom>
          <a:ln>
            <a:solidFill>
              <a:schemeClr val="bg1">
                <a:lumMod val="75000"/>
              </a:schemeClr>
            </a:solidFill>
          </a:ln>
          <a:effectLst>
            <a:softEdge rad="12700"/>
          </a:effectLst>
        </p:spPr>
      </p:pic>
      <p:sp>
        <p:nvSpPr>
          <p:cNvPr id="12" name="Rectangle 11"/>
          <p:cNvSpPr/>
          <p:nvPr/>
        </p:nvSpPr>
        <p:spPr bwMode="auto">
          <a:xfrm>
            <a:off x="2217413" y="1996814"/>
            <a:ext cx="4252375" cy="1386795"/>
          </a:xfrm>
          <a:prstGeom prst="rect">
            <a:avLst/>
          </a:prstGeom>
          <a:solidFill>
            <a:schemeClr val="bg1"/>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405387" y="2051983"/>
            <a:ext cx="1625975" cy="1203149"/>
          </a:xfrm>
          <a:prstGeom prst="rect">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App Script Part</a:t>
            </a:r>
          </a:p>
          <a:p>
            <a:pPr algn="ct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&lt;div id=“”/&gt;</a:t>
            </a:r>
          </a:p>
        </p:txBody>
      </p:sp>
      <p:grpSp>
        <p:nvGrpSpPr>
          <p:cNvPr id="14" name="Group 13"/>
          <p:cNvGrpSpPr/>
          <p:nvPr/>
        </p:nvGrpSpPr>
        <p:grpSpPr>
          <a:xfrm>
            <a:off x="1951590" y="2345430"/>
            <a:ext cx="531648" cy="472576"/>
            <a:chOff x="492" y="17985"/>
            <a:chExt cx="524853" cy="524853"/>
          </a:xfrm>
        </p:grpSpPr>
        <p:sp>
          <p:nvSpPr>
            <p:cNvPr id="15" name="Oval 14"/>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2</a:t>
              </a:r>
              <a:endParaRPr lang="en-US" sz="2352" dirty="0"/>
            </a:p>
          </p:txBody>
        </p:sp>
      </p:grpSp>
      <p:grpSp>
        <p:nvGrpSpPr>
          <p:cNvPr id="17" name="Group 16"/>
          <p:cNvGrpSpPr/>
          <p:nvPr/>
        </p:nvGrpSpPr>
        <p:grpSpPr>
          <a:xfrm>
            <a:off x="940321" y="1942064"/>
            <a:ext cx="531648" cy="472576"/>
            <a:chOff x="492" y="17985"/>
            <a:chExt cx="524853" cy="524853"/>
          </a:xfrm>
        </p:grpSpPr>
        <p:sp>
          <p:nvSpPr>
            <p:cNvPr id="18" name="Oval 1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smtClean="0"/>
                <a:t>1</a:t>
              </a:r>
              <a:endParaRPr lang="en-US" sz="2352" dirty="0"/>
            </a:p>
          </p:txBody>
        </p:sp>
      </p:grpSp>
      <p:cxnSp>
        <p:nvCxnSpPr>
          <p:cNvPr id="20" name="Straight Arrow Connector 19"/>
          <p:cNvCxnSpPr/>
          <p:nvPr/>
        </p:nvCxnSpPr>
        <p:spPr>
          <a:xfrm flipH="1">
            <a:off x="4069401" y="2877468"/>
            <a:ext cx="3657670" cy="5360"/>
          </a:xfrm>
          <a:prstGeom prst="straightConnector1">
            <a:avLst/>
          </a:prstGeom>
          <a:ln w="28575">
            <a:solidFill>
              <a:schemeClr val="accent1"/>
            </a:solidFill>
            <a:prstDash val="sysDash"/>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4868473" y="2648352"/>
            <a:ext cx="974562" cy="215444"/>
          </a:xfrm>
          <a:prstGeom prst="rect">
            <a:avLst/>
          </a:prstGeom>
          <a:noFill/>
        </p:spPr>
        <p:txBody>
          <a:bodyPr wrap="none" lIns="0" tIns="0" rIns="0" bIns="0" rtlCol="0">
            <a:spAutoFit/>
          </a:bodyPr>
          <a:lstStyle/>
          <a:p>
            <a:r>
              <a:rPr lang="en-US" sz="1400" spc="-70" dirty="0" smtClean="0">
                <a:gradFill>
                  <a:gsLst>
                    <a:gs pos="2917">
                      <a:schemeClr val="bg2"/>
                    </a:gs>
                    <a:gs pos="95000">
                      <a:schemeClr val="bg2"/>
                    </a:gs>
                  </a:gsLst>
                  <a:lin ang="5400000" scaled="0"/>
                </a:gradFill>
              </a:rPr>
              <a:t>&lt;&lt;Reference&gt;&gt;</a:t>
            </a:r>
          </a:p>
        </p:txBody>
      </p:sp>
      <p:grpSp>
        <p:nvGrpSpPr>
          <p:cNvPr id="22" name="Group 21"/>
          <p:cNvGrpSpPr/>
          <p:nvPr/>
        </p:nvGrpSpPr>
        <p:grpSpPr>
          <a:xfrm>
            <a:off x="7980356" y="3261502"/>
            <a:ext cx="531648" cy="472576"/>
            <a:chOff x="492" y="17985"/>
            <a:chExt cx="524853" cy="524853"/>
          </a:xfrm>
        </p:grpSpPr>
        <p:sp>
          <p:nvSpPr>
            <p:cNvPr id="23" name="Oval 2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4</a:t>
              </a:r>
              <a:endParaRPr lang="en-US" sz="2352" dirty="0"/>
            </a:p>
          </p:txBody>
        </p:sp>
      </p:grpSp>
      <p:grpSp>
        <p:nvGrpSpPr>
          <p:cNvPr id="25" name="Group 24"/>
          <p:cNvGrpSpPr/>
          <p:nvPr/>
        </p:nvGrpSpPr>
        <p:grpSpPr>
          <a:xfrm>
            <a:off x="6033631" y="2690213"/>
            <a:ext cx="531648" cy="472576"/>
            <a:chOff x="492" y="17985"/>
            <a:chExt cx="524853" cy="524853"/>
          </a:xfrm>
        </p:grpSpPr>
        <p:sp>
          <p:nvSpPr>
            <p:cNvPr id="26" name="Oval 2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3</a:t>
              </a:r>
              <a:endParaRPr lang="en-US" sz="2352" dirty="0"/>
            </a:p>
          </p:txBody>
        </p:sp>
      </p:grpSp>
      <p:grpSp>
        <p:nvGrpSpPr>
          <p:cNvPr id="28" name="Group 27"/>
          <p:cNvGrpSpPr/>
          <p:nvPr/>
        </p:nvGrpSpPr>
        <p:grpSpPr>
          <a:xfrm>
            <a:off x="5557860" y="784354"/>
            <a:ext cx="1946802" cy="1780756"/>
            <a:chOff x="4383758" y="2203464"/>
            <a:chExt cx="2516893" cy="2590001"/>
          </a:xfrm>
        </p:grpSpPr>
        <p:sp>
          <p:nvSpPr>
            <p:cNvPr id="29" name="Rectangle 28"/>
            <p:cNvSpPr/>
            <p:nvPr/>
          </p:nvSpPr>
          <p:spPr bwMode="auto">
            <a:xfrm>
              <a:off x="4590643" y="2203464"/>
              <a:ext cx="1964308" cy="2308381"/>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30" name="Group 29"/>
            <p:cNvGrpSpPr/>
            <p:nvPr/>
          </p:nvGrpSpPr>
          <p:grpSpPr>
            <a:xfrm>
              <a:off x="5421611" y="2886866"/>
              <a:ext cx="1479040" cy="1043909"/>
              <a:chOff x="4557447" y="1721445"/>
              <a:chExt cx="1479040" cy="1043909"/>
            </a:xfrm>
          </p:grpSpPr>
          <p:pic>
            <p:nvPicPr>
              <p:cNvPr id="38" name="Picture 37"/>
              <p:cNvPicPr>
                <a:picLocks noChangeAspect="1"/>
              </p:cNvPicPr>
              <p:nvPr/>
            </p:nvPicPr>
            <p:blipFill>
              <a:blip r:embed="rId7"/>
              <a:stretch>
                <a:fillRect/>
              </a:stretch>
            </p:blipFill>
            <p:spPr>
              <a:xfrm>
                <a:off x="4557447" y="1902539"/>
                <a:ext cx="477423" cy="839046"/>
              </a:xfrm>
              <a:prstGeom prst="rect">
                <a:avLst/>
              </a:prstGeom>
            </p:spPr>
          </p:pic>
          <p:pic>
            <p:nvPicPr>
              <p:cNvPr id="39" name="Picture 38"/>
              <p:cNvPicPr>
                <a:picLocks noChangeAspect="1"/>
              </p:cNvPicPr>
              <p:nvPr/>
            </p:nvPicPr>
            <p:blipFill>
              <a:blip r:embed="rId7"/>
              <a:stretch>
                <a:fillRect/>
              </a:stretch>
            </p:blipFill>
            <p:spPr>
              <a:xfrm>
                <a:off x="4869643" y="1721445"/>
                <a:ext cx="477423" cy="839046"/>
              </a:xfrm>
              <a:prstGeom prst="rect">
                <a:avLst/>
              </a:prstGeom>
            </p:spPr>
          </p:pic>
          <p:pic>
            <p:nvPicPr>
              <p:cNvPr id="40" name="Picture 39"/>
              <p:cNvPicPr>
                <a:picLocks noChangeAspect="1"/>
              </p:cNvPicPr>
              <p:nvPr/>
            </p:nvPicPr>
            <p:blipFill>
              <a:blip r:embed="rId8"/>
              <a:stretch>
                <a:fillRect/>
              </a:stretch>
            </p:blipFill>
            <p:spPr>
              <a:xfrm>
                <a:off x="5153580" y="1902539"/>
                <a:ext cx="882907" cy="862815"/>
              </a:xfrm>
              <a:prstGeom prst="rect">
                <a:avLst/>
              </a:prstGeom>
            </p:spPr>
          </p:pic>
        </p:grpSp>
        <p:grpSp>
          <p:nvGrpSpPr>
            <p:cNvPr id="31" name="Group 30"/>
            <p:cNvGrpSpPr/>
            <p:nvPr/>
          </p:nvGrpSpPr>
          <p:grpSpPr>
            <a:xfrm>
              <a:off x="4880542" y="3820782"/>
              <a:ext cx="944427" cy="972683"/>
              <a:chOff x="3981885" y="2834055"/>
              <a:chExt cx="944427" cy="972683"/>
            </a:xfrm>
          </p:grpSpPr>
          <p:pic>
            <p:nvPicPr>
              <p:cNvPr id="35" name="Picture 34"/>
              <p:cNvPicPr>
                <a:picLocks noChangeAspect="1"/>
              </p:cNvPicPr>
              <p:nvPr/>
            </p:nvPicPr>
            <p:blipFill>
              <a:blip r:embed="rId7"/>
              <a:stretch>
                <a:fillRect/>
              </a:stretch>
            </p:blipFill>
            <p:spPr>
              <a:xfrm>
                <a:off x="3981885" y="2967692"/>
                <a:ext cx="477423" cy="839046"/>
              </a:xfrm>
              <a:prstGeom prst="rect">
                <a:avLst/>
              </a:prstGeom>
            </p:spPr>
          </p:pic>
          <p:pic>
            <p:nvPicPr>
              <p:cNvPr id="36" name="Picture 35"/>
              <p:cNvPicPr>
                <a:picLocks noChangeAspect="1"/>
              </p:cNvPicPr>
              <p:nvPr/>
            </p:nvPicPr>
            <p:blipFill>
              <a:blip r:embed="rId7"/>
              <a:stretch>
                <a:fillRect/>
              </a:stretch>
            </p:blipFill>
            <p:spPr>
              <a:xfrm>
                <a:off x="4269036" y="2834055"/>
                <a:ext cx="477423" cy="839046"/>
              </a:xfrm>
              <a:prstGeom prst="rect">
                <a:avLst/>
              </a:prstGeom>
            </p:spPr>
          </p:pic>
          <p:pic>
            <p:nvPicPr>
              <p:cNvPr id="37" name="Picture 36"/>
              <p:cNvPicPr>
                <a:picLocks noChangeAspect="1"/>
              </p:cNvPicPr>
              <p:nvPr/>
            </p:nvPicPr>
            <p:blipFill>
              <a:blip r:embed="rId9"/>
              <a:stretch>
                <a:fillRect/>
              </a:stretch>
            </p:blipFill>
            <p:spPr>
              <a:xfrm>
                <a:off x="4480085" y="3260431"/>
                <a:ext cx="446227" cy="456212"/>
              </a:xfrm>
              <a:prstGeom prst="rect">
                <a:avLst/>
              </a:prstGeom>
            </p:spPr>
          </p:pic>
        </p:grpSp>
        <p:grpSp>
          <p:nvGrpSpPr>
            <p:cNvPr id="32" name="Group 31"/>
            <p:cNvGrpSpPr/>
            <p:nvPr/>
          </p:nvGrpSpPr>
          <p:grpSpPr>
            <a:xfrm>
              <a:off x="4383758" y="2988031"/>
              <a:ext cx="968998" cy="971748"/>
              <a:chOff x="3601101" y="2714202"/>
              <a:chExt cx="968998" cy="971748"/>
            </a:xfrm>
          </p:grpSpPr>
          <p:pic>
            <p:nvPicPr>
              <p:cNvPr id="33" name="Picture 32"/>
              <p:cNvPicPr>
                <a:picLocks noChangeAspect="1"/>
              </p:cNvPicPr>
              <p:nvPr/>
            </p:nvPicPr>
            <p:blipFill>
              <a:blip r:embed="rId7"/>
              <a:stretch>
                <a:fillRect/>
              </a:stretch>
            </p:blipFill>
            <p:spPr>
              <a:xfrm>
                <a:off x="3601101" y="2846904"/>
                <a:ext cx="477423" cy="839046"/>
              </a:xfrm>
              <a:prstGeom prst="rect">
                <a:avLst/>
              </a:prstGeom>
            </p:spPr>
          </p:pic>
          <p:pic>
            <p:nvPicPr>
              <p:cNvPr id="34" name="Picture 33"/>
              <p:cNvPicPr>
                <a:picLocks noChangeAspect="1"/>
              </p:cNvPicPr>
              <p:nvPr/>
            </p:nvPicPr>
            <p:blipFill>
              <a:blip r:embed="rId10"/>
              <a:stretch>
                <a:fillRect/>
              </a:stretch>
            </p:blipFill>
            <p:spPr>
              <a:xfrm>
                <a:off x="3875612" y="2714202"/>
                <a:ext cx="694487" cy="898458"/>
              </a:xfrm>
              <a:prstGeom prst="rect">
                <a:avLst/>
              </a:prstGeom>
            </p:spPr>
          </p:pic>
        </p:grpSp>
      </p:grpSp>
      <p:grpSp>
        <p:nvGrpSpPr>
          <p:cNvPr id="41" name="Group 40"/>
          <p:cNvGrpSpPr/>
          <p:nvPr/>
        </p:nvGrpSpPr>
        <p:grpSpPr>
          <a:xfrm>
            <a:off x="7778262" y="2478393"/>
            <a:ext cx="626186" cy="701090"/>
            <a:chOff x="8856725" y="2275112"/>
            <a:chExt cx="605872" cy="763139"/>
          </a:xfrm>
        </p:grpSpPr>
        <p:pic>
          <p:nvPicPr>
            <p:cNvPr id="42" name="Picture 41"/>
            <p:cNvPicPr>
              <a:picLocks noChangeAspect="1"/>
            </p:cNvPicPr>
            <p:nvPr/>
          </p:nvPicPr>
          <p:blipFill>
            <a:blip r:embed="rId11"/>
            <a:stretch>
              <a:fillRect/>
            </a:stretch>
          </p:blipFill>
          <p:spPr>
            <a:xfrm>
              <a:off x="8856725" y="2275112"/>
              <a:ext cx="527111" cy="689388"/>
            </a:xfrm>
            <a:prstGeom prst="rect">
              <a:avLst/>
            </a:prstGeom>
          </p:spPr>
        </p:pic>
        <p:pic>
          <p:nvPicPr>
            <p:cNvPr id="43" name="Picture 42"/>
            <p:cNvPicPr>
              <a:picLocks noChangeAspect="1"/>
            </p:cNvPicPr>
            <p:nvPr/>
          </p:nvPicPr>
          <p:blipFill>
            <a:blip r:embed="rId11"/>
            <a:stretch>
              <a:fillRect/>
            </a:stretch>
          </p:blipFill>
          <p:spPr>
            <a:xfrm>
              <a:off x="8935486" y="2348863"/>
              <a:ext cx="527111" cy="689388"/>
            </a:xfrm>
            <a:prstGeom prst="rect">
              <a:avLst/>
            </a:prstGeom>
          </p:spPr>
        </p:pic>
        <p:sp>
          <p:nvSpPr>
            <p:cNvPr id="44" name="Right Triangle 43"/>
            <p:cNvSpPr/>
            <p:nvPr/>
          </p:nvSpPr>
          <p:spPr bwMode="auto">
            <a:xfrm>
              <a:off x="8978857" y="2373272"/>
              <a:ext cx="440367" cy="62613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9045472" y="2698546"/>
              <a:ext cx="139280" cy="335016"/>
            </a:xfrm>
            <a:prstGeom prst="rect">
              <a:avLst/>
            </a:prstGeom>
            <a:noFill/>
          </p:spPr>
          <p:txBody>
            <a:bodyPr wrap="none" lIns="0" tIns="0" rIns="0" bIns="0" rtlCol="0">
              <a:spAutoFit/>
            </a:bodyPr>
            <a:lstStyle/>
            <a:p>
              <a:r>
                <a:rPr lang="fi-FI" sz="2000" spc="-70" dirty="0" err="1" smtClean="0">
                  <a:solidFill>
                    <a:schemeClr val="bg1"/>
                  </a:solidFill>
                  <a:effectLst>
                    <a:outerShdw blurRad="50800" dist="38100" dir="2700000" algn="tl" rotWithShape="0">
                      <a:schemeClr val="tx2">
                        <a:alpha val="40000"/>
                      </a:schemeClr>
                    </a:outerShdw>
                  </a:effectLst>
                </a:rPr>
                <a:t>js</a:t>
              </a:r>
              <a:endParaRPr lang="en-US" sz="2000" spc="-70" dirty="0" smtClean="0">
                <a:solidFill>
                  <a:schemeClr val="bg1"/>
                </a:solidFill>
                <a:effectLst>
                  <a:outerShdw blurRad="50800" dist="38100" dir="2700000" algn="tl" rotWithShape="0">
                    <a:schemeClr val="tx2">
                      <a:alpha val="40000"/>
                    </a:schemeClr>
                  </a:outerShdw>
                </a:effectLst>
              </a:endParaRPr>
            </a:p>
          </p:txBody>
        </p:sp>
      </p:grpSp>
      <p:cxnSp>
        <p:nvCxnSpPr>
          <p:cNvPr id="46" name="Straight Connector 45"/>
          <p:cNvCxnSpPr/>
          <p:nvPr/>
        </p:nvCxnSpPr>
        <p:spPr>
          <a:xfrm flipV="1">
            <a:off x="7370803" y="3229783"/>
            <a:ext cx="531690" cy="81136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7" name="TextBox 4"/>
          <p:cNvSpPr txBox="1"/>
          <p:nvPr/>
        </p:nvSpPr>
        <p:spPr>
          <a:xfrm>
            <a:off x="4357086" y="3579335"/>
            <a:ext cx="3185610" cy="919388"/>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UX component or elements are rendered using CSOM with JavaScript stored either in SharePoint or centrally in the provider hosted app side (preferred).</a:t>
            </a:r>
            <a:endParaRPr lang="en-US" sz="1400" dirty="0">
              <a:solidFill>
                <a:schemeClr val="bg1"/>
              </a:solidFill>
            </a:endParaRPr>
          </a:p>
        </p:txBody>
      </p:sp>
      <p:cxnSp>
        <p:nvCxnSpPr>
          <p:cNvPr id="48" name="Straight Connector 47"/>
          <p:cNvCxnSpPr/>
          <p:nvPr/>
        </p:nvCxnSpPr>
        <p:spPr>
          <a:xfrm flipV="1">
            <a:off x="1769305" y="3042113"/>
            <a:ext cx="531690" cy="81136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9" name="TextBox 4"/>
          <p:cNvSpPr txBox="1"/>
          <p:nvPr/>
        </p:nvSpPr>
        <p:spPr>
          <a:xfrm>
            <a:off x="73198" y="3401396"/>
            <a:ext cx="2887295" cy="919388"/>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Out of the box script or content editor web part with the needed reference to </a:t>
            </a:r>
            <a:r>
              <a:rPr lang="fi-FI" sz="1400" dirty="0" smtClean="0">
                <a:solidFill>
                  <a:schemeClr val="bg1"/>
                </a:solidFill>
              </a:rPr>
              <a:t>JavaScript </a:t>
            </a:r>
            <a:r>
              <a:rPr lang="fi-FI" sz="1400" dirty="0" smtClean="0">
                <a:solidFill>
                  <a:schemeClr val="bg1"/>
                </a:solidFill>
              </a:rPr>
              <a:t>in the provider hosted app side</a:t>
            </a:r>
            <a:endParaRPr lang="en-US" sz="1400" dirty="0">
              <a:solidFill>
                <a:schemeClr val="bg1"/>
              </a:solidFill>
            </a:endParaRP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7"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6551" y="0"/>
            <a:ext cx="8663036" cy="550701"/>
          </a:xfrm>
          <a:prstGeom prst="rect">
            <a:avLst/>
          </a:prstGeom>
        </p:spPr>
        <p:txBody>
          <a:bodyPr lIns="70226" tIns="35113" rIns="70226" bIns="35113"/>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Segoe UI" panose="020B0502040204020203" pitchFamily="34" charset="0"/>
                <a:cs typeface="Segoe UI" panose="020B0502040204020203" pitchFamily="34" charset="0"/>
              </a:rPr>
              <a:t>Agenda</a:t>
            </a:r>
          </a:p>
        </p:txBody>
      </p:sp>
      <p:sp>
        <p:nvSpPr>
          <p:cNvPr id="3" name="Rectangle 2"/>
          <p:cNvSpPr/>
          <p:nvPr/>
        </p:nvSpPr>
        <p:spPr>
          <a:xfrm>
            <a:off x="1082889" y="1510762"/>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1</a:t>
            </a:r>
            <a:endParaRPr lang="en-US" sz="2200" b="1" dirty="0">
              <a:latin typeface="Segoe UI" panose="020B0502040204020203" pitchFamily="34" charset="0"/>
              <a:cs typeface="Segoe UI" panose="020B0502040204020203" pitchFamily="34" charset="0"/>
            </a:endParaRPr>
          </a:p>
        </p:txBody>
      </p:sp>
      <p:sp>
        <p:nvSpPr>
          <p:cNvPr id="4" name="Rectangle 3"/>
          <p:cNvSpPr/>
          <p:nvPr/>
        </p:nvSpPr>
        <p:spPr>
          <a:xfrm>
            <a:off x="1638367" y="1510762"/>
            <a:ext cx="6946181" cy="33602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Best Practices for Add-In Model</a:t>
            </a:r>
            <a:endParaRPr lang="en-US" b="1" dirty="0">
              <a:solidFill>
                <a:schemeClr val="tx1"/>
              </a:solidFill>
              <a:latin typeface="Segoe UI" panose="020B0502040204020203" pitchFamily="34" charset="0"/>
              <a:cs typeface="Segoe UI" panose="020B0502040204020203" pitchFamily="34" charset="0"/>
            </a:endParaRPr>
          </a:p>
        </p:txBody>
      </p:sp>
      <p:sp>
        <p:nvSpPr>
          <p:cNvPr id="20" name="Rectangle 19"/>
          <p:cNvSpPr/>
          <p:nvPr/>
        </p:nvSpPr>
        <p:spPr>
          <a:xfrm>
            <a:off x="1082889" y="1999358"/>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2</a:t>
            </a:r>
            <a:endParaRPr lang="en-US" sz="2200" b="1" dirty="0">
              <a:latin typeface="Segoe UI" panose="020B0502040204020203" pitchFamily="34" charset="0"/>
              <a:cs typeface="Segoe UI" panose="020B0502040204020203" pitchFamily="34" charset="0"/>
            </a:endParaRPr>
          </a:p>
        </p:txBody>
      </p:sp>
      <p:sp>
        <p:nvSpPr>
          <p:cNvPr id="23" name="Rectangle 22"/>
          <p:cNvSpPr/>
          <p:nvPr/>
        </p:nvSpPr>
        <p:spPr>
          <a:xfrm>
            <a:off x="1638367" y="1999358"/>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endParaRPr lang="en-US" b="1" dirty="0" smtClean="0">
              <a:solidFill>
                <a:schemeClr val="tx1"/>
              </a:solidFill>
              <a:latin typeface="Segoe UI" panose="020B0502040204020203" pitchFamily="34" charset="0"/>
              <a:cs typeface="Segoe UI" panose="020B0502040204020203" pitchFamily="34" charset="0"/>
            </a:endParaRPr>
          </a:p>
          <a:p>
            <a:r>
              <a:rPr lang="en-US" b="1" dirty="0" smtClean="0">
                <a:solidFill>
                  <a:schemeClr val="tx1"/>
                </a:solidFill>
                <a:latin typeface="Segoe UI" panose="020B0502040204020203" pitchFamily="34" charset="0"/>
                <a:cs typeface="Segoe UI" panose="020B0502040204020203" pitchFamily="34" charset="0"/>
              </a:rPr>
              <a:t>Best Practices – SPO Development</a:t>
            </a:r>
            <a:endParaRPr lang="en-US" b="1" dirty="0">
              <a:solidFill>
                <a:schemeClr val="tx1"/>
              </a:solidFill>
              <a:latin typeface="Segoe UI" panose="020B0502040204020203" pitchFamily="34" charset="0"/>
              <a:cs typeface="Segoe UI" panose="020B0502040204020203" pitchFamily="34" charset="0"/>
            </a:endParaRPr>
          </a:p>
          <a:p>
            <a:endParaRPr lang="en-US" b="1" dirty="0">
              <a:solidFill>
                <a:schemeClr val="tx1"/>
              </a:solidFill>
              <a:latin typeface="Segoe UI" panose="020B0502040204020203" pitchFamily="34" charset="0"/>
              <a:cs typeface="Segoe UI" panose="020B0502040204020203" pitchFamily="34" charset="0"/>
            </a:endParaRPr>
          </a:p>
        </p:txBody>
      </p:sp>
      <p:sp>
        <p:nvSpPr>
          <p:cNvPr id="24" name="Rectangle 23"/>
          <p:cNvSpPr/>
          <p:nvPr/>
        </p:nvSpPr>
        <p:spPr>
          <a:xfrm>
            <a:off x="1097775" y="2470334"/>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3</a:t>
            </a:r>
            <a:endParaRPr lang="en-US" sz="2200" b="1" dirty="0">
              <a:latin typeface="Segoe UI" panose="020B0502040204020203" pitchFamily="34" charset="0"/>
              <a:cs typeface="Segoe UI" panose="020B0502040204020203" pitchFamily="34" charset="0"/>
            </a:endParaRPr>
          </a:p>
        </p:txBody>
      </p:sp>
      <p:sp>
        <p:nvSpPr>
          <p:cNvPr id="27" name="Rectangle 26"/>
          <p:cNvSpPr/>
          <p:nvPr/>
        </p:nvSpPr>
        <p:spPr>
          <a:xfrm>
            <a:off x="1638367" y="2470334"/>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Business User Driven Template</a:t>
            </a:r>
            <a:endParaRPr lang="en-US" b="1" dirty="0">
              <a:solidFill>
                <a:schemeClr val="tx1"/>
              </a:solidFill>
              <a:latin typeface="Segoe UI" panose="020B0502040204020203" pitchFamily="34" charset="0"/>
              <a:cs typeface="Segoe UI" panose="020B0502040204020203" pitchFamily="34" charset="0"/>
            </a:endParaRPr>
          </a:p>
        </p:txBody>
      </p:sp>
      <p:sp>
        <p:nvSpPr>
          <p:cNvPr id="15" name="Rectangle 14"/>
          <p:cNvSpPr/>
          <p:nvPr/>
        </p:nvSpPr>
        <p:spPr>
          <a:xfrm>
            <a:off x="1106777" y="2979700"/>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4</a:t>
            </a:r>
            <a:endParaRPr lang="en-US" sz="2200" b="1" dirty="0">
              <a:latin typeface="Segoe UI" panose="020B0502040204020203" pitchFamily="34" charset="0"/>
              <a:cs typeface="Segoe UI" panose="020B0502040204020203" pitchFamily="34" charset="0"/>
            </a:endParaRPr>
          </a:p>
        </p:txBody>
      </p:sp>
      <p:sp>
        <p:nvSpPr>
          <p:cNvPr id="16" name="Rectangle 15"/>
          <p:cNvSpPr/>
          <p:nvPr/>
        </p:nvSpPr>
        <p:spPr>
          <a:xfrm>
            <a:off x="1638367" y="2979700"/>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CSOM Based Customization Strategy Checkpoints</a:t>
            </a:r>
            <a:endParaRPr lang="en-US" dirty="0">
              <a:solidFill>
                <a:schemeClr val="tx1"/>
              </a:solidFill>
              <a:latin typeface="Segoe UI" panose="020B0502040204020203" pitchFamily="34" charset="0"/>
              <a:cs typeface="Segoe UI" panose="020B0502040204020203" pitchFamily="34" charset="0"/>
            </a:endParaRPr>
          </a:p>
        </p:txBody>
      </p:sp>
      <p:sp>
        <p:nvSpPr>
          <p:cNvPr id="17" name="Slide Number Placeholder 3"/>
          <p:cNvSpPr>
            <a:spLocks noGrp="1"/>
          </p:cNvSpPr>
          <p:nvPr>
            <p:ph type="sldNum" sz="quarter" idx="4294967295"/>
          </p:nvPr>
        </p:nvSpPr>
        <p:spPr>
          <a:xfrm>
            <a:off x="1" y="4748121"/>
            <a:ext cx="753308" cy="292192"/>
          </a:xfrm>
        </p:spPr>
        <p:txBody>
          <a:bodyPr/>
          <a:lstStyle/>
          <a:p>
            <a:pPr algn="ctr"/>
            <a:fld id="{FD3FA039-292F-4100-87B2-46E54D4C12C9}" type="slidenum">
              <a:rPr lang="en-US" smtClean="0"/>
              <a:pPr algn="ctr"/>
              <a:t>2</a:t>
            </a:fld>
            <a:endParaRPr lang="en-US" dirty="0"/>
          </a:p>
        </p:txBody>
      </p:sp>
    </p:spTree>
    <p:extLst>
      <p:ext uri="{BB962C8B-B14F-4D97-AF65-F5344CB8AC3E}">
        <p14:creationId xmlns:p14="http://schemas.microsoft.com/office/powerpoint/2010/main" val="25018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3507375">
            <a:off x="9131122" y="2728177"/>
            <a:ext cx="579908" cy="112604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3" name="Group 2"/>
          <p:cNvGrpSpPr/>
          <p:nvPr/>
        </p:nvGrpSpPr>
        <p:grpSpPr>
          <a:xfrm>
            <a:off x="7260044" y="1978752"/>
            <a:ext cx="2431650" cy="1441218"/>
            <a:chOff x="4038040" y="2809767"/>
            <a:chExt cx="2352765" cy="1568771"/>
          </a:xfrm>
        </p:grpSpPr>
        <p:sp>
          <p:nvSpPr>
            <p:cNvPr id="4" name="Rectangle 3"/>
            <p:cNvSpPr/>
            <p:nvPr/>
          </p:nvSpPr>
          <p:spPr bwMode="auto">
            <a:xfrm>
              <a:off x="4038040" y="2809767"/>
              <a:ext cx="2142517" cy="1534599"/>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spcBef>
                  <a:spcPct val="0"/>
                </a:spcBef>
                <a:spcAft>
                  <a:spcPct val="0"/>
                </a:spcAft>
              </a:pPr>
              <a:r>
                <a:rPr lang="en-US" dirty="0" smtClean="0">
                  <a:solidFill>
                    <a:schemeClr val="tx1">
                      <a:lumMod val="65000"/>
                      <a:lumOff val="35000"/>
                    </a:schemeClr>
                  </a:solidFill>
                  <a:ea typeface="Segoe UI" pitchFamily="34" charset="0"/>
                  <a:cs typeface="Segoe UI" pitchFamily="34" charset="0"/>
                </a:rPr>
                <a:t>Provider Hosted Apps</a:t>
              </a:r>
            </a:p>
          </p:txBody>
        </p:sp>
        <p:pic>
          <p:nvPicPr>
            <p:cNvPr id="5" name="Picture 4"/>
            <p:cNvPicPr>
              <a:picLocks noChangeAspect="1"/>
            </p:cNvPicPr>
            <p:nvPr/>
          </p:nvPicPr>
          <p:blipFill>
            <a:blip r:embed="rId3"/>
            <a:stretch>
              <a:fillRect/>
            </a:stretch>
          </p:blipFill>
          <p:spPr>
            <a:xfrm>
              <a:off x="5246592" y="3476941"/>
              <a:ext cx="529349" cy="417312"/>
            </a:xfrm>
            <a:prstGeom prst="rect">
              <a:avLst/>
            </a:prstGeom>
          </p:spPr>
        </p:pic>
        <p:pic>
          <p:nvPicPr>
            <p:cNvPr id="6" name="Picture 5"/>
            <p:cNvPicPr>
              <a:picLocks noChangeAspect="1"/>
            </p:cNvPicPr>
            <p:nvPr/>
          </p:nvPicPr>
          <p:blipFill>
            <a:blip r:embed="rId3"/>
            <a:stretch>
              <a:fillRect/>
            </a:stretch>
          </p:blipFill>
          <p:spPr>
            <a:xfrm>
              <a:off x="5581574" y="3585493"/>
              <a:ext cx="556200" cy="438480"/>
            </a:xfrm>
            <a:prstGeom prst="rect">
              <a:avLst/>
            </a:prstGeom>
          </p:spPr>
        </p:pic>
        <p:pic>
          <p:nvPicPr>
            <p:cNvPr id="7" name="Picture 6"/>
            <p:cNvPicPr>
              <a:picLocks noChangeAspect="1"/>
            </p:cNvPicPr>
            <p:nvPr/>
          </p:nvPicPr>
          <p:blipFill>
            <a:blip r:embed="rId4"/>
            <a:stretch>
              <a:fillRect/>
            </a:stretch>
          </p:blipFill>
          <p:spPr>
            <a:xfrm>
              <a:off x="5970309" y="3700199"/>
              <a:ext cx="420496" cy="432326"/>
            </a:xfrm>
            <a:prstGeom prst="rect">
              <a:avLst/>
            </a:prstGeom>
          </p:spPr>
        </p:pic>
        <p:pic>
          <p:nvPicPr>
            <p:cNvPr id="8" name="Picture 7"/>
            <p:cNvPicPr>
              <a:picLocks noChangeAspect="1"/>
            </p:cNvPicPr>
            <p:nvPr/>
          </p:nvPicPr>
          <p:blipFill>
            <a:blip r:embed="rId5"/>
            <a:stretch>
              <a:fillRect/>
            </a:stretch>
          </p:blipFill>
          <p:spPr>
            <a:xfrm>
              <a:off x="4893565" y="3772769"/>
              <a:ext cx="688009" cy="605769"/>
            </a:xfrm>
            <a:prstGeom prst="rect">
              <a:avLst/>
            </a:prstGeom>
          </p:spPr>
        </p:pic>
      </p:grpSp>
      <p:sp>
        <p:nvSpPr>
          <p:cNvPr id="9" name="Title 1"/>
          <p:cNvSpPr txBox="1">
            <a:spLocks/>
          </p:cNvSpPr>
          <p:nvPr/>
        </p:nvSpPr>
        <p:spPr>
          <a:xfrm>
            <a:off x="639083" y="111628"/>
            <a:ext cx="2054060" cy="515322"/>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App Popup</a:t>
            </a:r>
            <a:endParaRPr lang="en-GB" dirty="0"/>
          </a:p>
        </p:txBody>
      </p:sp>
      <p:sp>
        <p:nvSpPr>
          <p:cNvPr id="10" name="Rectangle 9"/>
          <p:cNvSpPr/>
          <p:nvPr/>
        </p:nvSpPr>
        <p:spPr bwMode="auto">
          <a:xfrm>
            <a:off x="282267" y="940812"/>
            <a:ext cx="6308519" cy="2494187"/>
          </a:xfrm>
          <a:prstGeom prst="rect">
            <a:avLst/>
          </a:prstGeom>
          <a:solidFill>
            <a:schemeClr val="bg1">
              <a:lumMod val="95000"/>
              <a:alpha val="80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2000" spc="-52" dirty="0" smtClean="0">
                <a:solidFill>
                  <a:schemeClr val="tx1">
                    <a:lumMod val="75000"/>
                    <a:lumOff val="25000"/>
                  </a:schemeClr>
                </a:solidFill>
                <a:latin typeface="Segoe UI Light" panose="020B0502040204020203" pitchFamily="34" charset="0"/>
                <a:cs typeface="Segoe UI Light" panose="020B0502040204020203" pitchFamily="34" charset="0"/>
              </a:rPr>
              <a:t>SharePoint</a:t>
            </a:r>
            <a:endParaRPr lang="en-US" sz="2000" spc="-52" dirty="0">
              <a:solidFill>
                <a:schemeClr val="tx1">
                  <a:lumMod val="75000"/>
                  <a:lumOff val="25000"/>
                </a:schemeClr>
              </a:soli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6"/>
          <a:stretch>
            <a:fillRect/>
          </a:stretch>
        </p:blipFill>
        <p:spPr>
          <a:xfrm>
            <a:off x="921087" y="1336720"/>
            <a:ext cx="5415760" cy="2231167"/>
          </a:xfrm>
          <a:prstGeom prst="rect">
            <a:avLst/>
          </a:prstGeom>
          <a:ln>
            <a:solidFill>
              <a:schemeClr val="bg1">
                <a:lumMod val="75000"/>
              </a:schemeClr>
            </a:solidFill>
          </a:ln>
          <a:effectLst>
            <a:softEdge rad="12700"/>
          </a:effectLst>
        </p:spPr>
      </p:pic>
      <p:sp>
        <p:nvSpPr>
          <p:cNvPr id="12" name="Rectangle 11"/>
          <p:cNvSpPr/>
          <p:nvPr/>
        </p:nvSpPr>
        <p:spPr bwMode="auto">
          <a:xfrm>
            <a:off x="1826551" y="1984013"/>
            <a:ext cx="4252375" cy="1386795"/>
          </a:xfrm>
          <a:prstGeom prst="rect">
            <a:avLst/>
          </a:prstGeom>
          <a:solidFill>
            <a:schemeClr val="bg1"/>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197799" y="2030851"/>
            <a:ext cx="2631332" cy="1431553"/>
          </a:xfrm>
          <a:prstGeom prst="rect">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App Popup</a:t>
            </a:r>
          </a:p>
        </p:txBody>
      </p:sp>
      <p:grpSp>
        <p:nvGrpSpPr>
          <p:cNvPr id="14" name="Group 13"/>
          <p:cNvGrpSpPr/>
          <p:nvPr/>
        </p:nvGrpSpPr>
        <p:grpSpPr>
          <a:xfrm>
            <a:off x="1878966" y="2542491"/>
            <a:ext cx="531648" cy="472576"/>
            <a:chOff x="492" y="17985"/>
            <a:chExt cx="524853" cy="524853"/>
          </a:xfrm>
        </p:grpSpPr>
        <p:sp>
          <p:nvSpPr>
            <p:cNvPr id="15" name="Oval 14"/>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2</a:t>
              </a:r>
              <a:endParaRPr lang="en-US" sz="2352" dirty="0"/>
            </a:p>
          </p:txBody>
        </p:sp>
      </p:grpSp>
      <p:grpSp>
        <p:nvGrpSpPr>
          <p:cNvPr id="17" name="Group 16"/>
          <p:cNvGrpSpPr/>
          <p:nvPr/>
        </p:nvGrpSpPr>
        <p:grpSpPr>
          <a:xfrm>
            <a:off x="561225" y="1908770"/>
            <a:ext cx="531648" cy="472576"/>
            <a:chOff x="492" y="17985"/>
            <a:chExt cx="524853" cy="524853"/>
          </a:xfrm>
        </p:grpSpPr>
        <p:sp>
          <p:nvSpPr>
            <p:cNvPr id="18" name="Oval 1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smtClean="0"/>
                <a:t>1</a:t>
              </a:r>
              <a:endParaRPr lang="en-US" sz="2352" dirty="0"/>
            </a:p>
          </p:txBody>
        </p:sp>
      </p:grpSp>
      <p:cxnSp>
        <p:nvCxnSpPr>
          <p:cNvPr id="20" name="Straight Arrow Connector 19"/>
          <p:cNvCxnSpPr/>
          <p:nvPr/>
        </p:nvCxnSpPr>
        <p:spPr>
          <a:xfrm flipH="1">
            <a:off x="4865719" y="2864669"/>
            <a:ext cx="2470505" cy="3420"/>
          </a:xfrm>
          <a:prstGeom prst="straightConnector1">
            <a:avLst/>
          </a:prstGeom>
          <a:ln w="28575">
            <a:solidFill>
              <a:schemeClr val="accent1"/>
            </a:solidFill>
            <a:prstDash val="sysDash"/>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5594435" y="2637641"/>
            <a:ext cx="982448" cy="215444"/>
          </a:xfrm>
          <a:prstGeom prst="rect">
            <a:avLst/>
          </a:prstGeom>
          <a:noFill/>
        </p:spPr>
        <p:txBody>
          <a:bodyPr wrap="none" lIns="0" tIns="0" rIns="0" bIns="0" rtlCol="0">
            <a:spAutoFit/>
          </a:bodyPr>
          <a:lstStyle/>
          <a:p>
            <a:r>
              <a:rPr lang="en-US" sz="1400" spc="-70" dirty="0" smtClean="0">
                <a:gradFill>
                  <a:gsLst>
                    <a:gs pos="2917">
                      <a:schemeClr val="bg2"/>
                    </a:gs>
                    <a:gs pos="95000">
                      <a:schemeClr val="bg2"/>
                    </a:gs>
                  </a:gsLst>
                  <a:lin ang="5400000" scaled="0"/>
                </a:gradFill>
              </a:rPr>
              <a:t>&lt;&lt;Load Page&gt;&gt;</a:t>
            </a:r>
          </a:p>
        </p:txBody>
      </p:sp>
      <p:grpSp>
        <p:nvGrpSpPr>
          <p:cNvPr id="22" name="Group 21"/>
          <p:cNvGrpSpPr/>
          <p:nvPr/>
        </p:nvGrpSpPr>
        <p:grpSpPr>
          <a:xfrm>
            <a:off x="7589496" y="3248708"/>
            <a:ext cx="531648" cy="472576"/>
            <a:chOff x="492" y="17985"/>
            <a:chExt cx="524853" cy="524853"/>
          </a:xfrm>
        </p:grpSpPr>
        <p:sp>
          <p:nvSpPr>
            <p:cNvPr id="23" name="Oval 2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4</a:t>
              </a:r>
              <a:endParaRPr lang="en-US" sz="2352" dirty="0"/>
            </a:p>
          </p:txBody>
        </p:sp>
      </p:grpSp>
      <p:grpSp>
        <p:nvGrpSpPr>
          <p:cNvPr id="25" name="Group 24"/>
          <p:cNvGrpSpPr/>
          <p:nvPr/>
        </p:nvGrpSpPr>
        <p:grpSpPr>
          <a:xfrm>
            <a:off x="5256028" y="2796784"/>
            <a:ext cx="531648" cy="472576"/>
            <a:chOff x="492" y="17985"/>
            <a:chExt cx="524853" cy="524853"/>
          </a:xfrm>
        </p:grpSpPr>
        <p:sp>
          <p:nvSpPr>
            <p:cNvPr id="26" name="Oval 2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t>3</a:t>
              </a:r>
              <a:endParaRPr lang="en-US" sz="2352" dirty="0"/>
            </a:p>
          </p:txBody>
        </p:sp>
      </p:grpSp>
      <p:grpSp>
        <p:nvGrpSpPr>
          <p:cNvPr id="28" name="Group 27"/>
          <p:cNvGrpSpPr/>
          <p:nvPr/>
        </p:nvGrpSpPr>
        <p:grpSpPr>
          <a:xfrm>
            <a:off x="5183383" y="841582"/>
            <a:ext cx="1946802" cy="1780756"/>
            <a:chOff x="4383758" y="2203464"/>
            <a:chExt cx="2516893" cy="2590001"/>
          </a:xfrm>
        </p:grpSpPr>
        <p:sp>
          <p:nvSpPr>
            <p:cNvPr id="29" name="Rectangle 28"/>
            <p:cNvSpPr/>
            <p:nvPr/>
          </p:nvSpPr>
          <p:spPr bwMode="auto">
            <a:xfrm>
              <a:off x="4590643" y="2203464"/>
              <a:ext cx="1964308" cy="2308381"/>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30" name="Group 29"/>
            <p:cNvGrpSpPr/>
            <p:nvPr/>
          </p:nvGrpSpPr>
          <p:grpSpPr>
            <a:xfrm>
              <a:off x="5421611" y="2886866"/>
              <a:ext cx="1479040" cy="1043909"/>
              <a:chOff x="4557447" y="1721445"/>
              <a:chExt cx="1479040" cy="1043909"/>
            </a:xfrm>
          </p:grpSpPr>
          <p:pic>
            <p:nvPicPr>
              <p:cNvPr id="38" name="Picture 37"/>
              <p:cNvPicPr>
                <a:picLocks noChangeAspect="1"/>
              </p:cNvPicPr>
              <p:nvPr/>
            </p:nvPicPr>
            <p:blipFill>
              <a:blip r:embed="rId7"/>
              <a:stretch>
                <a:fillRect/>
              </a:stretch>
            </p:blipFill>
            <p:spPr>
              <a:xfrm>
                <a:off x="4557447" y="1902539"/>
                <a:ext cx="477423" cy="839046"/>
              </a:xfrm>
              <a:prstGeom prst="rect">
                <a:avLst/>
              </a:prstGeom>
            </p:spPr>
          </p:pic>
          <p:pic>
            <p:nvPicPr>
              <p:cNvPr id="39" name="Picture 38"/>
              <p:cNvPicPr>
                <a:picLocks noChangeAspect="1"/>
              </p:cNvPicPr>
              <p:nvPr/>
            </p:nvPicPr>
            <p:blipFill>
              <a:blip r:embed="rId7"/>
              <a:stretch>
                <a:fillRect/>
              </a:stretch>
            </p:blipFill>
            <p:spPr>
              <a:xfrm>
                <a:off x="4869643" y="1721445"/>
                <a:ext cx="477423" cy="839046"/>
              </a:xfrm>
              <a:prstGeom prst="rect">
                <a:avLst/>
              </a:prstGeom>
            </p:spPr>
          </p:pic>
          <p:pic>
            <p:nvPicPr>
              <p:cNvPr id="40" name="Picture 39"/>
              <p:cNvPicPr>
                <a:picLocks noChangeAspect="1"/>
              </p:cNvPicPr>
              <p:nvPr/>
            </p:nvPicPr>
            <p:blipFill>
              <a:blip r:embed="rId8"/>
              <a:stretch>
                <a:fillRect/>
              </a:stretch>
            </p:blipFill>
            <p:spPr>
              <a:xfrm>
                <a:off x="5153580" y="1902539"/>
                <a:ext cx="882907" cy="862815"/>
              </a:xfrm>
              <a:prstGeom prst="rect">
                <a:avLst/>
              </a:prstGeom>
            </p:spPr>
          </p:pic>
        </p:grpSp>
        <p:grpSp>
          <p:nvGrpSpPr>
            <p:cNvPr id="31" name="Group 30"/>
            <p:cNvGrpSpPr/>
            <p:nvPr/>
          </p:nvGrpSpPr>
          <p:grpSpPr>
            <a:xfrm>
              <a:off x="4880542" y="3820782"/>
              <a:ext cx="944427" cy="972683"/>
              <a:chOff x="3981885" y="2834055"/>
              <a:chExt cx="944427" cy="972683"/>
            </a:xfrm>
          </p:grpSpPr>
          <p:pic>
            <p:nvPicPr>
              <p:cNvPr id="35" name="Picture 34"/>
              <p:cNvPicPr>
                <a:picLocks noChangeAspect="1"/>
              </p:cNvPicPr>
              <p:nvPr/>
            </p:nvPicPr>
            <p:blipFill>
              <a:blip r:embed="rId7"/>
              <a:stretch>
                <a:fillRect/>
              </a:stretch>
            </p:blipFill>
            <p:spPr>
              <a:xfrm>
                <a:off x="3981885" y="2967692"/>
                <a:ext cx="477423" cy="839046"/>
              </a:xfrm>
              <a:prstGeom prst="rect">
                <a:avLst/>
              </a:prstGeom>
            </p:spPr>
          </p:pic>
          <p:pic>
            <p:nvPicPr>
              <p:cNvPr id="36" name="Picture 35"/>
              <p:cNvPicPr>
                <a:picLocks noChangeAspect="1"/>
              </p:cNvPicPr>
              <p:nvPr/>
            </p:nvPicPr>
            <p:blipFill>
              <a:blip r:embed="rId7"/>
              <a:stretch>
                <a:fillRect/>
              </a:stretch>
            </p:blipFill>
            <p:spPr>
              <a:xfrm>
                <a:off x="4269036" y="2834055"/>
                <a:ext cx="477423" cy="839046"/>
              </a:xfrm>
              <a:prstGeom prst="rect">
                <a:avLst/>
              </a:prstGeom>
            </p:spPr>
          </p:pic>
          <p:pic>
            <p:nvPicPr>
              <p:cNvPr id="37" name="Picture 36"/>
              <p:cNvPicPr>
                <a:picLocks noChangeAspect="1"/>
              </p:cNvPicPr>
              <p:nvPr/>
            </p:nvPicPr>
            <p:blipFill>
              <a:blip r:embed="rId9"/>
              <a:stretch>
                <a:fillRect/>
              </a:stretch>
            </p:blipFill>
            <p:spPr>
              <a:xfrm>
                <a:off x="4480085" y="3260431"/>
                <a:ext cx="446227" cy="456212"/>
              </a:xfrm>
              <a:prstGeom prst="rect">
                <a:avLst/>
              </a:prstGeom>
            </p:spPr>
          </p:pic>
        </p:grpSp>
        <p:grpSp>
          <p:nvGrpSpPr>
            <p:cNvPr id="32" name="Group 31"/>
            <p:cNvGrpSpPr/>
            <p:nvPr/>
          </p:nvGrpSpPr>
          <p:grpSpPr>
            <a:xfrm>
              <a:off x="4383758" y="2988031"/>
              <a:ext cx="968998" cy="971748"/>
              <a:chOff x="3601101" y="2714202"/>
              <a:chExt cx="968998" cy="971748"/>
            </a:xfrm>
          </p:grpSpPr>
          <p:pic>
            <p:nvPicPr>
              <p:cNvPr id="33" name="Picture 32"/>
              <p:cNvPicPr>
                <a:picLocks noChangeAspect="1"/>
              </p:cNvPicPr>
              <p:nvPr/>
            </p:nvPicPr>
            <p:blipFill>
              <a:blip r:embed="rId7"/>
              <a:stretch>
                <a:fillRect/>
              </a:stretch>
            </p:blipFill>
            <p:spPr>
              <a:xfrm>
                <a:off x="3601101" y="2846904"/>
                <a:ext cx="477423" cy="839046"/>
              </a:xfrm>
              <a:prstGeom prst="rect">
                <a:avLst/>
              </a:prstGeom>
            </p:spPr>
          </p:pic>
          <p:pic>
            <p:nvPicPr>
              <p:cNvPr id="34" name="Picture 33"/>
              <p:cNvPicPr>
                <a:picLocks noChangeAspect="1"/>
              </p:cNvPicPr>
              <p:nvPr/>
            </p:nvPicPr>
            <p:blipFill>
              <a:blip r:embed="rId10"/>
              <a:stretch>
                <a:fillRect/>
              </a:stretch>
            </p:blipFill>
            <p:spPr>
              <a:xfrm>
                <a:off x="3875612" y="2714202"/>
                <a:ext cx="694487" cy="898458"/>
              </a:xfrm>
              <a:prstGeom prst="rect">
                <a:avLst/>
              </a:prstGeom>
            </p:spPr>
          </p:pic>
        </p:grpSp>
      </p:grpSp>
      <p:cxnSp>
        <p:nvCxnSpPr>
          <p:cNvPr id="41" name="Straight Connector 40"/>
          <p:cNvCxnSpPr/>
          <p:nvPr/>
        </p:nvCxnSpPr>
        <p:spPr>
          <a:xfrm flipV="1">
            <a:off x="6979943" y="3216981"/>
            <a:ext cx="531690" cy="81136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2" name="TextBox 4"/>
          <p:cNvSpPr txBox="1"/>
          <p:nvPr/>
        </p:nvSpPr>
        <p:spPr>
          <a:xfrm>
            <a:off x="4526047" y="3860478"/>
            <a:ext cx="5165647" cy="488500"/>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Provider hosted application is presented in the popup and it can perform needed operations based on the requirements.</a:t>
            </a:r>
            <a:endParaRPr lang="en-US" sz="1400" dirty="0">
              <a:solidFill>
                <a:schemeClr val="bg1"/>
              </a:solidFill>
            </a:endParaRPr>
          </a:p>
        </p:txBody>
      </p:sp>
      <p:cxnSp>
        <p:nvCxnSpPr>
          <p:cNvPr id="43" name="Straight Connector 42"/>
          <p:cNvCxnSpPr/>
          <p:nvPr/>
        </p:nvCxnSpPr>
        <p:spPr>
          <a:xfrm flipV="1">
            <a:off x="1378445" y="3029317"/>
            <a:ext cx="531690" cy="811362"/>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4" name="TextBox 4"/>
          <p:cNvSpPr txBox="1"/>
          <p:nvPr/>
        </p:nvSpPr>
        <p:spPr>
          <a:xfrm>
            <a:off x="378778" y="3748861"/>
            <a:ext cx="3894283" cy="703944"/>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Usage of out of the box pop up technique to show modal popup for the end user. Can be started from link in a page or for example from custom action.</a:t>
            </a:r>
            <a:endParaRPr lang="en-US" sz="1400" dirty="0">
              <a:solidFill>
                <a:schemeClr val="bg1"/>
              </a:solidFill>
            </a:endParaRPr>
          </a:p>
        </p:txBody>
      </p:sp>
      <p:grpSp>
        <p:nvGrpSpPr>
          <p:cNvPr id="45" name="Group 44"/>
          <p:cNvGrpSpPr/>
          <p:nvPr/>
        </p:nvGrpSpPr>
        <p:grpSpPr>
          <a:xfrm>
            <a:off x="7387323" y="2285009"/>
            <a:ext cx="626186" cy="701090"/>
            <a:chOff x="7583233" y="2275112"/>
            <a:chExt cx="605872" cy="763139"/>
          </a:xfrm>
        </p:grpSpPr>
        <p:pic>
          <p:nvPicPr>
            <p:cNvPr id="46" name="Picture 45"/>
            <p:cNvPicPr>
              <a:picLocks noChangeAspect="1"/>
            </p:cNvPicPr>
            <p:nvPr/>
          </p:nvPicPr>
          <p:blipFill>
            <a:blip r:embed="rId11"/>
            <a:stretch>
              <a:fillRect/>
            </a:stretch>
          </p:blipFill>
          <p:spPr>
            <a:xfrm>
              <a:off x="7583233" y="2275112"/>
              <a:ext cx="527111" cy="689388"/>
            </a:xfrm>
            <a:prstGeom prst="rect">
              <a:avLst/>
            </a:prstGeom>
          </p:spPr>
        </p:pic>
        <p:pic>
          <p:nvPicPr>
            <p:cNvPr id="47" name="Picture 46"/>
            <p:cNvPicPr>
              <a:picLocks noChangeAspect="1"/>
            </p:cNvPicPr>
            <p:nvPr/>
          </p:nvPicPr>
          <p:blipFill>
            <a:blip r:embed="rId11"/>
            <a:stretch>
              <a:fillRect/>
            </a:stretch>
          </p:blipFill>
          <p:spPr>
            <a:xfrm>
              <a:off x="7661994" y="2348863"/>
              <a:ext cx="527111" cy="689388"/>
            </a:xfrm>
            <a:prstGeom prst="rect">
              <a:avLst/>
            </a:prstGeom>
          </p:spPr>
        </p:pic>
        <p:sp>
          <p:nvSpPr>
            <p:cNvPr id="48" name="Right Triangle 47"/>
            <p:cNvSpPr/>
            <p:nvPr/>
          </p:nvSpPr>
          <p:spPr bwMode="auto">
            <a:xfrm>
              <a:off x="7705365" y="2373272"/>
              <a:ext cx="440367" cy="626130"/>
            </a:xfrm>
            <a:prstGeom prst="r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TextBox 48"/>
            <p:cNvSpPr txBox="1"/>
            <p:nvPr/>
          </p:nvSpPr>
          <p:spPr>
            <a:xfrm>
              <a:off x="7727283" y="2744836"/>
              <a:ext cx="322670" cy="268012"/>
            </a:xfrm>
            <a:prstGeom prst="rect">
              <a:avLst/>
            </a:prstGeom>
            <a:noFill/>
          </p:spPr>
          <p:txBody>
            <a:bodyPr wrap="none" lIns="0" tIns="0" rIns="0" bIns="0" rtlCol="0">
              <a:spAutoFit/>
            </a:bodyPr>
            <a:lstStyle/>
            <a:p>
              <a:r>
                <a:rPr lang="fi-FI" sz="1600" spc="-70" dirty="0" err="1" smtClean="0">
                  <a:solidFill>
                    <a:schemeClr val="bg1"/>
                  </a:solidFill>
                  <a:effectLst>
                    <a:outerShdw blurRad="50800" dist="38100" dir="2700000" algn="tl" rotWithShape="0">
                      <a:schemeClr val="tx2">
                        <a:alpha val="40000"/>
                      </a:schemeClr>
                    </a:outerShdw>
                  </a:effectLst>
                </a:rPr>
                <a:t>aspx</a:t>
              </a:r>
              <a:endParaRPr lang="en-US" sz="1600" spc="-70" dirty="0" smtClean="0">
                <a:solidFill>
                  <a:schemeClr val="bg1"/>
                </a:solidFill>
                <a:effectLst>
                  <a:outerShdw blurRad="50800" dist="38100" dir="2700000" algn="tl" rotWithShape="0">
                    <a:schemeClr val="tx2">
                      <a:alpha val="40000"/>
                    </a:schemeClr>
                  </a:outerShdw>
                </a:effectLst>
              </a:endParaRP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8" y="1886851"/>
            <a:ext cx="4031314" cy="2602826"/>
          </a:xfrm>
          <a:prstGeom prst="rect">
            <a:avLst/>
          </a:prstGeom>
          <a:ln>
            <a:solidFill>
              <a:schemeClr val="bg1">
                <a:lumMod val="75000"/>
              </a:schemeClr>
            </a:solidFill>
          </a:ln>
        </p:spPr>
      </p:pic>
      <p:sp>
        <p:nvSpPr>
          <p:cNvPr id="3" name="Title 1"/>
          <p:cNvSpPr txBox="1">
            <a:spLocks/>
          </p:cNvSpPr>
          <p:nvPr/>
        </p:nvSpPr>
        <p:spPr>
          <a:xfrm>
            <a:off x="604677" y="99918"/>
            <a:ext cx="3787784" cy="419097"/>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Client side rendering</a:t>
            </a:r>
            <a:endParaRPr lang="en-GB" dirty="0"/>
          </a:p>
        </p:txBody>
      </p:sp>
      <p:grpSp>
        <p:nvGrpSpPr>
          <p:cNvPr id="4" name="Group 3"/>
          <p:cNvGrpSpPr/>
          <p:nvPr/>
        </p:nvGrpSpPr>
        <p:grpSpPr>
          <a:xfrm>
            <a:off x="8822309" y="2455373"/>
            <a:ext cx="626186" cy="701090"/>
            <a:chOff x="8856725" y="2275112"/>
            <a:chExt cx="605872" cy="763139"/>
          </a:xfrm>
        </p:grpSpPr>
        <p:pic>
          <p:nvPicPr>
            <p:cNvPr id="5" name="Picture 4"/>
            <p:cNvPicPr>
              <a:picLocks noChangeAspect="1"/>
            </p:cNvPicPr>
            <p:nvPr/>
          </p:nvPicPr>
          <p:blipFill>
            <a:blip r:embed="rId4"/>
            <a:stretch>
              <a:fillRect/>
            </a:stretch>
          </p:blipFill>
          <p:spPr>
            <a:xfrm>
              <a:off x="8856725" y="2275112"/>
              <a:ext cx="527111" cy="689388"/>
            </a:xfrm>
            <a:prstGeom prst="rect">
              <a:avLst/>
            </a:prstGeom>
          </p:spPr>
        </p:pic>
        <p:pic>
          <p:nvPicPr>
            <p:cNvPr id="6" name="Picture 5"/>
            <p:cNvPicPr>
              <a:picLocks noChangeAspect="1"/>
            </p:cNvPicPr>
            <p:nvPr/>
          </p:nvPicPr>
          <p:blipFill>
            <a:blip r:embed="rId4"/>
            <a:stretch>
              <a:fillRect/>
            </a:stretch>
          </p:blipFill>
          <p:spPr>
            <a:xfrm>
              <a:off x="8935486" y="2348863"/>
              <a:ext cx="527111" cy="689388"/>
            </a:xfrm>
            <a:prstGeom prst="rect">
              <a:avLst/>
            </a:prstGeom>
          </p:spPr>
        </p:pic>
        <p:sp>
          <p:nvSpPr>
            <p:cNvPr id="7" name="Right Triangle 6"/>
            <p:cNvSpPr/>
            <p:nvPr/>
          </p:nvSpPr>
          <p:spPr bwMode="auto">
            <a:xfrm>
              <a:off x="8978857" y="2373272"/>
              <a:ext cx="440367" cy="62613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9045472" y="2698546"/>
              <a:ext cx="139280" cy="335016"/>
            </a:xfrm>
            <a:prstGeom prst="rect">
              <a:avLst/>
            </a:prstGeom>
            <a:noFill/>
          </p:spPr>
          <p:txBody>
            <a:bodyPr wrap="none" lIns="0" tIns="0" rIns="0" bIns="0" rtlCol="0">
              <a:spAutoFit/>
            </a:bodyPr>
            <a:lstStyle/>
            <a:p>
              <a:r>
                <a:rPr lang="fi-FI" sz="2000" spc="-70" dirty="0" err="1" smtClean="0">
                  <a:solidFill>
                    <a:schemeClr val="bg1"/>
                  </a:solidFill>
                  <a:effectLst>
                    <a:outerShdw blurRad="50800" dist="38100" dir="2700000" algn="tl" rotWithShape="0">
                      <a:schemeClr val="tx2">
                        <a:alpha val="40000"/>
                      </a:schemeClr>
                    </a:outerShdw>
                  </a:effectLst>
                </a:rPr>
                <a:t>js</a:t>
              </a:r>
              <a:endParaRPr lang="en-US" sz="2000" spc="-70" dirty="0" smtClean="0">
                <a:solidFill>
                  <a:schemeClr val="bg1"/>
                </a:solidFill>
                <a:effectLst>
                  <a:outerShdw blurRad="50800" dist="38100" dir="2700000" algn="tl" rotWithShape="0">
                    <a:schemeClr val="tx2">
                      <a:alpha val="40000"/>
                    </a:schemeClr>
                  </a:outerShdw>
                </a:effectLst>
              </a:endParaRPr>
            </a:p>
          </p:txBody>
        </p:sp>
      </p:grpSp>
      <p:grpSp>
        <p:nvGrpSpPr>
          <p:cNvPr id="9" name="Group 8"/>
          <p:cNvGrpSpPr/>
          <p:nvPr/>
        </p:nvGrpSpPr>
        <p:grpSpPr>
          <a:xfrm>
            <a:off x="7396498" y="1213404"/>
            <a:ext cx="2343874" cy="1337361"/>
            <a:chOff x="7210334" y="3186568"/>
            <a:chExt cx="2267837" cy="1527979"/>
          </a:xfrm>
        </p:grpSpPr>
        <p:sp>
          <p:nvSpPr>
            <p:cNvPr id="10" name="Arc 9"/>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11" name="Group 10"/>
            <p:cNvGrpSpPr/>
            <p:nvPr/>
          </p:nvGrpSpPr>
          <p:grpSpPr>
            <a:xfrm>
              <a:off x="7210334" y="3186568"/>
              <a:ext cx="2267837" cy="1248816"/>
              <a:chOff x="4122968" y="3129722"/>
              <a:chExt cx="2267837" cy="1248816"/>
            </a:xfrm>
          </p:grpSpPr>
          <p:sp>
            <p:nvSpPr>
              <p:cNvPr id="12" name="Rectangle 11"/>
              <p:cNvSpPr/>
              <p:nvPr/>
            </p:nvSpPr>
            <p:spPr bwMode="auto">
              <a:xfrm>
                <a:off x="4122968" y="3129722"/>
                <a:ext cx="1784947" cy="1118625"/>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Provider Hosted Apps</a:t>
                </a:r>
              </a:p>
            </p:txBody>
          </p:sp>
          <p:pic>
            <p:nvPicPr>
              <p:cNvPr id="13" name="Picture 12"/>
              <p:cNvPicPr>
                <a:picLocks noChangeAspect="1"/>
              </p:cNvPicPr>
              <p:nvPr/>
            </p:nvPicPr>
            <p:blipFill>
              <a:blip r:embed="rId5"/>
              <a:stretch>
                <a:fillRect/>
              </a:stretch>
            </p:blipFill>
            <p:spPr>
              <a:xfrm>
                <a:off x="5246592" y="3476941"/>
                <a:ext cx="529349" cy="417312"/>
              </a:xfrm>
              <a:prstGeom prst="rect">
                <a:avLst/>
              </a:prstGeom>
            </p:spPr>
          </p:pic>
          <p:pic>
            <p:nvPicPr>
              <p:cNvPr id="14" name="Picture 13"/>
              <p:cNvPicPr>
                <a:picLocks noChangeAspect="1"/>
              </p:cNvPicPr>
              <p:nvPr/>
            </p:nvPicPr>
            <p:blipFill>
              <a:blip r:embed="rId5"/>
              <a:stretch>
                <a:fillRect/>
              </a:stretch>
            </p:blipFill>
            <p:spPr>
              <a:xfrm>
                <a:off x="5581574" y="3585493"/>
                <a:ext cx="556200" cy="438480"/>
              </a:xfrm>
              <a:prstGeom prst="rect">
                <a:avLst/>
              </a:prstGeom>
            </p:spPr>
          </p:pic>
          <p:pic>
            <p:nvPicPr>
              <p:cNvPr id="15" name="Picture 14"/>
              <p:cNvPicPr>
                <a:picLocks noChangeAspect="1"/>
              </p:cNvPicPr>
              <p:nvPr/>
            </p:nvPicPr>
            <p:blipFill>
              <a:blip r:embed="rId6"/>
              <a:stretch>
                <a:fillRect/>
              </a:stretch>
            </p:blipFill>
            <p:spPr>
              <a:xfrm>
                <a:off x="5970309" y="3700199"/>
                <a:ext cx="420496" cy="432326"/>
              </a:xfrm>
              <a:prstGeom prst="rect">
                <a:avLst/>
              </a:prstGeom>
            </p:spPr>
          </p:pic>
          <p:pic>
            <p:nvPicPr>
              <p:cNvPr id="16" name="Picture 15"/>
              <p:cNvPicPr>
                <a:picLocks noChangeAspect="1"/>
              </p:cNvPicPr>
              <p:nvPr/>
            </p:nvPicPr>
            <p:blipFill>
              <a:blip r:embed="rId7"/>
              <a:stretch>
                <a:fillRect/>
              </a:stretch>
            </p:blipFill>
            <p:spPr>
              <a:xfrm>
                <a:off x="4893565" y="3772769"/>
                <a:ext cx="688009" cy="605769"/>
              </a:xfrm>
              <a:prstGeom prst="rect">
                <a:avLst/>
              </a:prstGeom>
            </p:spPr>
          </p:pic>
        </p:grpSp>
      </p:grpSp>
      <p:grpSp>
        <p:nvGrpSpPr>
          <p:cNvPr id="17" name="Group 16"/>
          <p:cNvGrpSpPr/>
          <p:nvPr/>
        </p:nvGrpSpPr>
        <p:grpSpPr>
          <a:xfrm>
            <a:off x="2286236" y="817948"/>
            <a:ext cx="1946803" cy="1706337"/>
            <a:chOff x="4338811" y="2590125"/>
            <a:chExt cx="2516894" cy="2481768"/>
          </a:xfrm>
        </p:grpSpPr>
        <p:sp>
          <p:nvSpPr>
            <p:cNvPr id="18" name="Rectangle 17"/>
            <p:cNvSpPr/>
            <p:nvPr/>
          </p:nvSpPr>
          <p:spPr bwMode="auto">
            <a:xfrm>
              <a:off x="4492463" y="2590125"/>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19" name="Group 18"/>
            <p:cNvGrpSpPr/>
            <p:nvPr/>
          </p:nvGrpSpPr>
          <p:grpSpPr>
            <a:xfrm>
              <a:off x="5376664" y="3165294"/>
              <a:ext cx="1479041" cy="1043914"/>
              <a:chOff x="4512500" y="1999873"/>
              <a:chExt cx="1479041" cy="1043914"/>
            </a:xfrm>
          </p:grpSpPr>
          <p:pic>
            <p:nvPicPr>
              <p:cNvPr id="27" name="Picture 26"/>
              <p:cNvPicPr>
                <a:picLocks noChangeAspect="1"/>
              </p:cNvPicPr>
              <p:nvPr/>
            </p:nvPicPr>
            <p:blipFill>
              <a:blip r:embed="rId8"/>
              <a:stretch>
                <a:fillRect/>
              </a:stretch>
            </p:blipFill>
            <p:spPr>
              <a:xfrm>
                <a:off x="4512500" y="2180967"/>
                <a:ext cx="477423" cy="839046"/>
              </a:xfrm>
              <a:prstGeom prst="rect">
                <a:avLst/>
              </a:prstGeom>
            </p:spPr>
          </p:pic>
          <p:pic>
            <p:nvPicPr>
              <p:cNvPr id="28" name="Picture 27"/>
              <p:cNvPicPr>
                <a:picLocks noChangeAspect="1"/>
              </p:cNvPicPr>
              <p:nvPr/>
            </p:nvPicPr>
            <p:blipFill>
              <a:blip r:embed="rId8"/>
              <a:stretch>
                <a:fillRect/>
              </a:stretch>
            </p:blipFill>
            <p:spPr>
              <a:xfrm>
                <a:off x="4824697" y="1999873"/>
                <a:ext cx="477423" cy="839046"/>
              </a:xfrm>
              <a:prstGeom prst="rect">
                <a:avLst/>
              </a:prstGeom>
            </p:spPr>
          </p:pic>
          <p:pic>
            <p:nvPicPr>
              <p:cNvPr id="29" name="Picture 28"/>
              <p:cNvPicPr>
                <a:picLocks noChangeAspect="1"/>
              </p:cNvPicPr>
              <p:nvPr/>
            </p:nvPicPr>
            <p:blipFill>
              <a:blip r:embed="rId9"/>
              <a:stretch>
                <a:fillRect/>
              </a:stretch>
            </p:blipFill>
            <p:spPr>
              <a:xfrm>
                <a:off x="5108634" y="2180971"/>
                <a:ext cx="882907" cy="862816"/>
              </a:xfrm>
              <a:prstGeom prst="rect">
                <a:avLst/>
              </a:prstGeom>
            </p:spPr>
          </p:pic>
        </p:grpSp>
        <p:grpSp>
          <p:nvGrpSpPr>
            <p:cNvPr id="20" name="Group 19"/>
            <p:cNvGrpSpPr/>
            <p:nvPr/>
          </p:nvGrpSpPr>
          <p:grpSpPr>
            <a:xfrm>
              <a:off x="4835595" y="4099210"/>
              <a:ext cx="989374" cy="972683"/>
              <a:chOff x="3936938" y="3112483"/>
              <a:chExt cx="989374" cy="972683"/>
            </a:xfrm>
          </p:grpSpPr>
          <p:pic>
            <p:nvPicPr>
              <p:cNvPr id="24" name="Picture 23"/>
              <p:cNvPicPr>
                <a:picLocks noChangeAspect="1"/>
              </p:cNvPicPr>
              <p:nvPr/>
            </p:nvPicPr>
            <p:blipFill>
              <a:blip r:embed="rId8"/>
              <a:stretch>
                <a:fillRect/>
              </a:stretch>
            </p:blipFill>
            <p:spPr>
              <a:xfrm>
                <a:off x="3936938" y="3246120"/>
                <a:ext cx="477423" cy="839046"/>
              </a:xfrm>
              <a:prstGeom prst="rect">
                <a:avLst/>
              </a:prstGeom>
            </p:spPr>
          </p:pic>
          <p:pic>
            <p:nvPicPr>
              <p:cNvPr id="25" name="Picture 24"/>
              <p:cNvPicPr>
                <a:picLocks noChangeAspect="1"/>
              </p:cNvPicPr>
              <p:nvPr/>
            </p:nvPicPr>
            <p:blipFill>
              <a:blip r:embed="rId8"/>
              <a:stretch>
                <a:fillRect/>
              </a:stretch>
            </p:blipFill>
            <p:spPr>
              <a:xfrm>
                <a:off x="4224090" y="3112483"/>
                <a:ext cx="477423" cy="839046"/>
              </a:xfrm>
              <a:prstGeom prst="rect">
                <a:avLst/>
              </a:prstGeom>
            </p:spPr>
          </p:pic>
          <p:pic>
            <p:nvPicPr>
              <p:cNvPr id="26" name="Picture 25"/>
              <p:cNvPicPr>
                <a:picLocks noChangeAspect="1"/>
              </p:cNvPicPr>
              <p:nvPr/>
            </p:nvPicPr>
            <p:blipFill>
              <a:blip r:embed="rId10"/>
              <a:stretch>
                <a:fillRect/>
              </a:stretch>
            </p:blipFill>
            <p:spPr>
              <a:xfrm>
                <a:off x="4480085" y="3260435"/>
                <a:ext cx="446227" cy="456213"/>
              </a:xfrm>
              <a:prstGeom prst="rect">
                <a:avLst/>
              </a:prstGeom>
            </p:spPr>
          </p:pic>
        </p:grpSp>
        <p:grpSp>
          <p:nvGrpSpPr>
            <p:cNvPr id="21" name="Group 20"/>
            <p:cNvGrpSpPr/>
            <p:nvPr/>
          </p:nvGrpSpPr>
          <p:grpSpPr>
            <a:xfrm>
              <a:off x="4338811" y="3266459"/>
              <a:ext cx="968998" cy="971753"/>
              <a:chOff x="3556154" y="2992630"/>
              <a:chExt cx="968998" cy="971753"/>
            </a:xfrm>
          </p:grpSpPr>
          <p:pic>
            <p:nvPicPr>
              <p:cNvPr id="22" name="Picture 21"/>
              <p:cNvPicPr>
                <a:picLocks noChangeAspect="1"/>
              </p:cNvPicPr>
              <p:nvPr/>
            </p:nvPicPr>
            <p:blipFill>
              <a:blip r:embed="rId8"/>
              <a:stretch>
                <a:fillRect/>
              </a:stretch>
            </p:blipFill>
            <p:spPr>
              <a:xfrm>
                <a:off x="3556154" y="3125336"/>
                <a:ext cx="477423" cy="839047"/>
              </a:xfrm>
              <a:prstGeom prst="rect">
                <a:avLst/>
              </a:prstGeom>
            </p:spPr>
          </p:pic>
          <p:pic>
            <p:nvPicPr>
              <p:cNvPr id="23" name="Picture 22"/>
              <p:cNvPicPr>
                <a:picLocks noChangeAspect="1"/>
              </p:cNvPicPr>
              <p:nvPr/>
            </p:nvPicPr>
            <p:blipFill>
              <a:blip r:embed="rId11"/>
              <a:stretch>
                <a:fillRect/>
              </a:stretch>
            </p:blipFill>
            <p:spPr>
              <a:xfrm>
                <a:off x="3830666" y="2992630"/>
                <a:ext cx="694486" cy="898458"/>
              </a:xfrm>
              <a:prstGeom prst="rect">
                <a:avLst/>
              </a:prstGeom>
            </p:spPr>
          </p:pic>
        </p:grpSp>
      </p:grpSp>
      <p:cxnSp>
        <p:nvCxnSpPr>
          <p:cNvPr id="30" name="Straight Arrow Connector 29"/>
          <p:cNvCxnSpPr/>
          <p:nvPr/>
        </p:nvCxnSpPr>
        <p:spPr>
          <a:xfrm flipH="1">
            <a:off x="4556576" y="2489314"/>
            <a:ext cx="2683142" cy="9031"/>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1" name="Group 30"/>
          <p:cNvGrpSpPr/>
          <p:nvPr/>
        </p:nvGrpSpPr>
        <p:grpSpPr>
          <a:xfrm>
            <a:off x="6971625" y="2168729"/>
            <a:ext cx="531648" cy="472576"/>
            <a:chOff x="492" y="17985"/>
            <a:chExt cx="524853" cy="524853"/>
          </a:xfrm>
        </p:grpSpPr>
        <p:sp>
          <p:nvSpPr>
            <p:cNvPr id="32" name="Oval 3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t>2</a:t>
              </a:r>
              <a:endParaRPr lang="en-US" sz="2352" dirty="0"/>
            </a:p>
          </p:txBody>
        </p:sp>
      </p:grpSp>
      <p:cxnSp>
        <p:nvCxnSpPr>
          <p:cNvPr id="34" name="Straight Connector 33"/>
          <p:cNvCxnSpPr/>
          <p:nvPr/>
        </p:nvCxnSpPr>
        <p:spPr>
          <a:xfrm flipH="1">
            <a:off x="5962395" y="543392"/>
            <a:ext cx="490867" cy="634820"/>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35" name="TextBox 4"/>
          <p:cNvSpPr txBox="1"/>
          <p:nvPr/>
        </p:nvSpPr>
        <p:spPr>
          <a:xfrm>
            <a:off x="4187503" y="1242781"/>
            <a:ext cx="3008112" cy="796277"/>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200" dirty="0" smtClean="0">
                <a:solidFill>
                  <a:schemeClr val="bg1"/>
                </a:solidFill>
              </a:rPr>
              <a:t>Association of client side rendering Injection to field, view or web part, so that client side library is included to the rendering process when content is viewed.</a:t>
            </a:r>
            <a:endParaRPr lang="en-US" sz="1200" dirty="0">
              <a:solidFill>
                <a:schemeClr val="bg1"/>
              </a:solidFill>
            </a:endParaRPr>
          </a:p>
        </p:txBody>
      </p:sp>
      <p:cxnSp>
        <p:nvCxnSpPr>
          <p:cNvPr id="36" name="Straight Arrow Connector 35"/>
          <p:cNvCxnSpPr/>
          <p:nvPr/>
        </p:nvCxnSpPr>
        <p:spPr>
          <a:xfrm flipV="1">
            <a:off x="3994518" y="1159515"/>
            <a:ext cx="3323452" cy="38294"/>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7" name="Group 36"/>
          <p:cNvGrpSpPr/>
          <p:nvPr/>
        </p:nvGrpSpPr>
        <p:grpSpPr>
          <a:xfrm>
            <a:off x="4723772" y="911533"/>
            <a:ext cx="531648" cy="472576"/>
            <a:chOff x="492" y="17985"/>
            <a:chExt cx="524853" cy="524853"/>
          </a:xfrm>
        </p:grpSpPr>
        <p:sp>
          <p:nvSpPr>
            <p:cNvPr id="38" name="Oval 3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a:t>1</a:t>
              </a:r>
              <a:endParaRPr lang="en-US" sz="2352" dirty="0"/>
            </a:p>
          </p:txBody>
        </p:sp>
      </p:grpSp>
      <p:sp>
        <p:nvSpPr>
          <p:cNvPr id="40" name="TextBox 39"/>
          <p:cNvSpPr txBox="1"/>
          <p:nvPr/>
        </p:nvSpPr>
        <p:spPr>
          <a:xfrm>
            <a:off x="5019426" y="2206547"/>
            <a:ext cx="1900200" cy="369332"/>
          </a:xfrm>
          <a:prstGeom prst="rect">
            <a:avLst/>
          </a:prstGeom>
          <a:noFill/>
        </p:spPr>
        <p:txBody>
          <a:bodyPr wrap="none" lIns="0" tIns="0" rIns="0" bIns="0" rtlCol="0">
            <a:spAutoFit/>
          </a:bodyPr>
          <a:lstStyle/>
          <a:p>
            <a:r>
              <a:rPr lang="fi-FI" sz="2400" spc="-70" dirty="0" smtClean="0">
                <a:gradFill>
                  <a:gsLst>
                    <a:gs pos="2917">
                      <a:schemeClr val="bg2"/>
                    </a:gs>
                    <a:gs pos="95000">
                      <a:schemeClr val="bg2"/>
                    </a:gs>
                  </a:gsLst>
                  <a:lin ang="5400000" scaled="0"/>
                </a:gradFill>
                <a:latin typeface="+mj-lt"/>
              </a:rPr>
              <a:t>CSOM / REST</a:t>
            </a:r>
            <a:endParaRPr lang="en-GB" sz="2400" spc="-70" dirty="0" smtClean="0">
              <a:gradFill>
                <a:gsLst>
                  <a:gs pos="2917">
                    <a:schemeClr val="bg2"/>
                  </a:gs>
                  <a:gs pos="95000">
                    <a:schemeClr val="bg2"/>
                  </a:gs>
                </a:gsLst>
                <a:lin ang="5400000" scaled="0"/>
              </a:gradFill>
              <a:latin typeface="+mj-lt"/>
            </a:endParaRPr>
          </a:p>
        </p:txBody>
      </p:sp>
      <p:cxnSp>
        <p:nvCxnSpPr>
          <p:cNvPr id="41" name="Straight Arrow Connector 40"/>
          <p:cNvCxnSpPr/>
          <p:nvPr/>
        </p:nvCxnSpPr>
        <p:spPr>
          <a:xfrm flipV="1">
            <a:off x="3892502" y="2904042"/>
            <a:ext cx="4844321" cy="13984"/>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sp>
        <p:nvSpPr>
          <p:cNvPr id="42" name="TextBox 41"/>
          <p:cNvSpPr txBox="1"/>
          <p:nvPr/>
        </p:nvSpPr>
        <p:spPr>
          <a:xfrm>
            <a:off x="5716065" y="2941764"/>
            <a:ext cx="974562" cy="215444"/>
          </a:xfrm>
          <a:prstGeom prst="rect">
            <a:avLst/>
          </a:prstGeom>
          <a:noFill/>
        </p:spPr>
        <p:txBody>
          <a:bodyPr wrap="none" lIns="0" tIns="0" rIns="0" bIns="0" rtlCol="0">
            <a:spAutoFit/>
          </a:bodyPr>
          <a:lstStyle/>
          <a:p>
            <a:r>
              <a:rPr lang="en-US" sz="1400" spc="-70" dirty="0" smtClean="0">
                <a:gradFill>
                  <a:gsLst>
                    <a:gs pos="2917">
                      <a:schemeClr val="bg2"/>
                    </a:gs>
                    <a:gs pos="95000">
                      <a:schemeClr val="bg2"/>
                    </a:gs>
                  </a:gsLst>
                  <a:lin ang="5400000" scaled="0"/>
                </a:gradFill>
              </a:rPr>
              <a:t>&lt;&lt;Reference&gt;&gt;</a:t>
            </a:r>
          </a:p>
        </p:txBody>
      </p:sp>
      <p:cxnSp>
        <p:nvCxnSpPr>
          <p:cNvPr id="43" name="Straight Connector 42"/>
          <p:cNvCxnSpPr/>
          <p:nvPr/>
        </p:nvCxnSpPr>
        <p:spPr>
          <a:xfrm flipV="1">
            <a:off x="7065026" y="3007309"/>
            <a:ext cx="790476" cy="741798"/>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44" name="TextBox 4"/>
          <p:cNvSpPr txBox="1"/>
          <p:nvPr/>
        </p:nvSpPr>
        <p:spPr>
          <a:xfrm>
            <a:off x="3892493" y="3728324"/>
            <a:ext cx="5857928" cy="703944"/>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55" tIns="28528" rIns="91290" bIns="28528"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fi-FI" sz="1400" dirty="0" smtClean="0">
                <a:solidFill>
                  <a:schemeClr val="bg1"/>
                </a:solidFill>
              </a:rPr>
              <a:t>UX component or elements are rendered using CSOM with JavaScript stored either in SharePoint site or referenced from provider hosted app side. </a:t>
            </a:r>
            <a:endParaRPr lang="fi-FI" sz="1400" dirty="0">
              <a:solidFill>
                <a:schemeClr val="bg1"/>
              </a:solidFill>
            </a:endParaRPr>
          </a:p>
          <a:p>
            <a:pPr marL="0" lvl="1"/>
            <a:r>
              <a:rPr lang="fi-FI" sz="1400" dirty="0" smtClean="0">
                <a:solidFill>
                  <a:schemeClr val="bg1"/>
                </a:solidFill>
              </a:rPr>
              <a:t>JavaScript will override the detault read or edit experience of the functionality.</a:t>
            </a:r>
            <a:endParaRPr lang="en-US" sz="1400" dirty="0">
              <a:solidFill>
                <a:schemeClr val="bg1"/>
              </a:solidFill>
            </a:endParaRPr>
          </a:p>
        </p:txBody>
      </p:sp>
      <p:grpSp>
        <p:nvGrpSpPr>
          <p:cNvPr id="45" name="Group 44"/>
          <p:cNvGrpSpPr/>
          <p:nvPr/>
        </p:nvGrpSpPr>
        <p:grpSpPr>
          <a:xfrm>
            <a:off x="9261611" y="2985750"/>
            <a:ext cx="531648" cy="472576"/>
            <a:chOff x="492" y="17985"/>
            <a:chExt cx="524853" cy="524853"/>
          </a:xfrm>
        </p:grpSpPr>
        <p:sp>
          <p:nvSpPr>
            <p:cNvPr id="46" name="Oval 4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fi-FI" sz="2352" dirty="0" smtClean="0"/>
                <a:t>3</a:t>
              </a:r>
              <a:endParaRPr lang="en-US" sz="2352" dirty="0"/>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17710" y="99848"/>
            <a:ext cx="4746776" cy="490031"/>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Centralized Asset Deployment</a:t>
            </a:r>
          </a:p>
        </p:txBody>
      </p:sp>
      <p:grpSp>
        <p:nvGrpSpPr>
          <p:cNvPr id="53" name="Group 52"/>
          <p:cNvGrpSpPr/>
          <p:nvPr/>
        </p:nvGrpSpPr>
        <p:grpSpPr>
          <a:xfrm>
            <a:off x="819483" y="870903"/>
            <a:ext cx="7903894" cy="3701785"/>
            <a:chOff x="219027" y="157670"/>
            <a:chExt cx="9871056" cy="4623105"/>
          </a:xfrm>
        </p:grpSpPr>
        <p:grpSp>
          <p:nvGrpSpPr>
            <p:cNvPr id="2" name="Group 1"/>
            <p:cNvGrpSpPr/>
            <p:nvPr/>
          </p:nvGrpSpPr>
          <p:grpSpPr>
            <a:xfrm>
              <a:off x="5738385" y="3402635"/>
              <a:ext cx="3310950" cy="1378140"/>
              <a:chOff x="7025476" y="4724400"/>
              <a:chExt cx="3204374" cy="1901877"/>
            </a:xfrm>
          </p:grpSpPr>
          <p:sp>
            <p:nvSpPr>
              <p:cNvPr id="3" name="Rectangle 2"/>
              <p:cNvSpPr/>
              <p:nvPr/>
            </p:nvSpPr>
            <p:spPr bwMode="auto">
              <a:xfrm>
                <a:off x="7177257" y="4724400"/>
                <a:ext cx="3052593" cy="1582909"/>
              </a:xfrm>
              <a:prstGeom prst="rect">
                <a:avLst/>
              </a:prstGeom>
              <a:solidFill>
                <a:schemeClr val="bg1">
                  <a:lumMod val="95000"/>
                </a:schemeClr>
              </a:solidFill>
              <a:ln>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t" anchorCtr="0" forceAA="0" compatLnSpc="1">
                <a:prstTxWarp prst="textNoShape">
                  <a:avLst/>
                </a:prstTxWarp>
                <a:noAutofit/>
              </a:bodyPr>
              <a:lstStyle/>
              <a:p>
                <a:pPr algn="r" defTabSz="913825" fontAlgn="base">
                  <a:spcBef>
                    <a:spcPct val="0"/>
                  </a:spcBef>
                  <a:spcAft>
                    <a:spcPct val="0"/>
                  </a:spcAft>
                </a:pPr>
                <a:r>
                  <a:rPr lang="fi-FI" spc="-52" dirty="0" smtClean="0">
                    <a:solidFill>
                      <a:schemeClr val="tx1">
                        <a:lumMod val="75000"/>
                        <a:lumOff val="25000"/>
                      </a:schemeClr>
                    </a:solidFill>
                    <a:latin typeface="Segoe UI Light" panose="020B0502040204020203" pitchFamily="34" charset="0"/>
                    <a:cs typeface="Segoe UI Light" panose="020B0502040204020203" pitchFamily="34" charset="0"/>
                  </a:rPr>
                  <a:t>https://xxx.sharepoint.com/sites/site3</a:t>
                </a:r>
                <a:endParaRPr lang="en-US" spc="-52" dirty="0">
                  <a:solidFill>
                    <a:schemeClr val="tx1">
                      <a:lumMod val="75000"/>
                      <a:lumOff val="25000"/>
                    </a:schemeClr>
                  </a:solidFill>
                  <a:latin typeface="Segoe UI Light" panose="020B0502040204020203" pitchFamily="34" charset="0"/>
                  <a:cs typeface="Segoe UI Light" panose="020B0502040204020203" pitchFamily="34" charset="0"/>
                </a:endParaRPr>
              </a:p>
              <a:p>
                <a:pPr defTabSz="913825"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3"/>
              <a:stretch>
                <a:fillRect/>
              </a:stretch>
            </p:blipFill>
            <p:spPr>
              <a:xfrm>
                <a:off x="7465769" y="5343018"/>
                <a:ext cx="1128451" cy="692635"/>
              </a:xfrm>
              <a:prstGeom prst="rect">
                <a:avLst/>
              </a:prstGeom>
            </p:spPr>
          </p:pic>
          <p:pic>
            <p:nvPicPr>
              <p:cNvPr id="5" name="Picture 4"/>
              <p:cNvPicPr>
                <a:picLocks noChangeAspect="1"/>
              </p:cNvPicPr>
              <p:nvPr/>
            </p:nvPicPr>
            <p:blipFill>
              <a:blip r:embed="rId4"/>
              <a:stretch>
                <a:fillRect/>
              </a:stretch>
            </p:blipFill>
            <p:spPr>
              <a:xfrm>
                <a:off x="7025476" y="5916357"/>
                <a:ext cx="764775" cy="709920"/>
              </a:xfrm>
              <a:prstGeom prst="rect">
                <a:avLst/>
              </a:prstGeom>
            </p:spPr>
          </p:pic>
        </p:grpSp>
        <p:pic>
          <p:nvPicPr>
            <p:cNvPr id="6" name="Picture 5"/>
            <p:cNvPicPr>
              <a:picLocks noChangeAspect="1"/>
            </p:cNvPicPr>
            <p:nvPr/>
          </p:nvPicPr>
          <p:blipFill>
            <a:blip r:embed="rId5"/>
            <a:stretch>
              <a:fillRect/>
            </a:stretch>
          </p:blipFill>
          <p:spPr>
            <a:xfrm>
              <a:off x="7657420" y="3988251"/>
              <a:ext cx="493659" cy="529029"/>
            </a:xfrm>
            <a:prstGeom prst="rect">
              <a:avLst/>
            </a:prstGeom>
          </p:spPr>
        </p:pic>
        <p:pic>
          <p:nvPicPr>
            <p:cNvPr id="7" name="Picture 6"/>
            <p:cNvPicPr>
              <a:picLocks noChangeAspect="1"/>
            </p:cNvPicPr>
            <p:nvPr/>
          </p:nvPicPr>
          <p:blipFill>
            <a:blip r:embed="rId6"/>
            <a:stretch>
              <a:fillRect/>
            </a:stretch>
          </p:blipFill>
          <p:spPr>
            <a:xfrm>
              <a:off x="8032935" y="4251746"/>
              <a:ext cx="464307" cy="529029"/>
            </a:xfrm>
            <a:prstGeom prst="rect">
              <a:avLst/>
            </a:prstGeom>
          </p:spPr>
        </p:pic>
        <p:grpSp>
          <p:nvGrpSpPr>
            <p:cNvPr id="9" name="Group 8"/>
            <p:cNvGrpSpPr/>
            <p:nvPr/>
          </p:nvGrpSpPr>
          <p:grpSpPr>
            <a:xfrm>
              <a:off x="338295" y="467854"/>
              <a:ext cx="3966713" cy="1638406"/>
              <a:chOff x="2770616" y="1612983"/>
              <a:chExt cx="3839029" cy="1783877"/>
            </a:xfrm>
          </p:grpSpPr>
          <p:sp>
            <p:nvSpPr>
              <p:cNvPr id="10" name="Rectangle 9"/>
              <p:cNvSpPr/>
              <p:nvPr/>
            </p:nvSpPr>
            <p:spPr bwMode="auto">
              <a:xfrm>
                <a:off x="2967206" y="1612983"/>
                <a:ext cx="3642439" cy="1485900"/>
              </a:xfrm>
              <a:prstGeom prst="rect">
                <a:avLst/>
              </a:prstGeom>
              <a:solidFill>
                <a:schemeClr val="bg1">
                  <a:lumMod val="95000"/>
                </a:schemeClr>
              </a:solidFill>
              <a:ln>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t" anchorCtr="0" forceAA="0" compatLnSpc="1">
                <a:prstTxWarp prst="textNoShape">
                  <a:avLst/>
                </a:prstTxWarp>
                <a:noAutofit/>
              </a:bodyPr>
              <a:lstStyle/>
              <a:p>
                <a:pPr defTabSz="913825" fontAlgn="base">
                  <a:spcBef>
                    <a:spcPct val="0"/>
                  </a:spcBef>
                  <a:spcAft>
                    <a:spcPct val="0"/>
                  </a:spcAft>
                </a:pPr>
                <a:r>
                  <a:rPr lang="fi-FI" spc="-52" dirty="0" smtClean="0">
                    <a:solidFill>
                      <a:schemeClr val="tx1">
                        <a:lumMod val="75000"/>
                        <a:lumOff val="25000"/>
                      </a:schemeClr>
                    </a:solidFill>
                    <a:latin typeface="Segoe UI Light" panose="020B0502040204020203" pitchFamily="34" charset="0"/>
                    <a:cs typeface="Segoe UI Light" panose="020B0502040204020203" pitchFamily="34" charset="0"/>
                  </a:rPr>
                  <a:t>https://xxx.sharepoint.com</a:t>
                </a:r>
                <a:endParaRPr lang="en-US" spc="-52" dirty="0">
                  <a:solidFill>
                    <a:schemeClr val="tx1">
                      <a:lumMod val="75000"/>
                      <a:lumOff val="25000"/>
                    </a:schemeClr>
                  </a:solidFill>
                  <a:latin typeface="Segoe UI Light" panose="020B0502040204020203" pitchFamily="34" charset="0"/>
                  <a:cs typeface="Segoe UI Light" panose="020B0502040204020203" pitchFamily="34" charset="0"/>
                </a:endParaRPr>
              </a:p>
              <a:p>
                <a:pPr defTabSz="913825"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7"/>
              <a:stretch>
                <a:fillRect/>
              </a:stretch>
            </p:blipFill>
            <p:spPr>
              <a:xfrm>
                <a:off x="3169239" y="2143734"/>
                <a:ext cx="1190424" cy="650899"/>
              </a:xfrm>
              <a:prstGeom prst="rect">
                <a:avLst/>
              </a:prstGeom>
            </p:spPr>
          </p:pic>
          <p:pic>
            <p:nvPicPr>
              <p:cNvPr id="12" name="Picture 11"/>
              <p:cNvPicPr>
                <a:picLocks noChangeAspect="1"/>
              </p:cNvPicPr>
              <p:nvPr/>
            </p:nvPicPr>
            <p:blipFill>
              <a:blip r:embed="rId8"/>
              <a:stretch>
                <a:fillRect/>
              </a:stretch>
            </p:blipFill>
            <p:spPr>
              <a:xfrm>
                <a:off x="2770616" y="2694255"/>
                <a:ext cx="797245" cy="702605"/>
              </a:xfrm>
              <a:prstGeom prst="rect">
                <a:avLst/>
              </a:prstGeom>
            </p:spPr>
          </p:pic>
        </p:grpSp>
        <p:pic>
          <p:nvPicPr>
            <p:cNvPr id="13" name="Picture 12"/>
            <p:cNvPicPr>
              <a:picLocks noChangeAspect="1"/>
            </p:cNvPicPr>
            <p:nvPr/>
          </p:nvPicPr>
          <p:blipFill>
            <a:blip r:embed="rId5"/>
            <a:stretch>
              <a:fillRect/>
            </a:stretch>
          </p:blipFill>
          <p:spPr>
            <a:xfrm>
              <a:off x="1879387" y="799428"/>
              <a:ext cx="493659" cy="529029"/>
            </a:xfrm>
            <a:prstGeom prst="rect">
              <a:avLst/>
            </a:prstGeom>
          </p:spPr>
        </p:pic>
        <p:pic>
          <p:nvPicPr>
            <p:cNvPr id="14" name="Picture 13"/>
            <p:cNvPicPr>
              <a:picLocks noChangeAspect="1"/>
            </p:cNvPicPr>
            <p:nvPr/>
          </p:nvPicPr>
          <p:blipFill>
            <a:blip r:embed="rId6"/>
            <a:stretch>
              <a:fillRect/>
            </a:stretch>
          </p:blipFill>
          <p:spPr>
            <a:xfrm>
              <a:off x="2254902" y="1062931"/>
              <a:ext cx="464307" cy="529029"/>
            </a:xfrm>
            <a:prstGeom prst="rect">
              <a:avLst/>
            </a:prstGeom>
          </p:spPr>
        </p:pic>
        <p:pic>
          <p:nvPicPr>
            <p:cNvPr id="15" name="Picture 14"/>
            <p:cNvPicPr>
              <a:picLocks noChangeAspect="1"/>
            </p:cNvPicPr>
            <p:nvPr/>
          </p:nvPicPr>
          <p:blipFill>
            <a:blip r:embed="rId9"/>
            <a:stretch>
              <a:fillRect/>
            </a:stretch>
          </p:blipFill>
          <p:spPr>
            <a:xfrm>
              <a:off x="2967042" y="840378"/>
              <a:ext cx="485661" cy="595157"/>
            </a:xfrm>
            <a:prstGeom prst="rect">
              <a:avLst/>
            </a:prstGeom>
          </p:spPr>
        </p:pic>
        <p:pic>
          <p:nvPicPr>
            <p:cNvPr id="16" name="Picture 15"/>
            <p:cNvPicPr>
              <a:picLocks noChangeAspect="1"/>
            </p:cNvPicPr>
            <p:nvPr/>
          </p:nvPicPr>
          <p:blipFill>
            <a:blip r:embed="rId10"/>
            <a:stretch>
              <a:fillRect/>
            </a:stretch>
          </p:blipFill>
          <p:spPr>
            <a:xfrm>
              <a:off x="3694230" y="874449"/>
              <a:ext cx="438977" cy="595157"/>
            </a:xfrm>
            <a:prstGeom prst="rect">
              <a:avLst/>
            </a:prstGeom>
          </p:spPr>
        </p:pic>
        <p:pic>
          <p:nvPicPr>
            <p:cNvPr id="17" name="Picture 16"/>
            <p:cNvPicPr>
              <a:picLocks noChangeAspect="1"/>
            </p:cNvPicPr>
            <p:nvPr/>
          </p:nvPicPr>
          <p:blipFill>
            <a:blip r:embed="rId11"/>
            <a:stretch>
              <a:fillRect/>
            </a:stretch>
          </p:blipFill>
          <p:spPr>
            <a:xfrm>
              <a:off x="3326321" y="1137956"/>
              <a:ext cx="480946" cy="595157"/>
            </a:xfrm>
            <a:prstGeom prst="rect">
              <a:avLst/>
            </a:prstGeom>
          </p:spPr>
        </p:pic>
        <p:grpSp>
          <p:nvGrpSpPr>
            <p:cNvPr id="18" name="Group 17"/>
            <p:cNvGrpSpPr/>
            <p:nvPr/>
          </p:nvGrpSpPr>
          <p:grpSpPr>
            <a:xfrm>
              <a:off x="5703829" y="157670"/>
              <a:ext cx="3310950" cy="1378138"/>
              <a:chOff x="7025476" y="4724400"/>
              <a:chExt cx="3204374" cy="1901877"/>
            </a:xfrm>
          </p:grpSpPr>
          <p:sp>
            <p:nvSpPr>
              <p:cNvPr id="19" name="Rectangle 18"/>
              <p:cNvSpPr/>
              <p:nvPr/>
            </p:nvSpPr>
            <p:spPr bwMode="auto">
              <a:xfrm>
                <a:off x="7177257" y="4724400"/>
                <a:ext cx="3052593" cy="1582909"/>
              </a:xfrm>
              <a:prstGeom prst="rect">
                <a:avLst/>
              </a:prstGeom>
              <a:solidFill>
                <a:schemeClr val="bg1">
                  <a:lumMod val="95000"/>
                </a:schemeClr>
              </a:solidFill>
              <a:ln>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t" anchorCtr="0" forceAA="0" compatLnSpc="1">
                <a:prstTxWarp prst="textNoShape">
                  <a:avLst/>
                </a:prstTxWarp>
                <a:noAutofit/>
              </a:bodyPr>
              <a:lstStyle/>
              <a:p>
                <a:pPr algn="r" defTabSz="913825" fontAlgn="base">
                  <a:spcBef>
                    <a:spcPct val="0"/>
                  </a:spcBef>
                  <a:spcAft>
                    <a:spcPct val="0"/>
                  </a:spcAft>
                </a:pPr>
                <a:r>
                  <a:rPr lang="fi-FI" spc="-52" dirty="0" smtClean="0">
                    <a:solidFill>
                      <a:schemeClr val="tx1">
                        <a:lumMod val="75000"/>
                        <a:lumOff val="25000"/>
                      </a:schemeClr>
                    </a:solidFill>
                    <a:latin typeface="Segoe UI Light" panose="020B0502040204020203" pitchFamily="34" charset="0"/>
                    <a:cs typeface="Segoe UI Light" panose="020B0502040204020203" pitchFamily="34" charset="0"/>
                  </a:rPr>
                  <a:t>https://xxx.sharepoint.com/sites/site</a:t>
                </a:r>
                <a:endParaRPr lang="en-US" spc="-52" dirty="0">
                  <a:solidFill>
                    <a:schemeClr val="tx1">
                      <a:lumMod val="75000"/>
                      <a:lumOff val="25000"/>
                    </a:schemeClr>
                  </a:solidFill>
                  <a:latin typeface="Segoe UI Light" panose="020B0502040204020203" pitchFamily="34" charset="0"/>
                  <a:cs typeface="Segoe UI Light" panose="020B0502040204020203" pitchFamily="34" charset="0"/>
                </a:endParaRPr>
              </a:p>
              <a:p>
                <a:pPr defTabSz="913825"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3"/>
              <a:stretch>
                <a:fillRect/>
              </a:stretch>
            </p:blipFill>
            <p:spPr>
              <a:xfrm>
                <a:off x="7465769" y="5343018"/>
                <a:ext cx="1128451" cy="692635"/>
              </a:xfrm>
              <a:prstGeom prst="rect">
                <a:avLst/>
              </a:prstGeom>
            </p:spPr>
          </p:pic>
          <p:pic>
            <p:nvPicPr>
              <p:cNvPr id="21" name="Picture 20"/>
              <p:cNvPicPr>
                <a:picLocks noChangeAspect="1"/>
              </p:cNvPicPr>
              <p:nvPr/>
            </p:nvPicPr>
            <p:blipFill>
              <a:blip r:embed="rId4"/>
              <a:stretch>
                <a:fillRect/>
              </a:stretch>
            </p:blipFill>
            <p:spPr>
              <a:xfrm>
                <a:off x="7025476" y="5916357"/>
                <a:ext cx="764775" cy="709920"/>
              </a:xfrm>
              <a:prstGeom prst="rect">
                <a:avLst/>
              </a:prstGeom>
            </p:spPr>
          </p:pic>
        </p:grpSp>
        <p:pic>
          <p:nvPicPr>
            <p:cNvPr id="22" name="Picture 21"/>
            <p:cNvPicPr>
              <a:picLocks noChangeAspect="1"/>
            </p:cNvPicPr>
            <p:nvPr/>
          </p:nvPicPr>
          <p:blipFill>
            <a:blip r:embed="rId5"/>
            <a:stretch>
              <a:fillRect/>
            </a:stretch>
          </p:blipFill>
          <p:spPr>
            <a:xfrm>
              <a:off x="7622865" y="743284"/>
              <a:ext cx="493659" cy="529029"/>
            </a:xfrm>
            <a:prstGeom prst="rect">
              <a:avLst/>
            </a:prstGeom>
          </p:spPr>
        </p:pic>
        <p:pic>
          <p:nvPicPr>
            <p:cNvPr id="23" name="Picture 22"/>
            <p:cNvPicPr>
              <a:picLocks noChangeAspect="1"/>
            </p:cNvPicPr>
            <p:nvPr/>
          </p:nvPicPr>
          <p:blipFill>
            <a:blip r:embed="rId6"/>
            <a:stretch>
              <a:fillRect/>
            </a:stretch>
          </p:blipFill>
          <p:spPr>
            <a:xfrm>
              <a:off x="7998380" y="1006779"/>
              <a:ext cx="464307" cy="529029"/>
            </a:xfrm>
            <a:prstGeom prst="rect">
              <a:avLst/>
            </a:prstGeom>
          </p:spPr>
        </p:pic>
        <p:grpSp>
          <p:nvGrpSpPr>
            <p:cNvPr id="24" name="Group 23"/>
            <p:cNvGrpSpPr/>
            <p:nvPr/>
          </p:nvGrpSpPr>
          <p:grpSpPr>
            <a:xfrm>
              <a:off x="7421440" y="1684078"/>
              <a:ext cx="2295113" cy="1746784"/>
              <a:chOff x="6834239" y="4724400"/>
              <a:chExt cx="3395612" cy="1901877"/>
            </a:xfrm>
          </p:grpSpPr>
          <p:sp>
            <p:nvSpPr>
              <p:cNvPr id="25" name="Rectangle 24"/>
              <p:cNvSpPr/>
              <p:nvPr/>
            </p:nvSpPr>
            <p:spPr bwMode="auto">
              <a:xfrm>
                <a:off x="6834239" y="4724400"/>
                <a:ext cx="3395612" cy="1582909"/>
              </a:xfrm>
              <a:prstGeom prst="rect">
                <a:avLst/>
              </a:prstGeom>
              <a:solidFill>
                <a:schemeClr val="bg1">
                  <a:lumMod val="95000"/>
                </a:schemeClr>
              </a:solidFill>
              <a:ln>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t" anchorCtr="0" forceAA="0" compatLnSpc="1">
                <a:prstTxWarp prst="textNoShape">
                  <a:avLst/>
                </a:prstTxWarp>
                <a:noAutofit/>
              </a:bodyPr>
              <a:lstStyle/>
              <a:p>
                <a:pPr algn="r" defTabSz="913825" fontAlgn="base">
                  <a:spcBef>
                    <a:spcPct val="0"/>
                  </a:spcBef>
                  <a:spcAft>
                    <a:spcPct val="0"/>
                  </a:spcAft>
                </a:pPr>
                <a:r>
                  <a:rPr lang="fi-FI" spc="-52" dirty="0" smtClean="0">
                    <a:solidFill>
                      <a:schemeClr val="tx1">
                        <a:lumMod val="75000"/>
                        <a:lumOff val="25000"/>
                      </a:schemeClr>
                    </a:solidFill>
                    <a:latin typeface="Segoe UI Light" panose="020B0502040204020203" pitchFamily="34" charset="0"/>
                    <a:cs typeface="Segoe UI Light" panose="020B0502040204020203" pitchFamily="34" charset="0"/>
                  </a:rPr>
                  <a:t>https://xxx.sharepoint.com /sites/site2</a:t>
                </a:r>
                <a:endParaRPr lang="en-US" spc="-52" dirty="0">
                  <a:solidFill>
                    <a:schemeClr val="tx1">
                      <a:lumMod val="75000"/>
                      <a:lumOff val="25000"/>
                    </a:schemeClr>
                  </a:solidFill>
                  <a:latin typeface="Segoe UI Light" panose="020B0502040204020203" pitchFamily="34" charset="0"/>
                  <a:cs typeface="Segoe UI Light" panose="020B0502040204020203" pitchFamily="34" charset="0"/>
                </a:endParaRPr>
              </a:p>
            </p:txBody>
          </p:sp>
          <p:pic>
            <p:nvPicPr>
              <p:cNvPr id="26" name="Picture 25"/>
              <p:cNvPicPr>
                <a:picLocks noChangeAspect="1"/>
              </p:cNvPicPr>
              <p:nvPr/>
            </p:nvPicPr>
            <p:blipFill>
              <a:blip r:embed="rId3"/>
              <a:stretch>
                <a:fillRect/>
              </a:stretch>
            </p:blipFill>
            <p:spPr>
              <a:xfrm>
                <a:off x="7465769" y="5343018"/>
                <a:ext cx="1128451" cy="692635"/>
              </a:xfrm>
              <a:prstGeom prst="rect">
                <a:avLst/>
              </a:prstGeom>
            </p:spPr>
          </p:pic>
          <p:pic>
            <p:nvPicPr>
              <p:cNvPr id="27" name="Picture 26"/>
              <p:cNvPicPr>
                <a:picLocks noChangeAspect="1"/>
              </p:cNvPicPr>
              <p:nvPr/>
            </p:nvPicPr>
            <p:blipFill>
              <a:blip r:embed="rId4"/>
              <a:stretch>
                <a:fillRect/>
              </a:stretch>
            </p:blipFill>
            <p:spPr>
              <a:xfrm>
                <a:off x="7025476" y="5916357"/>
                <a:ext cx="764775" cy="709920"/>
              </a:xfrm>
              <a:prstGeom prst="rect">
                <a:avLst/>
              </a:prstGeom>
            </p:spPr>
          </p:pic>
        </p:grpSp>
        <p:pic>
          <p:nvPicPr>
            <p:cNvPr id="28" name="Picture 27"/>
            <p:cNvPicPr>
              <a:picLocks noChangeAspect="1"/>
            </p:cNvPicPr>
            <p:nvPr/>
          </p:nvPicPr>
          <p:blipFill>
            <a:blip r:embed="rId5"/>
            <a:stretch>
              <a:fillRect/>
            </a:stretch>
          </p:blipFill>
          <p:spPr>
            <a:xfrm>
              <a:off x="9364277" y="2304950"/>
              <a:ext cx="493659" cy="529029"/>
            </a:xfrm>
            <a:prstGeom prst="rect">
              <a:avLst/>
            </a:prstGeom>
          </p:spPr>
        </p:pic>
        <p:pic>
          <p:nvPicPr>
            <p:cNvPr id="29" name="Picture 28"/>
            <p:cNvPicPr>
              <a:picLocks noChangeAspect="1"/>
            </p:cNvPicPr>
            <p:nvPr/>
          </p:nvPicPr>
          <p:blipFill>
            <a:blip r:embed="rId6"/>
            <a:stretch>
              <a:fillRect/>
            </a:stretch>
          </p:blipFill>
          <p:spPr>
            <a:xfrm>
              <a:off x="9625776" y="2493570"/>
              <a:ext cx="464307" cy="529029"/>
            </a:xfrm>
            <a:prstGeom prst="rect">
              <a:avLst/>
            </a:prstGeom>
          </p:spPr>
        </p:pic>
        <p:cxnSp>
          <p:nvCxnSpPr>
            <p:cNvPr id="30" name="Straight Arrow Connector 29"/>
            <p:cNvCxnSpPr/>
            <p:nvPr/>
          </p:nvCxnSpPr>
          <p:spPr>
            <a:xfrm flipH="1">
              <a:off x="3979364" y="1469594"/>
              <a:ext cx="1643582" cy="0"/>
            </a:xfrm>
            <a:prstGeom prst="straightConnector1">
              <a:avLst/>
            </a:prstGeom>
            <a:ln w="285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1" name="Straight Arrow Connector 30"/>
            <p:cNvCxnSpPr/>
            <p:nvPr/>
          </p:nvCxnSpPr>
          <p:spPr>
            <a:xfrm flipH="1" flipV="1">
              <a:off x="3979351" y="1591956"/>
              <a:ext cx="3493839" cy="1389980"/>
            </a:xfrm>
            <a:prstGeom prst="straightConnector1">
              <a:avLst/>
            </a:prstGeom>
            <a:ln w="285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flipH="1" flipV="1">
              <a:off x="3890779" y="1684079"/>
              <a:ext cx="2165194" cy="2697578"/>
            </a:xfrm>
            <a:prstGeom prst="straightConnector1">
              <a:avLst/>
            </a:prstGeom>
            <a:ln w="285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sp>
          <p:nvSpPr>
            <p:cNvPr id="33" name="TextBox 32"/>
            <p:cNvSpPr txBox="1"/>
            <p:nvPr/>
          </p:nvSpPr>
          <p:spPr>
            <a:xfrm>
              <a:off x="4343269" y="1291342"/>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sp>
          <p:nvSpPr>
            <p:cNvPr id="34" name="TextBox 33"/>
            <p:cNvSpPr txBox="1"/>
            <p:nvPr/>
          </p:nvSpPr>
          <p:spPr>
            <a:xfrm rot="1484228">
              <a:off x="5764384" y="2271091"/>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grpSp>
          <p:nvGrpSpPr>
            <p:cNvPr id="35" name="Group 34"/>
            <p:cNvGrpSpPr/>
            <p:nvPr/>
          </p:nvGrpSpPr>
          <p:grpSpPr>
            <a:xfrm>
              <a:off x="219027" y="3069220"/>
              <a:ext cx="2878452" cy="1631959"/>
              <a:chOff x="1514935" y="4419127"/>
              <a:chExt cx="2785072" cy="1776394"/>
            </a:xfrm>
          </p:grpSpPr>
          <p:sp>
            <p:nvSpPr>
              <p:cNvPr id="36" name="Arc 35"/>
              <p:cNvSpPr/>
              <p:nvPr/>
            </p:nvSpPr>
            <p:spPr>
              <a:xfrm rot="3507375">
                <a:off x="3439636" y="5302964"/>
                <a:ext cx="631232"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37" name="Group 36"/>
              <p:cNvGrpSpPr/>
              <p:nvPr/>
            </p:nvGrpSpPr>
            <p:grpSpPr>
              <a:xfrm>
                <a:off x="1514935" y="4419127"/>
                <a:ext cx="2291906" cy="1776394"/>
                <a:chOff x="3888651" y="2809767"/>
                <a:chExt cx="2291906" cy="1776394"/>
              </a:xfrm>
            </p:grpSpPr>
            <p:sp>
              <p:nvSpPr>
                <p:cNvPr id="41" name="Rectangle 40"/>
                <p:cNvSpPr/>
                <p:nvPr/>
              </p:nvSpPr>
              <p:spPr bwMode="auto">
                <a:xfrm>
                  <a:off x="4038040" y="2809767"/>
                  <a:ext cx="2142517" cy="1534599"/>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dirty="0" smtClean="0">
                      <a:solidFill>
                        <a:schemeClr val="tx1">
                          <a:lumMod val="65000"/>
                          <a:lumOff val="35000"/>
                        </a:schemeClr>
                      </a:solidFill>
                      <a:ea typeface="Segoe UI" pitchFamily="34" charset="0"/>
                      <a:cs typeface="Segoe UI" pitchFamily="34" charset="0"/>
                    </a:rPr>
                    <a:t>Provider Hosted Apps</a:t>
                  </a:r>
                </a:p>
              </p:txBody>
            </p:sp>
            <p:pic>
              <p:nvPicPr>
                <p:cNvPr id="42" name="Picture 41"/>
                <p:cNvPicPr>
                  <a:picLocks noChangeAspect="1"/>
                </p:cNvPicPr>
                <p:nvPr/>
              </p:nvPicPr>
              <p:blipFill>
                <a:blip r:embed="rId12"/>
                <a:stretch>
                  <a:fillRect/>
                </a:stretch>
              </p:blipFill>
              <p:spPr>
                <a:xfrm>
                  <a:off x="4241678" y="3684564"/>
                  <a:ext cx="529349" cy="417312"/>
                </a:xfrm>
                <a:prstGeom prst="rect">
                  <a:avLst/>
                </a:prstGeom>
              </p:spPr>
            </p:pic>
            <p:pic>
              <p:nvPicPr>
                <p:cNvPr id="43" name="Picture 42"/>
                <p:cNvPicPr>
                  <a:picLocks noChangeAspect="1"/>
                </p:cNvPicPr>
                <p:nvPr/>
              </p:nvPicPr>
              <p:blipFill>
                <a:blip r:embed="rId12"/>
                <a:stretch>
                  <a:fillRect/>
                </a:stretch>
              </p:blipFill>
              <p:spPr>
                <a:xfrm>
                  <a:off x="4576660" y="3793116"/>
                  <a:ext cx="556200" cy="438480"/>
                </a:xfrm>
                <a:prstGeom prst="rect">
                  <a:avLst/>
                </a:prstGeom>
              </p:spPr>
            </p:pic>
            <p:pic>
              <p:nvPicPr>
                <p:cNvPr id="44" name="Picture 43"/>
                <p:cNvPicPr>
                  <a:picLocks noChangeAspect="1"/>
                </p:cNvPicPr>
                <p:nvPr/>
              </p:nvPicPr>
              <p:blipFill>
                <a:blip r:embed="rId13"/>
                <a:stretch>
                  <a:fillRect/>
                </a:stretch>
              </p:blipFill>
              <p:spPr>
                <a:xfrm>
                  <a:off x="4965395" y="3907822"/>
                  <a:ext cx="420496" cy="432326"/>
                </a:xfrm>
                <a:prstGeom prst="rect">
                  <a:avLst/>
                </a:prstGeom>
              </p:spPr>
            </p:pic>
            <p:pic>
              <p:nvPicPr>
                <p:cNvPr id="45" name="Picture 44"/>
                <p:cNvPicPr>
                  <a:picLocks noChangeAspect="1"/>
                </p:cNvPicPr>
                <p:nvPr/>
              </p:nvPicPr>
              <p:blipFill>
                <a:blip r:embed="rId14"/>
                <a:stretch>
                  <a:fillRect/>
                </a:stretch>
              </p:blipFill>
              <p:spPr>
                <a:xfrm>
                  <a:off x="3888651" y="3980392"/>
                  <a:ext cx="688009" cy="605769"/>
                </a:xfrm>
                <a:prstGeom prst="rect">
                  <a:avLst/>
                </a:prstGeom>
              </p:spPr>
            </p:pic>
          </p:grpSp>
          <p:pic>
            <p:nvPicPr>
              <p:cNvPr id="38" name="Picture 37"/>
              <p:cNvPicPr>
                <a:picLocks noChangeAspect="1"/>
              </p:cNvPicPr>
              <p:nvPr/>
            </p:nvPicPr>
            <p:blipFill>
              <a:blip r:embed="rId10"/>
              <a:stretch>
                <a:fillRect/>
              </a:stretch>
            </p:blipFill>
            <p:spPr>
              <a:xfrm>
                <a:off x="3489151" y="4551070"/>
                <a:ext cx="424736" cy="647831"/>
              </a:xfrm>
              <a:prstGeom prst="rect">
                <a:avLst/>
              </a:prstGeom>
            </p:spPr>
          </p:pic>
          <p:pic>
            <p:nvPicPr>
              <p:cNvPr id="39" name="Picture 38"/>
              <p:cNvPicPr>
                <a:picLocks noChangeAspect="1"/>
              </p:cNvPicPr>
              <p:nvPr/>
            </p:nvPicPr>
            <p:blipFill>
              <a:blip r:embed="rId9"/>
              <a:stretch>
                <a:fillRect/>
              </a:stretch>
            </p:blipFill>
            <p:spPr>
              <a:xfrm>
                <a:off x="3134420" y="4836765"/>
                <a:ext cx="469906" cy="647831"/>
              </a:xfrm>
              <a:prstGeom prst="rect">
                <a:avLst/>
              </a:prstGeom>
            </p:spPr>
          </p:pic>
          <p:pic>
            <p:nvPicPr>
              <p:cNvPr id="40" name="Picture 39"/>
              <p:cNvPicPr>
                <a:picLocks noChangeAspect="1"/>
              </p:cNvPicPr>
              <p:nvPr/>
            </p:nvPicPr>
            <p:blipFill>
              <a:blip r:embed="rId11"/>
              <a:stretch>
                <a:fillRect/>
              </a:stretch>
            </p:blipFill>
            <p:spPr>
              <a:xfrm>
                <a:off x="2688672" y="4808239"/>
                <a:ext cx="465344" cy="647831"/>
              </a:xfrm>
              <a:prstGeom prst="rect">
                <a:avLst/>
              </a:prstGeom>
            </p:spPr>
          </p:pic>
        </p:grpSp>
        <p:cxnSp>
          <p:nvCxnSpPr>
            <p:cNvPr id="46" name="Straight Arrow Connector 45"/>
            <p:cNvCxnSpPr/>
            <p:nvPr/>
          </p:nvCxnSpPr>
          <p:spPr>
            <a:xfrm flipH="1" flipV="1">
              <a:off x="2815713" y="3764815"/>
              <a:ext cx="3120758" cy="616842"/>
            </a:xfrm>
            <a:prstGeom prst="straightConnector1">
              <a:avLst/>
            </a:prstGeom>
            <a:ln w="285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p:nvPr/>
          </p:nvCxnSpPr>
          <p:spPr>
            <a:xfrm flipH="1">
              <a:off x="2839176" y="3054514"/>
              <a:ext cx="4582262" cy="548358"/>
            </a:xfrm>
            <a:prstGeom prst="straightConnector1">
              <a:avLst/>
            </a:prstGeom>
            <a:ln w="285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48" name="Straight Arrow Connector 47"/>
            <p:cNvCxnSpPr>
              <a:stCxn id="21" idx="2"/>
            </p:cNvCxnSpPr>
            <p:nvPr/>
          </p:nvCxnSpPr>
          <p:spPr>
            <a:xfrm flipH="1">
              <a:off x="2827678" y="1535817"/>
              <a:ext cx="3271257" cy="1895055"/>
            </a:xfrm>
            <a:prstGeom prst="straightConnector1">
              <a:avLst/>
            </a:prstGeom>
            <a:ln w="285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sp>
          <p:nvSpPr>
            <p:cNvPr id="49" name="TextBox 48"/>
            <p:cNvSpPr txBox="1"/>
            <p:nvPr/>
          </p:nvSpPr>
          <p:spPr>
            <a:xfrm rot="21106109">
              <a:off x="3723315" y="3219822"/>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sp>
          <p:nvSpPr>
            <p:cNvPr id="50" name="TextBox 49"/>
            <p:cNvSpPr txBox="1"/>
            <p:nvPr/>
          </p:nvSpPr>
          <p:spPr>
            <a:xfrm rot="3218485">
              <a:off x="4597120" y="2796520"/>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sp>
          <p:nvSpPr>
            <p:cNvPr id="51" name="TextBox 50"/>
            <p:cNvSpPr txBox="1"/>
            <p:nvPr/>
          </p:nvSpPr>
          <p:spPr>
            <a:xfrm rot="19746312">
              <a:off x="3425751" y="2665752"/>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sp>
          <p:nvSpPr>
            <p:cNvPr id="52" name="TextBox 51"/>
            <p:cNvSpPr txBox="1"/>
            <p:nvPr/>
          </p:nvSpPr>
          <p:spPr>
            <a:xfrm rot="658647">
              <a:off x="4352033" y="3946513"/>
              <a:ext cx="817531" cy="184666"/>
            </a:xfrm>
            <a:prstGeom prst="rect">
              <a:avLst/>
            </a:prstGeom>
            <a:noFill/>
          </p:spPr>
          <p:txBody>
            <a:bodyPr wrap="none" lIns="0" tIns="0" rIns="0" bIns="0" rtlCol="0">
              <a:spAutoFit/>
            </a:bodyPr>
            <a:lstStyle/>
            <a:p>
              <a:r>
                <a:rPr lang="en-US" sz="1200" spc="-70" dirty="0">
                  <a:solidFill>
                    <a:schemeClr val="tx1">
                      <a:lumMod val="60000"/>
                      <a:lumOff val="40000"/>
                    </a:schemeClr>
                  </a:solidFill>
                </a:rPr>
                <a:t>&lt;&lt;Reference&gt;&gt;</a:t>
              </a: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7347" y="75475"/>
            <a:ext cx="6704707" cy="542922"/>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User profile sync and usage process</a:t>
            </a:r>
          </a:p>
        </p:txBody>
      </p:sp>
      <p:grpSp>
        <p:nvGrpSpPr>
          <p:cNvPr id="78" name="Group 77"/>
          <p:cNvGrpSpPr/>
          <p:nvPr/>
        </p:nvGrpSpPr>
        <p:grpSpPr>
          <a:xfrm>
            <a:off x="250144" y="756795"/>
            <a:ext cx="9552224" cy="4283518"/>
            <a:chOff x="259244" y="545804"/>
            <a:chExt cx="11379564" cy="5102955"/>
          </a:xfrm>
        </p:grpSpPr>
        <p:cxnSp>
          <p:nvCxnSpPr>
            <p:cNvPr id="2" name="Straight Connector 1"/>
            <p:cNvCxnSpPr/>
            <p:nvPr/>
          </p:nvCxnSpPr>
          <p:spPr>
            <a:xfrm flipV="1">
              <a:off x="4805855" y="1948232"/>
              <a:ext cx="2150" cy="1394293"/>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H="1">
              <a:off x="6978508" y="1888507"/>
              <a:ext cx="1797520" cy="1"/>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5" name="Group 4"/>
            <p:cNvGrpSpPr>
              <a:grpSpLocks noChangeAspect="1"/>
            </p:cNvGrpSpPr>
            <p:nvPr/>
          </p:nvGrpSpPr>
          <p:grpSpPr>
            <a:xfrm>
              <a:off x="1537922" y="3381942"/>
              <a:ext cx="2307272" cy="1294026"/>
              <a:chOff x="228958" y="3947862"/>
              <a:chExt cx="3963957" cy="2501068"/>
            </a:xfrm>
          </p:grpSpPr>
          <p:pic>
            <p:nvPicPr>
              <p:cNvPr id="6" name="Picture 5"/>
              <p:cNvPicPr>
                <a:picLocks noChangeAspect="1"/>
              </p:cNvPicPr>
              <p:nvPr/>
            </p:nvPicPr>
            <p:blipFill>
              <a:blip r:embed="rId3"/>
              <a:stretch>
                <a:fillRect/>
              </a:stretch>
            </p:blipFill>
            <p:spPr>
              <a:xfrm>
                <a:off x="228958" y="3947862"/>
                <a:ext cx="3562410" cy="1651084"/>
              </a:xfrm>
              <a:prstGeom prst="rect">
                <a:avLst/>
              </a:prstGeom>
              <a:ln>
                <a:solidFill>
                  <a:schemeClr val="bg1">
                    <a:lumMod val="75000"/>
                  </a:schemeClr>
                </a:solidFill>
              </a:ln>
              <a:effectLst>
                <a:softEdge rad="12700"/>
              </a:effectLst>
            </p:spPr>
          </p:pic>
          <p:pic>
            <p:nvPicPr>
              <p:cNvPr id="7" name="Picture 6"/>
              <p:cNvPicPr>
                <a:picLocks noChangeAspect="1"/>
              </p:cNvPicPr>
              <p:nvPr/>
            </p:nvPicPr>
            <p:blipFill>
              <a:blip r:embed="rId4"/>
              <a:stretch>
                <a:fillRect/>
              </a:stretch>
            </p:blipFill>
            <p:spPr>
              <a:xfrm>
                <a:off x="2470865" y="4828930"/>
                <a:ext cx="1722050" cy="1620000"/>
              </a:xfrm>
              <a:prstGeom prst="rect">
                <a:avLst/>
              </a:prstGeom>
              <a:ln>
                <a:solidFill>
                  <a:schemeClr val="bg1">
                    <a:lumMod val="75000"/>
                  </a:schemeClr>
                </a:solidFill>
              </a:ln>
              <a:effectLst>
                <a:softEdge rad="12700"/>
              </a:effectLst>
            </p:spPr>
          </p:pic>
        </p:grpSp>
        <p:cxnSp>
          <p:nvCxnSpPr>
            <p:cNvPr id="8" name="Straight Connector 7"/>
            <p:cNvCxnSpPr/>
            <p:nvPr/>
          </p:nvCxnSpPr>
          <p:spPr>
            <a:xfrm flipV="1">
              <a:off x="738276" y="3953348"/>
              <a:ext cx="923440" cy="661156"/>
            </a:xfrm>
            <a:prstGeom prst="line">
              <a:avLst/>
            </a:prstGeom>
            <a:ln>
              <a:tailEnd type="oval"/>
            </a:ln>
          </p:spPr>
          <p:style>
            <a:lnRef idx="1">
              <a:schemeClr val="dk1"/>
            </a:lnRef>
            <a:fillRef idx="0">
              <a:schemeClr val="dk1"/>
            </a:fillRef>
            <a:effectRef idx="0">
              <a:schemeClr val="dk1"/>
            </a:effectRef>
            <a:fontRef idx="minor">
              <a:schemeClr val="tx1"/>
            </a:fontRef>
          </p:style>
        </p:cxnSp>
        <p:sp>
          <p:nvSpPr>
            <p:cNvPr id="9" name="TextBox 4"/>
            <p:cNvSpPr txBox="1"/>
            <p:nvPr/>
          </p:nvSpPr>
          <p:spPr>
            <a:xfrm>
              <a:off x="259245" y="4036240"/>
              <a:ext cx="1737499" cy="985253"/>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000" dirty="0" smtClean="0">
                  <a:solidFill>
                    <a:schemeClr val="bg1"/>
                  </a:solidFill>
                </a:rPr>
                <a:t>Functionalities can use the user profile properties to show information or to change the end user experience.</a:t>
              </a:r>
              <a:endParaRPr lang="en-US" sz="1000" dirty="0">
                <a:solidFill>
                  <a:schemeClr val="bg1"/>
                </a:solidFill>
              </a:endParaRPr>
            </a:p>
          </p:txBody>
        </p:sp>
        <p:cxnSp>
          <p:nvCxnSpPr>
            <p:cNvPr id="10" name="Straight Arrow Connector 9"/>
            <p:cNvCxnSpPr/>
            <p:nvPr/>
          </p:nvCxnSpPr>
          <p:spPr>
            <a:xfrm flipH="1" flipV="1">
              <a:off x="2691559" y="2311948"/>
              <a:ext cx="7032" cy="1030571"/>
            </a:xfrm>
            <a:prstGeom prst="straightConnector1">
              <a:avLst/>
            </a:prstGeom>
            <a:ln w="53975">
              <a:solidFill>
                <a:schemeClr val="bg2"/>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flipH="1" flipV="1">
              <a:off x="3483774" y="2451202"/>
              <a:ext cx="3678351" cy="941218"/>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12" name="Group 11"/>
            <p:cNvGrpSpPr/>
            <p:nvPr/>
          </p:nvGrpSpPr>
          <p:grpSpPr>
            <a:xfrm>
              <a:off x="1908100" y="3040009"/>
              <a:ext cx="531648" cy="472576"/>
              <a:chOff x="492" y="17985"/>
              <a:chExt cx="524853" cy="524853"/>
            </a:xfrm>
          </p:grpSpPr>
          <p:sp>
            <p:nvSpPr>
              <p:cNvPr id="13" name="Oval 1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5</a:t>
                </a:r>
              </a:p>
            </p:txBody>
          </p:sp>
        </p:grpSp>
        <p:grpSp>
          <p:nvGrpSpPr>
            <p:cNvPr id="15" name="Group 14"/>
            <p:cNvGrpSpPr>
              <a:grpSpLocks noChangeAspect="1"/>
            </p:cNvGrpSpPr>
            <p:nvPr/>
          </p:nvGrpSpPr>
          <p:grpSpPr>
            <a:xfrm>
              <a:off x="8776031" y="1496945"/>
              <a:ext cx="1231608" cy="926042"/>
              <a:chOff x="4399736" y="2959782"/>
              <a:chExt cx="1527240" cy="852069"/>
            </a:xfrm>
          </p:grpSpPr>
          <p:sp>
            <p:nvSpPr>
              <p:cNvPr id="16" name="Rectangle 15"/>
              <p:cNvSpPr/>
              <p:nvPr/>
            </p:nvSpPr>
            <p:spPr bwMode="auto">
              <a:xfrm>
                <a:off x="4399736" y="2959782"/>
                <a:ext cx="1332872" cy="690285"/>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dirty="0" smtClean="0">
                    <a:solidFill>
                      <a:schemeClr val="tx1">
                        <a:lumMod val="65000"/>
                        <a:lumOff val="35000"/>
                      </a:schemeClr>
                    </a:solidFill>
                    <a:ea typeface="Segoe UI" pitchFamily="34" charset="0"/>
                    <a:cs typeface="Segoe UI" pitchFamily="34" charset="0"/>
                  </a:rPr>
                  <a:t>Active Directory</a:t>
                </a:r>
              </a:p>
            </p:txBody>
          </p:sp>
          <p:pic>
            <p:nvPicPr>
              <p:cNvPr id="17" name="Picture 16"/>
              <p:cNvPicPr>
                <a:picLocks noChangeAspect="1"/>
              </p:cNvPicPr>
              <p:nvPr/>
            </p:nvPicPr>
            <p:blipFill>
              <a:blip r:embed="rId5"/>
              <a:stretch>
                <a:fillRect/>
              </a:stretch>
            </p:blipFill>
            <p:spPr>
              <a:xfrm>
                <a:off x="5327076" y="3078830"/>
                <a:ext cx="599900" cy="733021"/>
              </a:xfrm>
              <a:prstGeom prst="rect">
                <a:avLst/>
              </a:prstGeom>
            </p:spPr>
          </p:pic>
        </p:grpSp>
        <p:grpSp>
          <p:nvGrpSpPr>
            <p:cNvPr id="18" name="Group 17"/>
            <p:cNvGrpSpPr/>
            <p:nvPr/>
          </p:nvGrpSpPr>
          <p:grpSpPr>
            <a:xfrm>
              <a:off x="6466314" y="3433483"/>
              <a:ext cx="2096373" cy="563862"/>
              <a:chOff x="5814616" y="5045909"/>
              <a:chExt cx="2484040" cy="1028981"/>
            </a:xfrm>
          </p:grpSpPr>
          <p:sp>
            <p:nvSpPr>
              <p:cNvPr id="19" name="Rectangle 18"/>
              <p:cNvSpPr/>
              <p:nvPr/>
            </p:nvSpPr>
            <p:spPr bwMode="auto">
              <a:xfrm>
                <a:off x="5814616" y="5045909"/>
                <a:ext cx="2223298" cy="554717"/>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400" dirty="0" smtClean="0">
                    <a:solidFill>
                      <a:schemeClr val="tx1">
                        <a:lumMod val="65000"/>
                        <a:lumOff val="35000"/>
                      </a:schemeClr>
                    </a:solidFill>
                    <a:ea typeface="Segoe UI" pitchFamily="34" charset="0"/>
                    <a:cs typeface="Segoe UI" pitchFamily="34" charset="0"/>
                  </a:rPr>
                  <a:t>Custom </a:t>
                </a:r>
                <a:br>
                  <a:rPr lang="en-US" sz="1400" dirty="0" smtClean="0">
                    <a:solidFill>
                      <a:schemeClr val="tx1">
                        <a:lumMod val="65000"/>
                        <a:lumOff val="35000"/>
                      </a:schemeClr>
                    </a:solidFill>
                    <a:ea typeface="Segoe UI" pitchFamily="34" charset="0"/>
                    <a:cs typeface="Segoe UI" pitchFamily="34" charset="0"/>
                  </a:rPr>
                </a:br>
                <a:r>
                  <a:rPr lang="en-US" sz="1400" dirty="0" smtClean="0">
                    <a:solidFill>
                      <a:schemeClr val="tx1">
                        <a:lumMod val="65000"/>
                        <a:lumOff val="35000"/>
                      </a:schemeClr>
                    </a:solidFill>
                    <a:ea typeface="Segoe UI" pitchFamily="34" charset="0"/>
                    <a:cs typeface="Segoe UI" pitchFamily="34" charset="0"/>
                  </a:rPr>
                  <a:t>synch tool </a:t>
                </a:r>
              </a:p>
            </p:txBody>
          </p:sp>
          <p:grpSp>
            <p:nvGrpSpPr>
              <p:cNvPr id="20" name="Group 19"/>
              <p:cNvGrpSpPr/>
              <p:nvPr/>
            </p:nvGrpSpPr>
            <p:grpSpPr>
              <a:xfrm>
                <a:off x="7523450" y="5181101"/>
                <a:ext cx="775206" cy="893789"/>
                <a:chOff x="3380520" y="3675113"/>
                <a:chExt cx="775206" cy="893789"/>
              </a:xfrm>
            </p:grpSpPr>
            <p:pic>
              <p:nvPicPr>
                <p:cNvPr id="21" name="Picture 20"/>
                <p:cNvPicPr>
                  <a:picLocks noChangeAspect="1"/>
                </p:cNvPicPr>
                <p:nvPr/>
              </p:nvPicPr>
              <p:blipFill>
                <a:blip r:embed="rId6"/>
                <a:stretch>
                  <a:fillRect/>
                </a:stretch>
              </p:blipFill>
              <p:spPr>
                <a:xfrm>
                  <a:off x="3380520" y="3675113"/>
                  <a:ext cx="477423" cy="839046"/>
                </a:xfrm>
                <a:prstGeom prst="rect">
                  <a:avLst/>
                </a:prstGeom>
              </p:spPr>
            </p:pic>
            <p:pic>
              <p:nvPicPr>
                <p:cNvPr id="22" name="Picture 21"/>
                <p:cNvPicPr>
                  <a:picLocks noChangeAspect="1"/>
                </p:cNvPicPr>
                <p:nvPr/>
              </p:nvPicPr>
              <p:blipFill>
                <a:blip r:embed="rId7"/>
                <a:stretch>
                  <a:fillRect/>
                </a:stretch>
              </p:blipFill>
              <p:spPr>
                <a:xfrm>
                  <a:off x="3599526" y="4130422"/>
                  <a:ext cx="556200" cy="438480"/>
                </a:xfrm>
                <a:prstGeom prst="rect">
                  <a:avLst/>
                </a:prstGeom>
              </p:spPr>
            </p:pic>
          </p:grpSp>
        </p:grpSp>
        <p:grpSp>
          <p:nvGrpSpPr>
            <p:cNvPr id="23" name="Group 22"/>
            <p:cNvGrpSpPr>
              <a:grpSpLocks noChangeAspect="1"/>
            </p:cNvGrpSpPr>
            <p:nvPr/>
          </p:nvGrpSpPr>
          <p:grpSpPr>
            <a:xfrm>
              <a:off x="259244" y="601476"/>
              <a:ext cx="3199869" cy="2414323"/>
              <a:chOff x="1189689" y="976497"/>
              <a:chExt cx="3486193" cy="2959150"/>
            </a:xfrm>
          </p:grpSpPr>
          <p:grpSp>
            <p:nvGrpSpPr>
              <p:cNvPr id="24" name="Group 23"/>
              <p:cNvGrpSpPr/>
              <p:nvPr/>
            </p:nvGrpSpPr>
            <p:grpSpPr>
              <a:xfrm>
                <a:off x="3605640" y="1950993"/>
                <a:ext cx="1070242" cy="1327793"/>
                <a:chOff x="1919646" y="3675113"/>
                <a:chExt cx="902998" cy="1126838"/>
              </a:xfrm>
            </p:grpSpPr>
            <p:pic>
              <p:nvPicPr>
                <p:cNvPr id="39" name="Picture 38"/>
                <p:cNvPicPr>
                  <a:picLocks noChangeAspect="1"/>
                </p:cNvPicPr>
                <p:nvPr/>
              </p:nvPicPr>
              <p:blipFill>
                <a:blip r:embed="rId8"/>
                <a:stretch>
                  <a:fillRect/>
                </a:stretch>
              </p:blipFill>
              <p:spPr>
                <a:xfrm>
                  <a:off x="1919646" y="3675113"/>
                  <a:ext cx="674964" cy="892879"/>
                </a:xfrm>
                <a:prstGeom prst="rect">
                  <a:avLst/>
                </a:prstGeom>
              </p:spPr>
            </p:pic>
            <p:pic>
              <p:nvPicPr>
                <p:cNvPr id="40" name="Picture 39"/>
                <p:cNvPicPr>
                  <a:picLocks noChangeAspect="1"/>
                </p:cNvPicPr>
                <p:nvPr/>
              </p:nvPicPr>
              <p:blipFill>
                <a:blip r:embed="rId9"/>
                <a:stretch>
                  <a:fillRect/>
                </a:stretch>
              </p:blipFill>
              <p:spPr>
                <a:xfrm>
                  <a:off x="2210824" y="4189471"/>
                  <a:ext cx="611820" cy="612480"/>
                </a:xfrm>
                <a:prstGeom prst="rect">
                  <a:avLst/>
                </a:prstGeom>
              </p:spPr>
            </p:pic>
          </p:grpSp>
          <p:grpSp>
            <p:nvGrpSpPr>
              <p:cNvPr id="25" name="Group 24"/>
              <p:cNvGrpSpPr/>
              <p:nvPr/>
            </p:nvGrpSpPr>
            <p:grpSpPr>
              <a:xfrm>
                <a:off x="1189689" y="1453879"/>
                <a:ext cx="2516893" cy="2481768"/>
                <a:chOff x="4383758" y="2311697"/>
                <a:chExt cx="2516893" cy="2481768"/>
              </a:xfrm>
            </p:grpSpPr>
            <p:sp>
              <p:nvSpPr>
                <p:cNvPr id="27" name="Rectangle 26"/>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28" name="Group 27"/>
                <p:cNvGrpSpPr/>
                <p:nvPr/>
              </p:nvGrpSpPr>
              <p:grpSpPr>
                <a:xfrm>
                  <a:off x="5421611" y="2886866"/>
                  <a:ext cx="1479040" cy="1043909"/>
                  <a:chOff x="4557447" y="1721445"/>
                  <a:chExt cx="1479040" cy="1043909"/>
                </a:xfrm>
              </p:grpSpPr>
              <p:pic>
                <p:nvPicPr>
                  <p:cNvPr id="36" name="Picture 35"/>
                  <p:cNvPicPr>
                    <a:picLocks noChangeAspect="1"/>
                  </p:cNvPicPr>
                  <p:nvPr/>
                </p:nvPicPr>
                <p:blipFill>
                  <a:blip r:embed="rId6"/>
                  <a:stretch>
                    <a:fillRect/>
                  </a:stretch>
                </p:blipFill>
                <p:spPr>
                  <a:xfrm>
                    <a:off x="4557447" y="1902539"/>
                    <a:ext cx="477423" cy="839046"/>
                  </a:xfrm>
                  <a:prstGeom prst="rect">
                    <a:avLst/>
                  </a:prstGeom>
                </p:spPr>
              </p:pic>
              <p:pic>
                <p:nvPicPr>
                  <p:cNvPr id="37" name="Picture 36"/>
                  <p:cNvPicPr>
                    <a:picLocks noChangeAspect="1"/>
                  </p:cNvPicPr>
                  <p:nvPr/>
                </p:nvPicPr>
                <p:blipFill>
                  <a:blip r:embed="rId6"/>
                  <a:stretch>
                    <a:fillRect/>
                  </a:stretch>
                </p:blipFill>
                <p:spPr>
                  <a:xfrm>
                    <a:off x="4869643" y="1721445"/>
                    <a:ext cx="477423" cy="839046"/>
                  </a:xfrm>
                  <a:prstGeom prst="rect">
                    <a:avLst/>
                  </a:prstGeom>
                </p:spPr>
              </p:pic>
              <p:pic>
                <p:nvPicPr>
                  <p:cNvPr id="38" name="Picture 37"/>
                  <p:cNvPicPr>
                    <a:picLocks noChangeAspect="1"/>
                  </p:cNvPicPr>
                  <p:nvPr/>
                </p:nvPicPr>
                <p:blipFill>
                  <a:blip r:embed="rId10"/>
                  <a:stretch>
                    <a:fillRect/>
                  </a:stretch>
                </p:blipFill>
                <p:spPr>
                  <a:xfrm>
                    <a:off x="5153580" y="1902539"/>
                    <a:ext cx="882907" cy="862815"/>
                  </a:xfrm>
                  <a:prstGeom prst="rect">
                    <a:avLst/>
                  </a:prstGeom>
                </p:spPr>
              </p:pic>
            </p:grpSp>
            <p:grpSp>
              <p:nvGrpSpPr>
                <p:cNvPr id="29" name="Group 28"/>
                <p:cNvGrpSpPr/>
                <p:nvPr/>
              </p:nvGrpSpPr>
              <p:grpSpPr>
                <a:xfrm>
                  <a:off x="4880542" y="3820782"/>
                  <a:ext cx="944427" cy="972683"/>
                  <a:chOff x="3981885" y="2834055"/>
                  <a:chExt cx="944427" cy="972683"/>
                </a:xfrm>
              </p:grpSpPr>
              <p:pic>
                <p:nvPicPr>
                  <p:cNvPr id="33" name="Picture 32"/>
                  <p:cNvPicPr>
                    <a:picLocks noChangeAspect="1"/>
                  </p:cNvPicPr>
                  <p:nvPr/>
                </p:nvPicPr>
                <p:blipFill>
                  <a:blip r:embed="rId6"/>
                  <a:stretch>
                    <a:fillRect/>
                  </a:stretch>
                </p:blipFill>
                <p:spPr>
                  <a:xfrm>
                    <a:off x="3981885" y="2967692"/>
                    <a:ext cx="477423" cy="839046"/>
                  </a:xfrm>
                  <a:prstGeom prst="rect">
                    <a:avLst/>
                  </a:prstGeom>
                </p:spPr>
              </p:pic>
              <p:pic>
                <p:nvPicPr>
                  <p:cNvPr id="34" name="Picture 33"/>
                  <p:cNvPicPr>
                    <a:picLocks noChangeAspect="1"/>
                  </p:cNvPicPr>
                  <p:nvPr/>
                </p:nvPicPr>
                <p:blipFill>
                  <a:blip r:embed="rId6"/>
                  <a:stretch>
                    <a:fillRect/>
                  </a:stretch>
                </p:blipFill>
                <p:spPr>
                  <a:xfrm>
                    <a:off x="4269036" y="2834055"/>
                    <a:ext cx="477423" cy="839046"/>
                  </a:xfrm>
                  <a:prstGeom prst="rect">
                    <a:avLst/>
                  </a:prstGeom>
                </p:spPr>
              </p:pic>
              <p:pic>
                <p:nvPicPr>
                  <p:cNvPr id="35" name="Picture 34"/>
                  <p:cNvPicPr>
                    <a:picLocks noChangeAspect="1"/>
                  </p:cNvPicPr>
                  <p:nvPr/>
                </p:nvPicPr>
                <p:blipFill>
                  <a:blip r:embed="rId11"/>
                  <a:stretch>
                    <a:fillRect/>
                  </a:stretch>
                </p:blipFill>
                <p:spPr>
                  <a:xfrm>
                    <a:off x="4480085" y="3260431"/>
                    <a:ext cx="446227" cy="456212"/>
                  </a:xfrm>
                  <a:prstGeom prst="rect">
                    <a:avLst/>
                  </a:prstGeom>
                </p:spPr>
              </p:pic>
            </p:grpSp>
            <p:grpSp>
              <p:nvGrpSpPr>
                <p:cNvPr id="30" name="Group 29"/>
                <p:cNvGrpSpPr/>
                <p:nvPr/>
              </p:nvGrpSpPr>
              <p:grpSpPr>
                <a:xfrm>
                  <a:off x="4383758" y="2988031"/>
                  <a:ext cx="968998" cy="971748"/>
                  <a:chOff x="3601101" y="2714202"/>
                  <a:chExt cx="968998" cy="971748"/>
                </a:xfrm>
              </p:grpSpPr>
              <p:pic>
                <p:nvPicPr>
                  <p:cNvPr id="31" name="Picture 30"/>
                  <p:cNvPicPr>
                    <a:picLocks noChangeAspect="1"/>
                  </p:cNvPicPr>
                  <p:nvPr/>
                </p:nvPicPr>
                <p:blipFill>
                  <a:blip r:embed="rId6"/>
                  <a:stretch>
                    <a:fillRect/>
                  </a:stretch>
                </p:blipFill>
                <p:spPr>
                  <a:xfrm>
                    <a:off x="3601101" y="2846904"/>
                    <a:ext cx="477423" cy="839046"/>
                  </a:xfrm>
                  <a:prstGeom prst="rect">
                    <a:avLst/>
                  </a:prstGeom>
                </p:spPr>
              </p:pic>
              <p:pic>
                <p:nvPicPr>
                  <p:cNvPr id="32" name="Picture 31"/>
                  <p:cNvPicPr>
                    <a:picLocks noChangeAspect="1"/>
                  </p:cNvPicPr>
                  <p:nvPr/>
                </p:nvPicPr>
                <p:blipFill>
                  <a:blip r:embed="rId12"/>
                  <a:stretch>
                    <a:fillRect/>
                  </a:stretch>
                </p:blipFill>
                <p:spPr>
                  <a:xfrm>
                    <a:off x="3875612" y="2714202"/>
                    <a:ext cx="694487" cy="898458"/>
                  </a:xfrm>
                  <a:prstGeom prst="rect">
                    <a:avLst/>
                  </a:prstGeom>
                </p:spPr>
              </p:pic>
            </p:grpSp>
          </p:grpSp>
          <p:pic>
            <p:nvPicPr>
              <p:cNvPr id="26" name="Picture 25"/>
              <p:cNvPicPr>
                <a:picLocks noChangeAspect="1"/>
              </p:cNvPicPr>
              <p:nvPr/>
            </p:nvPicPr>
            <p:blipFill>
              <a:blip r:embed="rId13"/>
              <a:stretch>
                <a:fillRect/>
              </a:stretch>
            </p:blipFill>
            <p:spPr>
              <a:xfrm>
                <a:off x="3058769" y="976497"/>
                <a:ext cx="1485788" cy="974496"/>
              </a:xfrm>
              <a:prstGeom prst="rect">
                <a:avLst/>
              </a:prstGeom>
            </p:spPr>
          </p:pic>
        </p:grpSp>
        <p:cxnSp>
          <p:nvCxnSpPr>
            <p:cNvPr id="41" name="Straight Connector 40"/>
            <p:cNvCxnSpPr/>
            <p:nvPr/>
          </p:nvCxnSpPr>
          <p:spPr>
            <a:xfrm>
              <a:off x="4139593" y="607714"/>
              <a:ext cx="8076" cy="4700898"/>
            </a:xfrm>
            <a:prstGeom prst="line">
              <a:avLst/>
            </a:prstGeom>
            <a:ln w="25400">
              <a:prstDash val="sysDot"/>
              <a:headEnd type="none"/>
              <a:tailEnd type="none"/>
            </a:ln>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a:off x="7632122" y="556324"/>
              <a:ext cx="8076" cy="4700898"/>
            </a:xfrm>
            <a:prstGeom prst="line">
              <a:avLst/>
            </a:prstGeom>
            <a:ln w="25400">
              <a:prstDash val="sysDot"/>
              <a:headEnd type="none"/>
              <a:tailEnd type="none"/>
            </a:ln>
          </p:spPr>
          <p:style>
            <a:lnRef idx="1">
              <a:schemeClr val="accent5"/>
            </a:lnRef>
            <a:fillRef idx="0">
              <a:schemeClr val="accent5"/>
            </a:fillRef>
            <a:effectRef idx="0">
              <a:schemeClr val="accent5"/>
            </a:effectRef>
            <a:fontRef idx="minor">
              <a:schemeClr val="tx1"/>
            </a:fontRef>
          </p:style>
        </p:cxnSp>
        <p:grpSp>
          <p:nvGrpSpPr>
            <p:cNvPr id="43" name="Group 42"/>
            <p:cNvGrpSpPr>
              <a:grpSpLocks noChangeAspect="1"/>
            </p:cNvGrpSpPr>
            <p:nvPr/>
          </p:nvGrpSpPr>
          <p:grpSpPr>
            <a:xfrm>
              <a:off x="4225523" y="670170"/>
              <a:ext cx="1071472" cy="600979"/>
              <a:chOff x="3902878" y="1796207"/>
              <a:chExt cx="917354" cy="578852"/>
            </a:xfrm>
          </p:grpSpPr>
          <p:pic>
            <p:nvPicPr>
              <p:cNvPr id="44" name="Picture 43"/>
              <p:cNvPicPr>
                <a:picLocks noChangeAspect="1"/>
              </p:cNvPicPr>
              <p:nvPr/>
            </p:nvPicPr>
            <p:blipFill>
              <a:blip r:embed="rId14"/>
              <a:stretch>
                <a:fillRect/>
              </a:stretch>
            </p:blipFill>
            <p:spPr>
              <a:xfrm>
                <a:off x="3902878" y="1837417"/>
                <a:ext cx="842451" cy="537642"/>
              </a:xfrm>
              <a:prstGeom prst="rect">
                <a:avLst/>
              </a:prstGeom>
            </p:spPr>
          </p:pic>
          <p:pic>
            <p:nvPicPr>
              <p:cNvPr id="45" name="Picture 44"/>
              <p:cNvPicPr>
                <a:picLocks noChangeAspect="1"/>
              </p:cNvPicPr>
              <p:nvPr/>
            </p:nvPicPr>
            <p:blipFill>
              <a:blip r:embed="rId15"/>
              <a:stretch>
                <a:fillRect/>
              </a:stretch>
            </p:blipFill>
            <p:spPr>
              <a:xfrm>
                <a:off x="4399736" y="1796207"/>
                <a:ext cx="420496" cy="432326"/>
              </a:xfrm>
              <a:prstGeom prst="rect">
                <a:avLst/>
              </a:prstGeom>
            </p:spPr>
          </p:pic>
        </p:grpSp>
        <p:grpSp>
          <p:nvGrpSpPr>
            <p:cNvPr id="46" name="Group 45"/>
            <p:cNvGrpSpPr/>
            <p:nvPr/>
          </p:nvGrpSpPr>
          <p:grpSpPr>
            <a:xfrm>
              <a:off x="5281504" y="1350591"/>
              <a:ext cx="1727805" cy="1082383"/>
              <a:chOff x="4083837" y="2553181"/>
              <a:chExt cx="1671753" cy="1178178"/>
            </a:xfrm>
          </p:grpSpPr>
          <p:grpSp>
            <p:nvGrpSpPr>
              <p:cNvPr id="47" name="Group 46"/>
              <p:cNvGrpSpPr/>
              <p:nvPr/>
            </p:nvGrpSpPr>
            <p:grpSpPr>
              <a:xfrm>
                <a:off x="4083837" y="2553181"/>
                <a:ext cx="1671753" cy="997888"/>
                <a:chOff x="2917081" y="2579702"/>
                <a:chExt cx="1671753" cy="997888"/>
              </a:xfrm>
            </p:grpSpPr>
            <p:sp>
              <p:nvSpPr>
                <p:cNvPr id="49" name="Rectangle 48"/>
                <p:cNvSpPr/>
                <p:nvPr/>
              </p:nvSpPr>
              <p:spPr bwMode="auto">
                <a:xfrm>
                  <a:off x="2917081" y="2679683"/>
                  <a:ext cx="1440113" cy="897907"/>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dirty="0" smtClean="0">
                      <a:solidFill>
                        <a:schemeClr val="tx1">
                          <a:lumMod val="65000"/>
                          <a:lumOff val="35000"/>
                        </a:schemeClr>
                      </a:solidFill>
                      <a:ea typeface="Segoe UI" pitchFamily="34" charset="0"/>
                      <a:cs typeface="Segoe UI" pitchFamily="34" charset="0"/>
                    </a:rPr>
                    <a:t>Azure </a:t>
                  </a:r>
                  <a:br>
                    <a:rPr lang="en-US" dirty="0" smtClean="0">
                      <a:solidFill>
                        <a:schemeClr val="tx1">
                          <a:lumMod val="65000"/>
                          <a:lumOff val="35000"/>
                        </a:schemeClr>
                      </a:solidFill>
                      <a:ea typeface="Segoe UI" pitchFamily="34" charset="0"/>
                      <a:cs typeface="Segoe UI" pitchFamily="34" charset="0"/>
                    </a:rPr>
                  </a:br>
                  <a:r>
                    <a:rPr lang="en-US" dirty="0" smtClean="0">
                      <a:solidFill>
                        <a:schemeClr val="tx1">
                          <a:lumMod val="65000"/>
                          <a:lumOff val="35000"/>
                        </a:schemeClr>
                      </a:solidFill>
                      <a:ea typeface="Segoe UI" pitchFamily="34" charset="0"/>
                      <a:cs typeface="Segoe UI" pitchFamily="34" charset="0"/>
                    </a:rPr>
                    <a:t>Active Directory</a:t>
                  </a:r>
                </a:p>
              </p:txBody>
            </p:sp>
            <p:pic>
              <p:nvPicPr>
                <p:cNvPr id="50" name="Picture 49"/>
                <p:cNvPicPr>
                  <a:picLocks noChangeAspect="1"/>
                </p:cNvPicPr>
                <p:nvPr/>
              </p:nvPicPr>
              <p:blipFill>
                <a:blip r:embed="rId15"/>
                <a:stretch>
                  <a:fillRect/>
                </a:stretch>
              </p:blipFill>
              <p:spPr>
                <a:xfrm>
                  <a:off x="4168338" y="2579702"/>
                  <a:ext cx="420496" cy="432326"/>
                </a:xfrm>
                <a:prstGeom prst="rect">
                  <a:avLst/>
                </a:prstGeom>
              </p:spPr>
            </p:pic>
          </p:grpSp>
          <p:pic>
            <p:nvPicPr>
              <p:cNvPr id="48" name="Picture 47"/>
              <p:cNvPicPr>
                <a:picLocks noChangeAspect="1"/>
              </p:cNvPicPr>
              <p:nvPr/>
            </p:nvPicPr>
            <p:blipFill>
              <a:blip r:embed="rId16"/>
              <a:stretch>
                <a:fillRect/>
              </a:stretch>
            </p:blipFill>
            <p:spPr>
              <a:xfrm>
                <a:off x="5091743" y="2956612"/>
                <a:ext cx="634048" cy="774747"/>
              </a:xfrm>
              <a:prstGeom prst="rect">
                <a:avLst/>
              </a:prstGeom>
            </p:spPr>
          </p:pic>
        </p:grpSp>
        <p:cxnSp>
          <p:nvCxnSpPr>
            <p:cNvPr id="51" name="Straight Arrow Connector 50"/>
            <p:cNvCxnSpPr/>
            <p:nvPr/>
          </p:nvCxnSpPr>
          <p:spPr>
            <a:xfrm flipH="1" flipV="1">
              <a:off x="3483777" y="1904419"/>
              <a:ext cx="1650740" cy="10598"/>
            </a:xfrm>
            <a:prstGeom prst="straightConnector1">
              <a:avLst/>
            </a:prstGeom>
            <a:ln w="53975">
              <a:solidFill>
                <a:schemeClr val="bg2"/>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sp>
          <p:nvSpPr>
            <p:cNvPr id="52" name="TextBox 51"/>
            <p:cNvSpPr txBox="1"/>
            <p:nvPr/>
          </p:nvSpPr>
          <p:spPr>
            <a:xfrm>
              <a:off x="7957603" y="545804"/>
              <a:ext cx="1340880" cy="430887"/>
            </a:xfrm>
            <a:prstGeom prst="rect">
              <a:avLst/>
            </a:prstGeom>
            <a:noFill/>
          </p:spPr>
          <p:txBody>
            <a:bodyPr wrap="none" lIns="0" tIns="0" rIns="0" bIns="0" rtlCol="0">
              <a:spAutoFit/>
            </a:bodyPr>
            <a:lstStyle/>
            <a:p>
              <a:r>
                <a:rPr lang="en-US" sz="2800" spc="-70" dirty="0" smtClean="0">
                  <a:solidFill>
                    <a:schemeClr val="tx1">
                      <a:lumMod val="65000"/>
                      <a:lumOff val="35000"/>
                    </a:schemeClr>
                  </a:solidFill>
                </a:rPr>
                <a:t>Customer</a:t>
              </a:r>
            </a:p>
          </p:txBody>
        </p:sp>
        <p:grpSp>
          <p:nvGrpSpPr>
            <p:cNvPr id="53" name="Group 52"/>
            <p:cNvGrpSpPr/>
            <p:nvPr/>
          </p:nvGrpSpPr>
          <p:grpSpPr>
            <a:xfrm>
              <a:off x="7898369" y="1489553"/>
              <a:ext cx="531648" cy="472576"/>
              <a:chOff x="492" y="17985"/>
              <a:chExt cx="524853" cy="524853"/>
            </a:xfrm>
          </p:grpSpPr>
          <p:sp>
            <p:nvSpPr>
              <p:cNvPr id="54" name="Oval 5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1</a:t>
                </a:r>
              </a:p>
            </p:txBody>
          </p:sp>
        </p:grpSp>
        <p:grpSp>
          <p:nvGrpSpPr>
            <p:cNvPr id="56" name="Group 55"/>
            <p:cNvGrpSpPr/>
            <p:nvPr/>
          </p:nvGrpSpPr>
          <p:grpSpPr>
            <a:xfrm>
              <a:off x="4270573" y="1494551"/>
              <a:ext cx="531648" cy="472576"/>
              <a:chOff x="492" y="17985"/>
              <a:chExt cx="524853" cy="524853"/>
            </a:xfrm>
          </p:grpSpPr>
          <p:sp>
            <p:nvSpPr>
              <p:cNvPr id="57" name="Oval 5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2</a:t>
                </a:r>
              </a:p>
            </p:txBody>
          </p:sp>
        </p:grpSp>
        <p:sp>
          <p:nvSpPr>
            <p:cNvPr id="59" name="Rectangle 58"/>
            <p:cNvSpPr/>
            <p:nvPr/>
          </p:nvSpPr>
          <p:spPr bwMode="auto">
            <a:xfrm>
              <a:off x="9582030" y="5180444"/>
              <a:ext cx="2056778" cy="46831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0" name="Straight Connector 59"/>
            <p:cNvCxnSpPr/>
            <p:nvPr/>
          </p:nvCxnSpPr>
          <p:spPr>
            <a:xfrm flipV="1">
              <a:off x="7341988" y="3910096"/>
              <a:ext cx="0" cy="262329"/>
            </a:xfrm>
            <a:prstGeom prst="line">
              <a:avLst/>
            </a:prstGeom>
            <a:ln>
              <a:tailEnd type="oval"/>
            </a:ln>
          </p:spPr>
          <p:style>
            <a:lnRef idx="1">
              <a:schemeClr val="dk1"/>
            </a:lnRef>
            <a:fillRef idx="0">
              <a:schemeClr val="dk1"/>
            </a:fillRef>
            <a:effectRef idx="0">
              <a:schemeClr val="dk1"/>
            </a:effectRef>
            <a:fontRef idx="minor">
              <a:schemeClr val="tx1"/>
            </a:fontRef>
          </p:style>
        </p:cxnSp>
        <p:sp>
          <p:nvSpPr>
            <p:cNvPr id="61" name="TextBox 4"/>
            <p:cNvSpPr txBox="1"/>
            <p:nvPr/>
          </p:nvSpPr>
          <p:spPr>
            <a:xfrm>
              <a:off x="4773743" y="4085516"/>
              <a:ext cx="3568894" cy="801926"/>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000" dirty="0" smtClean="0">
                  <a:solidFill>
                    <a:schemeClr val="bg1"/>
                  </a:solidFill>
                </a:rPr>
                <a:t>Custom synchronization tool for extended attributes what needs to be sync'd to SharePoint User profile hosted in Azure, on-premises or in both depending on needed actions</a:t>
              </a:r>
              <a:endParaRPr lang="en-US" sz="1000" dirty="0">
                <a:solidFill>
                  <a:schemeClr val="bg1"/>
                </a:solidFill>
              </a:endParaRPr>
            </a:p>
          </p:txBody>
        </p:sp>
        <p:grpSp>
          <p:nvGrpSpPr>
            <p:cNvPr id="62" name="Group 61"/>
            <p:cNvGrpSpPr/>
            <p:nvPr/>
          </p:nvGrpSpPr>
          <p:grpSpPr>
            <a:xfrm>
              <a:off x="7591173" y="3038202"/>
              <a:ext cx="531648" cy="472576"/>
              <a:chOff x="492" y="17985"/>
              <a:chExt cx="524853" cy="524853"/>
            </a:xfrm>
          </p:grpSpPr>
          <p:sp>
            <p:nvSpPr>
              <p:cNvPr id="63" name="Oval 6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smtClean="0"/>
                  <a:t>3</a:t>
                </a:r>
                <a:endParaRPr lang="en-US" sz="2352" dirty="0"/>
              </a:p>
            </p:txBody>
          </p:sp>
        </p:grpSp>
        <p:grpSp>
          <p:nvGrpSpPr>
            <p:cNvPr id="65" name="Group 64"/>
            <p:cNvGrpSpPr/>
            <p:nvPr/>
          </p:nvGrpSpPr>
          <p:grpSpPr>
            <a:xfrm>
              <a:off x="8877310" y="3127497"/>
              <a:ext cx="1223193" cy="773177"/>
              <a:chOff x="4856838" y="4180432"/>
              <a:chExt cx="1421815" cy="1031998"/>
            </a:xfrm>
          </p:grpSpPr>
          <p:sp>
            <p:nvSpPr>
              <p:cNvPr id="66" name="Rectangle 65"/>
              <p:cNvSpPr/>
              <p:nvPr/>
            </p:nvSpPr>
            <p:spPr bwMode="auto">
              <a:xfrm>
                <a:off x="4856838" y="4180432"/>
                <a:ext cx="1273402" cy="772595"/>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LOB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System</a:t>
                </a:r>
              </a:p>
            </p:txBody>
          </p:sp>
          <p:grpSp>
            <p:nvGrpSpPr>
              <p:cNvPr id="67" name="Group 66"/>
              <p:cNvGrpSpPr/>
              <p:nvPr/>
            </p:nvGrpSpPr>
            <p:grpSpPr>
              <a:xfrm>
                <a:off x="5593097" y="4265625"/>
                <a:ext cx="685556" cy="946805"/>
                <a:chOff x="5593097" y="4265625"/>
                <a:chExt cx="685556" cy="946805"/>
              </a:xfrm>
            </p:grpSpPr>
            <p:pic>
              <p:nvPicPr>
                <p:cNvPr id="68" name="Picture 67"/>
                <p:cNvPicPr>
                  <a:picLocks noChangeAspect="1"/>
                </p:cNvPicPr>
                <p:nvPr/>
              </p:nvPicPr>
              <p:blipFill>
                <a:blip r:embed="rId6"/>
                <a:stretch>
                  <a:fillRect/>
                </a:stretch>
              </p:blipFill>
              <p:spPr>
                <a:xfrm>
                  <a:off x="5593097" y="4265625"/>
                  <a:ext cx="477423" cy="839046"/>
                </a:xfrm>
                <a:prstGeom prst="rect">
                  <a:avLst/>
                </a:prstGeom>
              </p:spPr>
            </p:pic>
            <p:pic>
              <p:nvPicPr>
                <p:cNvPr id="69" name="Picture 68"/>
                <p:cNvPicPr>
                  <a:picLocks noChangeAspect="1"/>
                </p:cNvPicPr>
                <p:nvPr/>
              </p:nvPicPr>
              <p:blipFill>
                <a:blip r:embed="rId17"/>
                <a:stretch>
                  <a:fillRect/>
                </a:stretch>
              </p:blipFill>
              <p:spPr>
                <a:xfrm>
                  <a:off x="5776387" y="4728961"/>
                  <a:ext cx="502266" cy="483469"/>
                </a:xfrm>
                <a:prstGeom prst="rect">
                  <a:avLst/>
                </a:prstGeom>
              </p:spPr>
            </p:pic>
          </p:grpSp>
        </p:grpSp>
        <p:cxnSp>
          <p:nvCxnSpPr>
            <p:cNvPr id="70" name="Straight Arrow Connector 69"/>
            <p:cNvCxnSpPr>
              <a:stCxn id="19" idx="3"/>
            </p:cNvCxnSpPr>
            <p:nvPr/>
          </p:nvCxnSpPr>
          <p:spPr>
            <a:xfrm flipV="1">
              <a:off x="8342638" y="3392423"/>
              <a:ext cx="534661" cy="193048"/>
            </a:xfrm>
            <a:prstGeom prst="straightConnector1">
              <a:avLst/>
            </a:prstGeom>
            <a:ln w="38100">
              <a:solidFill>
                <a:schemeClr val="bg2"/>
              </a:solidFill>
              <a:prstDash val="sysDash"/>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1" name="Straight Arrow Connector 70"/>
            <p:cNvCxnSpPr>
              <a:stCxn id="49" idx="2"/>
            </p:cNvCxnSpPr>
            <p:nvPr/>
          </p:nvCxnSpPr>
          <p:spPr>
            <a:xfrm>
              <a:off x="6025699" y="2267351"/>
              <a:ext cx="1430824" cy="1137513"/>
            </a:xfrm>
            <a:prstGeom prst="straightConnector1">
              <a:avLst/>
            </a:prstGeom>
            <a:ln w="38100">
              <a:solidFill>
                <a:schemeClr val="bg2"/>
              </a:solidFill>
              <a:prstDash val="sysDash"/>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2" name="Straight Connector 71"/>
            <p:cNvCxnSpPr/>
            <p:nvPr/>
          </p:nvCxnSpPr>
          <p:spPr>
            <a:xfrm flipV="1">
              <a:off x="9425056" y="3737457"/>
              <a:ext cx="0" cy="303798"/>
            </a:xfrm>
            <a:prstGeom prst="line">
              <a:avLst/>
            </a:prstGeom>
            <a:ln>
              <a:tailEnd type="oval"/>
            </a:ln>
          </p:spPr>
          <p:style>
            <a:lnRef idx="1">
              <a:schemeClr val="dk1"/>
            </a:lnRef>
            <a:fillRef idx="0">
              <a:schemeClr val="dk1"/>
            </a:fillRef>
            <a:effectRef idx="0">
              <a:schemeClr val="dk1"/>
            </a:effectRef>
            <a:fontRef idx="minor">
              <a:schemeClr val="tx1"/>
            </a:fontRef>
          </p:style>
        </p:cxnSp>
        <p:sp>
          <p:nvSpPr>
            <p:cNvPr id="73" name="TextBox 4"/>
            <p:cNvSpPr txBox="1"/>
            <p:nvPr/>
          </p:nvSpPr>
          <p:spPr>
            <a:xfrm>
              <a:off x="8680248" y="3996178"/>
              <a:ext cx="1703468" cy="618599"/>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000" dirty="0" smtClean="0">
                  <a:solidFill>
                    <a:schemeClr val="bg1"/>
                  </a:solidFill>
                </a:rPr>
                <a:t>On-premises LOB system for possible extended attributes</a:t>
              </a:r>
              <a:endParaRPr lang="en-US" sz="1000" dirty="0">
                <a:solidFill>
                  <a:schemeClr val="bg1"/>
                </a:solidFill>
              </a:endParaRPr>
            </a:p>
          </p:txBody>
        </p:sp>
        <p:grpSp>
          <p:nvGrpSpPr>
            <p:cNvPr id="74" name="Group 73"/>
            <p:cNvGrpSpPr/>
            <p:nvPr/>
          </p:nvGrpSpPr>
          <p:grpSpPr>
            <a:xfrm>
              <a:off x="9389787" y="2906203"/>
              <a:ext cx="531648" cy="472576"/>
              <a:chOff x="492" y="17985"/>
              <a:chExt cx="524853" cy="524853"/>
            </a:xfrm>
          </p:grpSpPr>
          <p:sp>
            <p:nvSpPr>
              <p:cNvPr id="75" name="Oval 74"/>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4</a:t>
                </a:r>
              </a:p>
            </p:txBody>
          </p:sp>
        </p:grpSp>
        <p:sp>
          <p:nvSpPr>
            <p:cNvPr id="77" name="TextBox 4"/>
            <p:cNvSpPr txBox="1"/>
            <p:nvPr/>
          </p:nvSpPr>
          <p:spPr>
            <a:xfrm>
              <a:off x="3809775" y="3108454"/>
              <a:ext cx="1794172" cy="519264"/>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000" dirty="0" smtClean="0">
                  <a:solidFill>
                    <a:schemeClr val="bg1"/>
                  </a:solidFill>
                </a:rPr>
                <a:t>Standardized set of attributes which are replicated to the SharePoint user profile store.</a:t>
              </a:r>
              <a:endParaRPr lang="en-US" sz="1000" dirty="0">
                <a:solidFill>
                  <a:schemeClr val="bg1"/>
                </a:solidFill>
              </a:endParaRP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63354" y="1613065"/>
            <a:ext cx="2065878" cy="943457"/>
            <a:chOff x="9088674" y="4951780"/>
            <a:chExt cx="1998859" cy="1026956"/>
          </a:xfrm>
        </p:grpSpPr>
        <p:grpSp>
          <p:nvGrpSpPr>
            <p:cNvPr id="3" name="Group 2"/>
            <p:cNvGrpSpPr/>
            <p:nvPr/>
          </p:nvGrpSpPr>
          <p:grpSpPr>
            <a:xfrm>
              <a:off x="9088674" y="4951780"/>
              <a:ext cx="1998859" cy="1026956"/>
              <a:chOff x="7066818" y="2726778"/>
              <a:chExt cx="1998859" cy="1026956"/>
            </a:xfrm>
          </p:grpSpPr>
          <p:sp>
            <p:nvSpPr>
              <p:cNvPr id="6" name="Rectangle 5"/>
              <p:cNvSpPr/>
              <p:nvPr/>
            </p:nvSpPr>
            <p:spPr bwMode="auto">
              <a:xfrm>
                <a:off x="7066818" y="2726778"/>
                <a:ext cx="1785802" cy="1026956"/>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Azure Data Market</a:t>
                </a:r>
              </a:p>
            </p:txBody>
          </p:sp>
          <p:pic>
            <p:nvPicPr>
              <p:cNvPr id="7" name="Picture 6"/>
              <p:cNvPicPr>
                <a:picLocks noChangeAspect="1"/>
              </p:cNvPicPr>
              <p:nvPr/>
            </p:nvPicPr>
            <p:blipFill>
              <a:blip r:embed="rId3"/>
              <a:stretch>
                <a:fillRect/>
              </a:stretch>
            </p:blipFill>
            <p:spPr>
              <a:xfrm>
                <a:off x="8551192" y="3206557"/>
                <a:ext cx="514485" cy="528960"/>
              </a:xfrm>
              <a:prstGeom prst="rect">
                <a:avLst/>
              </a:prstGeom>
            </p:spPr>
          </p:pic>
        </p:grpSp>
        <p:pic>
          <p:nvPicPr>
            <p:cNvPr id="4" name="Picture 3"/>
            <p:cNvPicPr>
              <a:picLocks noChangeAspect="1"/>
            </p:cNvPicPr>
            <p:nvPr/>
          </p:nvPicPr>
          <p:blipFill>
            <a:blip r:embed="rId4"/>
            <a:stretch>
              <a:fillRect/>
            </a:stretch>
          </p:blipFill>
          <p:spPr>
            <a:xfrm>
              <a:off x="9950992" y="5331762"/>
              <a:ext cx="479723" cy="535920"/>
            </a:xfrm>
            <a:prstGeom prst="rect">
              <a:avLst/>
            </a:prstGeom>
          </p:spPr>
        </p:pic>
        <p:pic>
          <p:nvPicPr>
            <p:cNvPr id="5" name="Picture 4"/>
            <p:cNvPicPr>
              <a:picLocks noChangeAspect="1"/>
            </p:cNvPicPr>
            <p:nvPr/>
          </p:nvPicPr>
          <p:blipFill>
            <a:blip r:embed="rId5"/>
            <a:stretch>
              <a:fillRect/>
            </a:stretch>
          </p:blipFill>
          <p:spPr>
            <a:xfrm>
              <a:off x="9279923" y="5332826"/>
              <a:ext cx="597915" cy="598560"/>
            </a:xfrm>
            <a:prstGeom prst="rect">
              <a:avLst/>
            </a:prstGeom>
          </p:spPr>
        </p:pic>
      </p:grpSp>
      <p:sp>
        <p:nvSpPr>
          <p:cNvPr id="8" name="Rectangle 7"/>
          <p:cNvSpPr/>
          <p:nvPr/>
        </p:nvSpPr>
        <p:spPr bwMode="auto">
          <a:xfrm>
            <a:off x="6104186" y="2708632"/>
            <a:ext cx="2800794" cy="1812221"/>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2000" dirty="0" smtClean="0">
                <a:solidFill>
                  <a:schemeClr val="tx1">
                    <a:lumMod val="65000"/>
                    <a:lumOff val="35000"/>
                  </a:schemeClr>
                </a:solidFill>
                <a:ea typeface="Segoe UI" pitchFamily="34" charset="0"/>
                <a:cs typeface="Segoe UI" pitchFamily="34" charset="0"/>
              </a:rPr>
              <a:t>SharePoint Online</a:t>
            </a:r>
          </a:p>
        </p:txBody>
      </p:sp>
      <p:grpSp>
        <p:nvGrpSpPr>
          <p:cNvPr id="9" name="Group 8"/>
          <p:cNvGrpSpPr/>
          <p:nvPr/>
        </p:nvGrpSpPr>
        <p:grpSpPr>
          <a:xfrm>
            <a:off x="6199854" y="3225841"/>
            <a:ext cx="742849" cy="829330"/>
            <a:chOff x="9586780" y="1148235"/>
            <a:chExt cx="841328" cy="1056681"/>
          </a:xfrm>
        </p:grpSpPr>
        <p:pic>
          <p:nvPicPr>
            <p:cNvPr id="10" name="Picture 9"/>
            <p:cNvPicPr>
              <a:picLocks noChangeAspect="1"/>
            </p:cNvPicPr>
            <p:nvPr/>
          </p:nvPicPr>
          <p:blipFill>
            <a:blip r:embed="rId6"/>
            <a:stretch>
              <a:fillRect/>
            </a:stretch>
          </p:blipFill>
          <p:spPr>
            <a:xfrm>
              <a:off x="9586780" y="1148235"/>
              <a:ext cx="841328" cy="775240"/>
            </a:xfrm>
            <a:prstGeom prst="rect">
              <a:avLst/>
            </a:prstGeom>
          </p:spPr>
        </p:pic>
        <p:sp>
          <p:nvSpPr>
            <p:cNvPr id="11" name="TextBox 10"/>
            <p:cNvSpPr txBox="1"/>
            <p:nvPr/>
          </p:nvSpPr>
          <p:spPr>
            <a:xfrm>
              <a:off x="9643581" y="1930410"/>
              <a:ext cx="727730" cy="274506"/>
            </a:xfrm>
            <a:prstGeom prst="rect">
              <a:avLst/>
            </a:prstGeom>
            <a:noFill/>
          </p:spPr>
          <p:txBody>
            <a:bodyPr wrap="none" lIns="0" tIns="0" rIns="0" bIns="0" rtlCol="0">
              <a:spAutoFit/>
            </a:bodyPr>
            <a:lstStyle/>
            <a:p>
              <a:pPr algn="ctr"/>
              <a:r>
                <a:rPr lang="en-US" spc="-70" dirty="0" smtClean="0">
                  <a:gradFill>
                    <a:gsLst>
                      <a:gs pos="2917">
                        <a:schemeClr val="bg2"/>
                      </a:gs>
                      <a:gs pos="95000">
                        <a:schemeClr val="bg2"/>
                      </a:gs>
                    </a:gsLst>
                    <a:lin ang="5400000" scaled="0"/>
                  </a:gradFill>
                </a:rPr>
                <a:t>Host Web</a:t>
              </a:r>
            </a:p>
          </p:txBody>
        </p:sp>
      </p:grpSp>
      <p:grpSp>
        <p:nvGrpSpPr>
          <p:cNvPr id="12" name="Group 11"/>
          <p:cNvGrpSpPr/>
          <p:nvPr/>
        </p:nvGrpSpPr>
        <p:grpSpPr>
          <a:xfrm>
            <a:off x="7308839" y="3944275"/>
            <a:ext cx="608628" cy="576579"/>
            <a:chOff x="9893667" y="2768131"/>
            <a:chExt cx="689303" cy="734643"/>
          </a:xfrm>
        </p:grpSpPr>
        <p:pic>
          <p:nvPicPr>
            <p:cNvPr id="13" name="Picture 12"/>
            <p:cNvPicPr>
              <a:picLocks noChangeAspect="1"/>
            </p:cNvPicPr>
            <p:nvPr/>
          </p:nvPicPr>
          <p:blipFill>
            <a:blip r:embed="rId7"/>
            <a:stretch>
              <a:fillRect/>
            </a:stretch>
          </p:blipFill>
          <p:spPr>
            <a:xfrm>
              <a:off x="9946303" y="2768131"/>
              <a:ext cx="584010" cy="487200"/>
            </a:xfrm>
            <a:prstGeom prst="rect">
              <a:avLst/>
            </a:prstGeom>
          </p:spPr>
        </p:pic>
        <p:sp>
          <p:nvSpPr>
            <p:cNvPr id="14" name="TextBox 13"/>
            <p:cNvSpPr txBox="1"/>
            <p:nvPr/>
          </p:nvSpPr>
          <p:spPr>
            <a:xfrm>
              <a:off x="9893667" y="3228268"/>
              <a:ext cx="689303" cy="274506"/>
            </a:xfrm>
            <a:prstGeom prst="rect">
              <a:avLst/>
            </a:prstGeom>
            <a:noFill/>
          </p:spPr>
          <p:txBody>
            <a:bodyPr wrap="none" lIns="0" tIns="0" rIns="0" bIns="0" rtlCol="0">
              <a:spAutoFit/>
            </a:bodyPr>
            <a:lstStyle/>
            <a:p>
              <a:pPr algn="ctr"/>
              <a:r>
                <a:rPr lang="en-US" spc="-70" dirty="0" smtClean="0">
                  <a:gradFill>
                    <a:gsLst>
                      <a:gs pos="2917">
                        <a:schemeClr val="bg2"/>
                      </a:gs>
                      <a:gs pos="95000">
                        <a:schemeClr val="bg2"/>
                      </a:gs>
                    </a:gsLst>
                    <a:lin ang="5400000" scaled="0"/>
                  </a:gradFill>
                </a:rPr>
                <a:t>App Web</a:t>
              </a:r>
            </a:p>
          </p:txBody>
        </p:sp>
      </p:grpSp>
      <p:cxnSp>
        <p:nvCxnSpPr>
          <p:cNvPr id="15" name="Elbow Connector 14"/>
          <p:cNvCxnSpPr>
            <a:endCxn id="13" idx="0"/>
          </p:cNvCxnSpPr>
          <p:nvPr/>
        </p:nvCxnSpPr>
        <p:spPr>
          <a:xfrm>
            <a:off x="6944523" y="3375191"/>
            <a:ext cx="668624" cy="569064"/>
          </a:xfrm>
          <a:prstGeom prst="bentConnector2">
            <a:avLst/>
          </a:prstGeom>
          <a:ln w="44450">
            <a:solidFill>
              <a:schemeClr val="tx1">
                <a:alpha val="6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20509" y="1178582"/>
            <a:ext cx="3136423" cy="2051167"/>
            <a:chOff x="1656544" y="3180968"/>
            <a:chExt cx="3034675" cy="2232704"/>
          </a:xfrm>
        </p:grpSpPr>
        <p:sp>
          <p:nvSpPr>
            <p:cNvPr id="17" name="Rectangle 16"/>
            <p:cNvSpPr/>
            <p:nvPr/>
          </p:nvSpPr>
          <p:spPr bwMode="auto">
            <a:xfrm>
              <a:off x="1656544" y="3180968"/>
              <a:ext cx="3034675" cy="2232704"/>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2000" dirty="0" smtClean="0">
                  <a:solidFill>
                    <a:schemeClr val="tx1">
                      <a:lumMod val="65000"/>
                      <a:lumOff val="35000"/>
                    </a:schemeClr>
                  </a:solidFill>
                  <a:ea typeface="Segoe UI" pitchFamily="34" charset="0"/>
                  <a:cs typeface="Segoe UI" pitchFamily="34" charset="0"/>
                </a:rPr>
                <a:t>Azure Web Sites</a:t>
              </a:r>
            </a:p>
          </p:txBody>
        </p:sp>
        <p:grpSp>
          <p:nvGrpSpPr>
            <p:cNvPr id="18" name="Group 17"/>
            <p:cNvGrpSpPr/>
            <p:nvPr/>
          </p:nvGrpSpPr>
          <p:grpSpPr>
            <a:xfrm>
              <a:off x="2154624" y="4057920"/>
              <a:ext cx="2038514" cy="1130480"/>
              <a:chOff x="1929148" y="3558828"/>
              <a:chExt cx="2038514" cy="1130480"/>
            </a:xfrm>
          </p:grpSpPr>
          <p:grpSp>
            <p:nvGrpSpPr>
              <p:cNvPr id="19" name="Group 18"/>
              <p:cNvGrpSpPr/>
              <p:nvPr/>
            </p:nvGrpSpPr>
            <p:grpSpPr>
              <a:xfrm>
                <a:off x="3082467" y="3573039"/>
                <a:ext cx="885195" cy="761294"/>
                <a:chOff x="7956376" y="6096598"/>
                <a:chExt cx="885320" cy="761402"/>
              </a:xfrm>
            </p:grpSpPr>
            <p:sp>
              <p:nvSpPr>
                <p:cNvPr id="45" name="Arc 44"/>
                <p:cNvSpPr/>
                <p:nvPr/>
              </p:nvSpPr>
              <p:spPr>
                <a:xfrm rot="16200000">
                  <a:off x="8018335" y="6034639"/>
                  <a:ext cx="761402" cy="885320"/>
                </a:xfrm>
                <a:prstGeom prst="arc">
                  <a:avLst>
                    <a:gd name="adj1" fmla="val 2097834"/>
                    <a:gd name="adj2" fmla="val 366333"/>
                  </a:avLst>
                </a:prstGeom>
                <a:ln w="41275">
                  <a:solidFill>
                    <a:schemeClr val="tx1">
                      <a:alpha val="80000"/>
                    </a:schemeClr>
                  </a:solidFill>
                  <a:headEnd type="diamond" w="sm" len="med"/>
                  <a:tailEnd type="stealth" w="lg" len="lg"/>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pic>
              <p:nvPicPr>
                <p:cNvPr id="46" name="Picture 45"/>
                <p:cNvPicPr>
                  <a:picLocks noChangeAspect="1"/>
                </p:cNvPicPr>
                <p:nvPr/>
              </p:nvPicPr>
              <p:blipFill>
                <a:blip r:embed="rId8"/>
                <a:stretch>
                  <a:fillRect/>
                </a:stretch>
              </p:blipFill>
              <p:spPr>
                <a:xfrm>
                  <a:off x="8025412" y="6179037"/>
                  <a:ext cx="713910" cy="636559"/>
                </a:xfrm>
                <a:prstGeom prst="rect">
                  <a:avLst/>
                </a:prstGeom>
              </p:spPr>
            </p:pic>
          </p:grpSp>
          <p:grpSp>
            <p:nvGrpSpPr>
              <p:cNvPr id="20" name="Group 19"/>
              <p:cNvGrpSpPr>
                <a:grpSpLocks noChangeAspect="1"/>
              </p:cNvGrpSpPr>
              <p:nvPr/>
            </p:nvGrpSpPr>
            <p:grpSpPr>
              <a:xfrm>
                <a:off x="1929148" y="4146210"/>
                <a:ext cx="397077" cy="504000"/>
                <a:chOff x="6278801" y="2244912"/>
                <a:chExt cx="605042" cy="767962"/>
              </a:xfrm>
            </p:grpSpPr>
            <p:pic>
              <p:nvPicPr>
                <p:cNvPr id="41" name="Picture 40"/>
                <p:cNvPicPr>
                  <a:picLocks noChangeAspect="1"/>
                </p:cNvPicPr>
                <p:nvPr/>
              </p:nvPicPr>
              <p:blipFill>
                <a:blip r:embed="rId9"/>
                <a:stretch>
                  <a:fillRect/>
                </a:stretch>
              </p:blipFill>
              <p:spPr>
                <a:xfrm>
                  <a:off x="6278801" y="2244912"/>
                  <a:ext cx="527111" cy="689388"/>
                </a:xfrm>
                <a:prstGeom prst="rect">
                  <a:avLst/>
                </a:prstGeom>
              </p:spPr>
            </p:pic>
            <p:pic>
              <p:nvPicPr>
                <p:cNvPr id="42" name="Picture 41"/>
                <p:cNvPicPr>
                  <a:picLocks noChangeAspect="1"/>
                </p:cNvPicPr>
                <p:nvPr/>
              </p:nvPicPr>
              <p:blipFill>
                <a:blip r:embed="rId9"/>
                <a:stretch>
                  <a:fillRect/>
                </a:stretch>
              </p:blipFill>
              <p:spPr>
                <a:xfrm>
                  <a:off x="6356732" y="2323486"/>
                  <a:ext cx="527111" cy="689388"/>
                </a:xfrm>
                <a:prstGeom prst="rect">
                  <a:avLst/>
                </a:prstGeom>
              </p:spPr>
            </p:pic>
            <p:sp>
              <p:nvSpPr>
                <p:cNvPr id="43" name="Right Triangle 42"/>
                <p:cNvSpPr/>
                <p:nvPr/>
              </p:nvSpPr>
              <p:spPr bwMode="auto">
                <a:xfrm>
                  <a:off x="6400103" y="2347895"/>
                  <a:ext cx="440367" cy="626130"/>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6422020" y="2719459"/>
                  <a:ext cx="260438" cy="280761"/>
                </a:xfrm>
                <a:prstGeom prst="rect">
                  <a:avLst/>
                </a:prstGeom>
                <a:noFill/>
              </p:spPr>
              <p:txBody>
                <a:bodyPr wrap="none" lIns="0" tIns="0" rIns="0" bIns="0" rtlCol="0">
                  <a:spAutoFit/>
                </a:bodyPr>
                <a:lstStyle/>
                <a:p>
                  <a:r>
                    <a:rPr lang="fi-FI" sz="1100" spc="-70" dirty="0" smtClean="0">
                      <a:solidFill>
                        <a:schemeClr val="bg1"/>
                      </a:solidFill>
                      <a:effectLst>
                        <a:outerShdw blurRad="50800" dist="38100" dir="2700000" algn="tl" rotWithShape="0">
                          <a:schemeClr val="tx2">
                            <a:alpha val="40000"/>
                          </a:schemeClr>
                        </a:outerShdw>
                      </a:effectLst>
                    </a:rPr>
                    <a:t>CSS</a:t>
                  </a:r>
                  <a:endParaRPr lang="en-US" sz="1100" spc="-70" dirty="0" smtClean="0">
                    <a:solidFill>
                      <a:schemeClr val="bg1"/>
                    </a:solidFill>
                    <a:effectLst>
                      <a:outerShdw blurRad="50800" dist="38100" dir="2700000" algn="tl" rotWithShape="0">
                        <a:schemeClr val="tx2">
                          <a:alpha val="40000"/>
                        </a:schemeClr>
                      </a:outerShdw>
                    </a:effectLst>
                  </a:endParaRPr>
                </a:p>
              </p:txBody>
            </p:sp>
          </p:grpSp>
          <p:grpSp>
            <p:nvGrpSpPr>
              <p:cNvPr id="21" name="Group 20"/>
              <p:cNvGrpSpPr>
                <a:grpSpLocks noChangeAspect="1"/>
              </p:cNvGrpSpPr>
              <p:nvPr/>
            </p:nvGrpSpPr>
            <p:grpSpPr>
              <a:xfrm>
                <a:off x="2160143" y="3845503"/>
                <a:ext cx="400137" cy="504000"/>
                <a:chOff x="6926384" y="2275112"/>
                <a:chExt cx="605872" cy="763139"/>
              </a:xfrm>
            </p:grpSpPr>
            <p:pic>
              <p:nvPicPr>
                <p:cNvPr id="37" name="Picture 36"/>
                <p:cNvPicPr>
                  <a:picLocks noChangeAspect="1"/>
                </p:cNvPicPr>
                <p:nvPr/>
              </p:nvPicPr>
              <p:blipFill>
                <a:blip r:embed="rId9"/>
                <a:stretch>
                  <a:fillRect/>
                </a:stretch>
              </p:blipFill>
              <p:spPr>
                <a:xfrm>
                  <a:off x="6926384" y="2275112"/>
                  <a:ext cx="527111" cy="689388"/>
                </a:xfrm>
                <a:prstGeom prst="rect">
                  <a:avLst/>
                </a:prstGeom>
              </p:spPr>
            </p:pic>
            <p:pic>
              <p:nvPicPr>
                <p:cNvPr id="38" name="Picture 37"/>
                <p:cNvPicPr>
                  <a:picLocks noChangeAspect="1"/>
                </p:cNvPicPr>
                <p:nvPr/>
              </p:nvPicPr>
              <p:blipFill>
                <a:blip r:embed="rId9"/>
                <a:stretch>
                  <a:fillRect/>
                </a:stretch>
              </p:blipFill>
              <p:spPr>
                <a:xfrm>
                  <a:off x="7005145" y="2348863"/>
                  <a:ext cx="527111" cy="689388"/>
                </a:xfrm>
                <a:prstGeom prst="rect">
                  <a:avLst/>
                </a:prstGeom>
              </p:spPr>
            </p:pic>
            <p:sp>
              <p:nvSpPr>
                <p:cNvPr id="39" name="Right Triangle 38"/>
                <p:cNvSpPr/>
                <p:nvPr/>
              </p:nvSpPr>
              <p:spPr bwMode="auto">
                <a:xfrm>
                  <a:off x="7048516" y="2373272"/>
                  <a:ext cx="440367" cy="626130"/>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7070434" y="2744838"/>
                  <a:ext cx="272892" cy="278998"/>
                </a:xfrm>
                <a:prstGeom prst="rect">
                  <a:avLst/>
                </a:prstGeom>
                <a:noFill/>
              </p:spPr>
              <p:txBody>
                <a:bodyPr wrap="none" lIns="0" tIns="0" rIns="0" bIns="0" rtlCol="0">
                  <a:spAutoFit/>
                </a:bodyPr>
                <a:lstStyle/>
                <a:p>
                  <a:r>
                    <a:rPr lang="fi-FI" sz="1100" spc="-70" dirty="0">
                      <a:solidFill>
                        <a:schemeClr val="bg1"/>
                      </a:solidFill>
                      <a:effectLst>
                        <a:outerShdw blurRad="50800" dist="38100" dir="2700000" algn="tl" rotWithShape="0">
                          <a:schemeClr val="tx2">
                            <a:alpha val="40000"/>
                          </a:schemeClr>
                        </a:outerShdw>
                      </a:effectLst>
                    </a:rPr>
                    <a:t>p</a:t>
                  </a:r>
                  <a:r>
                    <a:rPr lang="fi-FI" sz="1100" spc="-70" dirty="0" smtClean="0">
                      <a:solidFill>
                        <a:schemeClr val="bg1"/>
                      </a:solidFill>
                      <a:effectLst>
                        <a:outerShdw blurRad="50800" dist="38100" dir="2700000" algn="tl" rotWithShape="0">
                          <a:schemeClr val="tx2">
                            <a:alpha val="40000"/>
                          </a:schemeClr>
                        </a:outerShdw>
                      </a:effectLst>
                    </a:rPr>
                    <a:t>ng</a:t>
                  </a:r>
                  <a:endParaRPr lang="en-US" sz="1100" spc="-70" dirty="0" smtClean="0">
                    <a:solidFill>
                      <a:schemeClr val="bg1"/>
                    </a:solidFill>
                    <a:effectLst>
                      <a:outerShdw blurRad="50800" dist="38100" dir="2700000" algn="tl" rotWithShape="0">
                        <a:schemeClr val="tx2">
                          <a:alpha val="40000"/>
                        </a:schemeClr>
                      </a:outerShdw>
                    </a:effectLst>
                  </a:endParaRPr>
                </a:p>
              </p:txBody>
            </p:sp>
          </p:grpSp>
          <p:grpSp>
            <p:nvGrpSpPr>
              <p:cNvPr id="22" name="Group 21"/>
              <p:cNvGrpSpPr>
                <a:grpSpLocks noChangeAspect="1"/>
              </p:cNvGrpSpPr>
              <p:nvPr/>
            </p:nvGrpSpPr>
            <p:grpSpPr>
              <a:xfrm>
                <a:off x="1940507" y="3558828"/>
                <a:ext cx="400137" cy="504000"/>
                <a:chOff x="7583233" y="2275112"/>
                <a:chExt cx="605872" cy="763139"/>
              </a:xfrm>
            </p:grpSpPr>
            <p:pic>
              <p:nvPicPr>
                <p:cNvPr id="33" name="Picture 32"/>
                <p:cNvPicPr>
                  <a:picLocks noChangeAspect="1"/>
                </p:cNvPicPr>
                <p:nvPr/>
              </p:nvPicPr>
              <p:blipFill>
                <a:blip r:embed="rId9"/>
                <a:stretch>
                  <a:fillRect/>
                </a:stretch>
              </p:blipFill>
              <p:spPr>
                <a:xfrm>
                  <a:off x="7583233" y="2275112"/>
                  <a:ext cx="527111" cy="689388"/>
                </a:xfrm>
                <a:prstGeom prst="rect">
                  <a:avLst/>
                </a:prstGeom>
              </p:spPr>
            </p:pic>
            <p:pic>
              <p:nvPicPr>
                <p:cNvPr id="34" name="Picture 33"/>
                <p:cNvPicPr>
                  <a:picLocks noChangeAspect="1"/>
                </p:cNvPicPr>
                <p:nvPr/>
              </p:nvPicPr>
              <p:blipFill>
                <a:blip r:embed="rId9"/>
                <a:stretch>
                  <a:fillRect/>
                </a:stretch>
              </p:blipFill>
              <p:spPr>
                <a:xfrm>
                  <a:off x="7661994" y="2348863"/>
                  <a:ext cx="527111" cy="689388"/>
                </a:xfrm>
                <a:prstGeom prst="rect">
                  <a:avLst/>
                </a:prstGeom>
              </p:spPr>
            </p:pic>
            <p:sp>
              <p:nvSpPr>
                <p:cNvPr id="35" name="Right Triangle 34"/>
                <p:cNvSpPr/>
                <p:nvPr/>
              </p:nvSpPr>
              <p:spPr bwMode="auto">
                <a:xfrm>
                  <a:off x="7705365" y="2373272"/>
                  <a:ext cx="440367" cy="626130"/>
                </a:xfrm>
                <a:prstGeom prst="r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7727283" y="2744838"/>
                  <a:ext cx="323148" cy="278998"/>
                </a:xfrm>
                <a:prstGeom prst="rect">
                  <a:avLst/>
                </a:prstGeom>
                <a:noFill/>
              </p:spPr>
              <p:txBody>
                <a:bodyPr wrap="none" lIns="0" tIns="0" rIns="0" bIns="0" rtlCol="0">
                  <a:spAutoFit/>
                </a:bodyPr>
                <a:lstStyle/>
                <a:p>
                  <a:r>
                    <a:rPr lang="fi-FI" sz="1100" spc="-70" dirty="0" err="1" smtClean="0">
                      <a:solidFill>
                        <a:schemeClr val="bg1"/>
                      </a:solidFill>
                      <a:effectLst>
                        <a:outerShdw blurRad="50800" dist="38100" dir="2700000" algn="tl" rotWithShape="0">
                          <a:schemeClr val="tx2">
                            <a:alpha val="40000"/>
                          </a:schemeClr>
                        </a:outerShdw>
                      </a:effectLst>
                    </a:rPr>
                    <a:t>aspx</a:t>
                  </a:r>
                  <a:endParaRPr lang="en-US" sz="1100" spc="-70" dirty="0" smtClean="0">
                    <a:solidFill>
                      <a:schemeClr val="bg1"/>
                    </a:solidFill>
                    <a:effectLst>
                      <a:outerShdw blurRad="50800" dist="38100" dir="2700000" algn="tl" rotWithShape="0">
                        <a:schemeClr val="tx2">
                          <a:alpha val="40000"/>
                        </a:schemeClr>
                      </a:outerShdw>
                    </a:effectLst>
                  </a:endParaRPr>
                </a:p>
              </p:txBody>
            </p:sp>
          </p:grpSp>
          <p:grpSp>
            <p:nvGrpSpPr>
              <p:cNvPr id="23" name="Group 22"/>
              <p:cNvGrpSpPr>
                <a:grpSpLocks noChangeAspect="1"/>
              </p:cNvGrpSpPr>
              <p:nvPr/>
            </p:nvGrpSpPr>
            <p:grpSpPr>
              <a:xfrm>
                <a:off x="2618857" y="3788428"/>
                <a:ext cx="409562" cy="504000"/>
                <a:chOff x="8228898" y="2273094"/>
                <a:chExt cx="621781" cy="765157"/>
              </a:xfrm>
            </p:grpSpPr>
            <p:pic>
              <p:nvPicPr>
                <p:cNvPr id="29" name="Picture 28"/>
                <p:cNvPicPr>
                  <a:picLocks noChangeAspect="1"/>
                </p:cNvPicPr>
                <p:nvPr/>
              </p:nvPicPr>
              <p:blipFill>
                <a:blip r:embed="rId9"/>
                <a:stretch>
                  <a:fillRect/>
                </a:stretch>
              </p:blipFill>
              <p:spPr>
                <a:xfrm>
                  <a:off x="8228898" y="2273094"/>
                  <a:ext cx="527111" cy="689388"/>
                </a:xfrm>
                <a:prstGeom prst="rect">
                  <a:avLst/>
                </a:prstGeom>
              </p:spPr>
            </p:pic>
            <p:pic>
              <p:nvPicPr>
                <p:cNvPr id="30" name="Picture 29"/>
                <p:cNvPicPr>
                  <a:picLocks noChangeAspect="1"/>
                </p:cNvPicPr>
                <p:nvPr/>
              </p:nvPicPr>
              <p:blipFill>
                <a:blip r:embed="rId9"/>
                <a:stretch>
                  <a:fillRect/>
                </a:stretch>
              </p:blipFill>
              <p:spPr>
                <a:xfrm>
                  <a:off x="8323568" y="2348863"/>
                  <a:ext cx="527111" cy="689388"/>
                </a:xfrm>
                <a:prstGeom prst="rect">
                  <a:avLst/>
                </a:prstGeom>
              </p:spPr>
            </p:pic>
            <p:sp>
              <p:nvSpPr>
                <p:cNvPr id="31" name="Right Triangle 30"/>
                <p:cNvSpPr/>
                <p:nvPr/>
              </p:nvSpPr>
              <p:spPr bwMode="auto">
                <a:xfrm>
                  <a:off x="8366939" y="2373272"/>
                  <a:ext cx="440367" cy="626130"/>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8385074" y="2783308"/>
                  <a:ext cx="403591" cy="228874"/>
                </a:xfrm>
                <a:prstGeom prst="rect">
                  <a:avLst/>
                </a:prstGeom>
                <a:noFill/>
              </p:spPr>
              <p:txBody>
                <a:bodyPr wrap="none" lIns="0" tIns="0" rIns="0" bIns="0" rtlCol="0">
                  <a:spAutoFit/>
                </a:bodyPr>
                <a:lstStyle/>
                <a:p>
                  <a:r>
                    <a:rPr lang="fi-FI" sz="900" spc="-70" dirty="0" err="1" smtClean="0">
                      <a:solidFill>
                        <a:schemeClr val="bg1"/>
                      </a:solidFill>
                      <a:effectLst>
                        <a:outerShdw blurRad="50800" dist="38100" dir="2700000" algn="tl" rotWithShape="0">
                          <a:schemeClr val="tx2">
                            <a:alpha val="40000"/>
                          </a:schemeClr>
                        </a:outerShdw>
                      </a:effectLst>
                    </a:rPr>
                    <a:t>master</a:t>
                  </a:r>
                  <a:endParaRPr lang="en-US" sz="900" spc="-70" dirty="0" smtClean="0">
                    <a:solidFill>
                      <a:schemeClr val="bg1"/>
                    </a:solidFill>
                    <a:effectLst>
                      <a:outerShdw blurRad="50800" dist="38100" dir="2700000" algn="tl" rotWithShape="0">
                        <a:schemeClr val="tx2">
                          <a:alpha val="40000"/>
                        </a:schemeClr>
                      </a:outerShdw>
                    </a:effectLst>
                  </a:endParaRPr>
                </a:p>
              </p:txBody>
            </p:sp>
          </p:grpSp>
          <p:grpSp>
            <p:nvGrpSpPr>
              <p:cNvPr id="24" name="Group 23"/>
              <p:cNvGrpSpPr>
                <a:grpSpLocks noChangeAspect="1"/>
              </p:cNvGrpSpPr>
              <p:nvPr/>
            </p:nvGrpSpPr>
            <p:grpSpPr>
              <a:xfrm>
                <a:off x="2468161" y="4175147"/>
                <a:ext cx="400137" cy="514161"/>
                <a:chOff x="8856725" y="2275112"/>
                <a:chExt cx="605872" cy="778525"/>
              </a:xfrm>
            </p:grpSpPr>
            <p:pic>
              <p:nvPicPr>
                <p:cNvPr id="25" name="Picture 24"/>
                <p:cNvPicPr>
                  <a:picLocks noChangeAspect="1"/>
                </p:cNvPicPr>
                <p:nvPr/>
              </p:nvPicPr>
              <p:blipFill>
                <a:blip r:embed="rId9"/>
                <a:stretch>
                  <a:fillRect/>
                </a:stretch>
              </p:blipFill>
              <p:spPr>
                <a:xfrm>
                  <a:off x="8856725" y="2275112"/>
                  <a:ext cx="527111" cy="689388"/>
                </a:xfrm>
                <a:prstGeom prst="rect">
                  <a:avLst/>
                </a:prstGeom>
              </p:spPr>
            </p:pic>
            <p:pic>
              <p:nvPicPr>
                <p:cNvPr id="26" name="Picture 25"/>
                <p:cNvPicPr>
                  <a:picLocks noChangeAspect="1"/>
                </p:cNvPicPr>
                <p:nvPr/>
              </p:nvPicPr>
              <p:blipFill>
                <a:blip r:embed="rId9"/>
                <a:stretch>
                  <a:fillRect/>
                </a:stretch>
              </p:blipFill>
              <p:spPr>
                <a:xfrm>
                  <a:off x="8935486" y="2348863"/>
                  <a:ext cx="527111" cy="689388"/>
                </a:xfrm>
                <a:prstGeom prst="rect">
                  <a:avLst/>
                </a:prstGeom>
              </p:spPr>
            </p:pic>
            <p:sp>
              <p:nvSpPr>
                <p:cNvPr id="27" name="Right Triangle 26"/>
                <p:cNvSpPr/>
                <p:nvPr/>
              </p:nvSpPr>
              <p:spPr bwMode="auto">
                <a:xfrm>
                  <a:off x="8978857" y="2373272"/>
                  <a:ext cx="440367" cy="626130"/>
                </a:xfrm>
                <a:prstGeom prst="r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9059890" y="2698548"/>
                  <a:ext cx="140437" cy="355089"/>
                </a:xfrm>
                <a:prstGeom prst="rect">
                  <a:avLst/>
                </a:prstGeom>
                <a:noFill/>
              </p:spPr>
              <p:txBody>
                <a:bodyPr wrap="none" lIns="0" tIns="0" rIns="0" bIns="0" rtlCol="0">
                  <a:spAutoFit/>
                </a:bodyPr>
                <a:lstStyle/>
                <a:p>
                  <a:pPr algn="r"/>
                  <a:r>
                    <a:rPr lang="fi-FI" sz="1400" spc="-70" dirty="0" err="1" smtClean="0">
                      <a:solidFill>
                        <a:schemeClr val="bg1"/>
                      </a:solidFill>
                      <a:effectLst>
                        <a:outerShdw blurRad="50800" dist="38100" dir="2700000" algn="tl" rotWithShape="0">
                          <a:schemeClr val="tx2">
                            <a:alpha val="40000"/>
                          </a:schemeClr>
                        </a:outerShdw>
                      </a:effectLst>
                    </a:rPr>
                    <a:t>js</a:t>
                  </a:r>
                  <a:endParaRPr lang="en-US" sz="1400" spc="-70" dirty="0" smtClean="0">
                    <a:solidFill>
                      <a:schemeClr val="bg1"/>
                    </a:solidFill>
                    <a:effectLst>
                      <a:outerShdw blurRad="50800" dist="38100" dir="2700000" algn="tl" rotWithShape="0">
                        <a:schemeClr val="tx2">
                          <a:alpha val="40000"/>
                        </a:schemeClr>
                      </a:outerShdw>
                    </a:effectLst>
                  </a:endParaRPr>
                </a:p>
              </p:txBody>
            </p:sp>
          </p:grpSp>
        </p:grpSp>
      </p:grpSp>
      <p:grpSp>
        <p:nvGrpSpPr>
          <p:cNvPr id="47" name="Group 46"/>
          <p:cNvGrpSpPr>
            <a:grpSpLocks noChangeAspect="1"/>
          </p:cNvGrpSpPr>
          <p:nvPr/>
        </p:nvGrpSpPr>
        <p:grpSpPr>
          <a:xfrm>
            <a:off x="2217616" y="3330355"/>
            <a:ext cx="1961721" cy="1054876"/>
            <a:chOff x="781287" y="4564525"/>
            <a:chExt cx="2582491" cy="1562274"/>
          </a:xfrm>
        </p:grpSpPr>
        <p:pic>
          <p:nvPicPr>
            <p:cNvPr id="48" name="Picture 47"/>
            <p:cNvPicPr>
              <a:picLocks noChangeAspect="1"/>
            </p:cNvPicPr>
            <p:nvPr/>
          </p:nvPicPr>
          <p:blipFill>
            <a:blip r:embed="rId10"/>
            <a:stretch>
              <a:fillRect/>
            </a:stretch>
          </p:blipFill>
          <p:spPr>
            <a:xfrm>
              <a:off x="781287" y="4564525"/>
              <a:ext cx="1334951" cy="1267414"/>
            </a:xfrm>
            <a:prstGeom prst="rect">
              <a:avLst/>
            </a:prstGeom>
          </p:spPr>
        </p:pic>
        <p:pic>
          <p:nvPicPr>
            <p:cNvPr id="49" name="Picture 48"/>
            <p:cNvPicPr>
              <a:picLocks noChangeAspect="1"/>
            </p:cNvPicPr>
            <p:nvPr/>
          </p:nvPicPr>
          <p:blipFill>
            <a:blip r:embed="rId11"/>
            <a:stretch>
              <a:fillRect/>
            </a:stretch>
          </p:blipFill>
          <p:spPr>
            <a:xfrm>
              <a:off x="2722844" y="5169800"/>
              <a:ext cx="640934" cy="956999"/>
            </a:xfrm>
            <a:prstGeom prst="rect">
              <a:avLst/>
            </a:prstGeom>
          </p:spPr>
        </p:pic>
        <p:pic>
          <p:nvPicPr>
            <p:cNvPr id="50" name="Picture 49"/>
            <p:cNvPicPr>
              <a:picLocks noChangeAspect="1"/>
            </p:cNvPicPr>
            <p:nvPr/>
          </p:nvPicPr>
          <p:blipFill>
            <a:blip r:embed="rId12"/>
            <a:stretch>
              <a:fillRect/>
            </a:stretch>
          </p:blipFill>
          <p:spPr>
            <a:xfrm>
              <a:off x="1625422" y="5341440"/>
              <a:ext cx="963439" cy="699247"/>
            </a:xfrm>
            <a:prstGeom prst="rect">
              <a:avLst/>
            </a:prstGeom>
          </p:spPr>
        </p:pic>
        <p:pic>
          <p:nvPicPr>
            <p:cNvPr id="51" name="Picture 50"/>
            <p:cNvPicPr>
              <a:picLocks noChangeAspect="1"/>
            </p:cNvPicPr>
            <p:nvPr/>
          </p:nvPicPr>
          <p:blipFill>
            <a:blip r:embed="rId13"/>
            <a:stretch>
              <a:fillRect/>
            </a:stretch>
          </p:blipFill>
          <p:spPr>
            <a:xfrm>
              <a:off x="2087010" y="4919651"/>
              <a:ext cx="907928" cy="658958"/>
            </a:xfrm>
            <a:prstGeom prst="rect">
              <a:avLst/>
            </a:prstGeom>
          </p:spPr>
        </p:pic>
      </p:grpSp>
      <p:cxnSp>
        <p:nvCxnSpPr>
          <p:cNvPr id="52" name="Straight Arrow Connector 51"/>
          <p:cNvCxnSpPr/>
          <p:nvPr/>
        </p:nvCxnSpPr>
        <p:spPr>
          <a:xfrm flipV="1">
            <a:off x="3103586" y="1488664"/>
            <a:ext cx="2382814" cy="858162"/>
          </a:xfrm>
          <a:prstGeom prst="straightConnector1">
            <a:avLst/>
          </a:prstGeom>
          <a:ln w="412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53" name="Straight Arrow Connector 52"/>
          <p:cNvCxnSpPr>
            <a:endCxn id="6" idx="1"/>
          </p:cNvCxnSpPr>
          <p:nvPr/>
        </p:nvCxnSpPr>
        <p:spPr>
          <a:xfrm flipV="1">
            <a:off x="3101062" y="2084794"/>
            <a:ext cx="4262292" cy="369704"/>
          </a:xfrm>
          <a:prstGeom prst="straightConnector1">
            <a:avLst/>
          </a:prstGeom>
          <a:ln w="412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54" name="Straight Arrow Connector 53"/>
          <p:cNvCxnSpPr/>
          <p:nvPr/>
        </p:nvCxnSpPr>
        <p:spPr>
          <a:xfrm>
            <a:off x="3103572" y="2503899"/>
            <a:ext cx="2983098" cy="961487"/>
          </a:xfrm>
          <a:prstGeom prst="straightConnector1">
            <a:avLst/>
          </a:prstGeom>
          <a:ln w="412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55" name="Straight Arrow Connector 54"/>
          <p:cNvCxnSpPr/>
          <p:nvPr/>
        </p:nvCxnSpPr>
        <p:spPr>
          <a:xfrm>
            <a:off x="4196853" y="4128888"/>
            <a:ext cx="1455026" cy="1"/>
          </a:xfrm>
          <a:prstGeom prst="straightConnector1">
            <a:avLst/>
          </a:prstGeom>
          <a:ln w="412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56" name="Straight Arrow Connector 55"/>
          <p:cNvCxnSpPr/>
          <p:nvPr/>
        </p:nvCxnSpPr>
        <p:spPr>
          <a:xfrm flipH="1" flipV="1">
            <a:off x="1848347" y="3330355"/>
            <a:ext cx="633787" cy="632906"/>
          </a:xfrm>
          <a:prstGeom prst="straightConnector1">
            <a:avLst/>
          </a:prstGeom>
          <a:ln w="41275">
            <a:solidFill>
              <a:schemeClr val="accent1"/>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pic>
        <p:nvPicPr>
          <p:cNvPr id="57" name="Picture 56"/>
          <p:cNvPicPr>
            <a:picLocks noChangeAspect="1"/>
          </p:cNvPicPr>
          <p:nvPr/>
        </p:nvPicPr>
        <p:blipFill>
          <a:blip r:embed="rId14"/>
          <a:stretch>
            <a:fillRect/>
          </a:stretch>
        </p:blipFill>
        <p:spPr>
          <a:xfrm>
            <a:off x="2728225" y="787485"/>
            <a:ext cx="1106583" cy="844021"/>
          </a:xfrm>
          <a:prstGeom prst="rect">
            <a:avLst/>
          </a:prstGeom>
        </p:spPr>
      </p:pic>
      <p:pic>
        <p:nvPicPr>
          <p:cNvPr id="58" name="Picture 57"/>
          <p:cNvPicPr>
            <a:picLocks noChangeAspect="1"/>
          </p:cNvPicPr>
          <p:nvPr/>
        </p:nvPicPr>
        <p:blipFill>
          <a:blip r:embed="rId15"/>
          <a:stretch>
            <a:fillRect/>
          </a:stretch>
        </p:blipFill>
        <p:spPr>
          <a:xfrm>
            <a:off x="8173211" y="2585935"/>
            <a:ext cx="1156884" cy="639410"/>
          </a:xfrm>
          <a:prstGeom prst="rect">
            <a:avLst/>
          </a:prstGeom>
        </p:spPr>
      </p:pic>
      <p:grpSp>
        <p:nvGrpSpPr>
          <p:cNvPr id="59" name="Group 58"/>
          <p:cNvGrpSpPr/>
          <p:nvPr/>
        </p:nvGrpSpPr>
        <p:grpSpPr>
          <a:xfrm>
            <a:off x="5422138" y="825567"/>
            <a:ext cx="1886701" cy="1082974"/>
            <a:chOff x="9829799" y="4119347"/>
            <a:chExt cx="1825494" cy="1178821"/>
          </a:xfrm>
        </p:grpSpPr>
        <p:grpSp>
          <p:nvGrpSpPr>
            <p:cNvPr id="60" name="Group 59"/>
            <p:cNvGrpSpPr/>
            <p:nvPr/>
          </p:nvGrpSpPr>
          <p:grpSpPr>
            <a:xfrm>
              <a:off x="9829799" y="4119347"/>
              <a:ext cx="1825494" cy="1026956"/>
              <a:chOff x="7066818" y="2726778"/>
              <a:chExt cx="1825494" cy="1026956"/>
            </a:xfrm>
          </p:grpSpPr>
          <p:sp>
            <p:nvSpPr>
              <p:cNvPr id="62" name="Rectangle 61"/>
              <p:cNvSpPr/>
              <p:nvPr/>
            </p:nvSpPr>
            <p:spPr bwMode="auto">
              <a:xfrm>
                <a:off x="7066818" y="2726778"/>
                <a:ext cx="1560153" cy="1026956"/>
              </a:xfrm>
              <a:prstGeom prst="rect">
                <a:avLst/>
              </a:prstGeom>
              <a:solidFill>
                <a:schemeClr val="bg2">
                  <a:lumMod val="20000"/>
                  <a:lumOff val="80000"/>
                  <a:alpha val="75000"/>
                </a:schemeClr>
              </a:solidFill>
              <a:ln>
                <a:solidFill>
                  <a:schemeClr val="bg1">
                    <a:lumMod val="6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SQL Azure</a:t>
                </a:r>
              </a:p>
            </p:txBody>
          </p:sp>
          <p:pic>
            <p:nvPicPr>
              <p:cNvPr id="63" name="Picture 62"/>
              <p:cNvPicPr>
                <a:picLocks noChangeAspect="1"/>
              </p:cNvPicPr>
              <p:nvPr/>
            </p:nvPicPr>
            <p:blipFill>
              <a:blip r:embed="rId3"/>
              <a:stretch>
                <a:fillRect/>
              </a:stretch>
            </p:blipFill>
            <p:spPr>
              <a:xfrm>
                <a:off x="8377827" y="3192050"/>
                <a:ext cx="514485" cy="528960"/>
              </a:xfrm>
              <a:prstGeom prst="rect">
                <a:avLst/>
              </a:prstGeom>
            </p:spPr>
          </p:pic>
        </p:grpSp>
        <p:pic>
          <p:nvPicPr>
            <p:cNvPr id="61" name="Picture 60"/>
            <p:cNvPicPr>
              <a:picLocks noChangeAspect="1"/>
            </p:cNvPicPr>
            <p:nvPr/>
          </p:nvPicPr>
          <p:blipFill>
            <a:blip r:embed="rId16"/>
            <a:stretch>
              <a:fillRect/>
            </a:stretch>
          </p:blipFill>
          <p:spPr>
            <a:xfrm>
              <a:off x="10178386" y="4400635"/>
              <a:ext cx="865650" cy="897533"/>
            </a:xfrm>
            <a:prstGeom prst="rect">
              <a:avLst/>
            </a:prstGeom>
          </p:spPr>
        </p:pic>
      </p:grpSp>
      <p:sp>
        <p:nvSpPr>
          <p:cNvPr id="64" name="Title 1"/>
          <p:cNvSpPr txBox="1">
            <a:spLocks/>
          </p:cNvSpPr>
          <p:nvPr/>
        </p:nvSpPr>
        <p:spPr>
          <a:xfrm>
            <a:off x="604677" y="99918"/>
            <a:ext cx="3787784" cy="419097"/>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GB" dirty="0" smtClean="0"/>
              <a:t>Provisioning Apps</a:t>
            </a:r>
            <a:endParaRPr lang="en-GB" dirty="0"/>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634" y="123073"/>
            <a:ext cx="8715712" cy="420593"/>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Controlling master page and page layouts from app</a:t>
            </a:r>
            <a:endParaRPr lang="en-GB" dirty="0"/>
          </a:p>
        </p:txBody>
      </p:sp>
      <p:grpSp>
        <p:nvGrpSpPr>
          <p:cNvPr id="3" name="Group 2"/>
          <p:cNvGrpSpPr/>
          <p:nvPr/>
        </p:nvGrpSpPr>
        <p:grpSpPr>
          <a:xfrm>
            <a:off x="7576941" y="1350676"/>
            <a:ext cx="2182139" cy="1457479"/>
            <a:chOff x="7366822" y="3128075"/>
            <a:chExt cx="2111349" cy="1586472"/>
          </a:xfrm>
        </p:grpSpPr>
        <p:sp>
          <p:nvSpPr>
            <p:cNvPr id="4" name="Arc 3"/>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5" name="Group 4"/>
            <p:cNvGrpSpPr/>
            <p:nvPr/>
          </p:nvGrpSpPr>
          <p:grpSpPr>
            <a:xfrm>
              <a:off x="7482976" y="3128075"/>
              <a:ext cx="1995195" cy="1307309"/>
              <a:chOff x="4395610" y="3071229"/>
              <a:chExt cx="1995195" cy="1307309"/>
            </a:xfrm>
          </p:grpSpPr>
          <p:sp>
            <p:nvSpPr>
              <p:cNvPr id="6" name="Rectangle 5"/>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Provider Hosted Apps</a:t>
                </a:r>
              </a:p>
            </p:txBody>
          </p:sp>
          <p:pic>
            <p:nvPicPr>
              <p:cNvPr id="7" name="Picture 6"/>
              <p:cNvPicPr>
                <a:picLocks noChangeAspect="1"/>
              </p:cNvPicPr>
              <p:nvPr/>
            </p:nvPicPr>
            <p:blipFill>
              <a:blip r:embed="rId3"/>
              <a:stretch>
                <a:fillRect/>
              </a:stretch>
            </p:blipFill>
            <p:spPr>
              <a:xfrm>
                <a:off x="5246592" y="3476941"/>
                <a:ext cx="529349" cy="417312"/>
              </a:xfrm>
              <a:prstGeom prst="rect">
                <a:avLst/>
              </a:prstGeom>
            </p:spPr>
          </p:pic>
          <p:pic>
            <p:nvPicPr>
              <p:cNvPr id="8" name="Picture 7"/>
              <p:cNvPicPr>
                <a:picLocks noChangeAspect="1"/>
              </p:cNvPicPr>
              <p:nvPr/>
            </p:nvPicPr>
            <p:blipFill>
              <a:blip r:embed="rId3"/>
              <a:stretch>
                <a:fillRect/>
              </a:stretch>
            </p:blipFill>
            <p:spPr>
              <a:xfrm>
                <a:off x="5581574" y="3585493"/>
                <a:ext cx="556200" cy="438480"/>
              </a:xfrm>
              <a:prstGeom prst="rect">
                <a:avLst/>
              </a:prstGeom>
            </p:spPr>
          </p:pic>
          <p:pic>
            <p:nvPicPr>
              <p:cNvPr id="9" name="Picture 8"/>
              <p:cNvPicPr>
                <a:picLocks noChangeAspect="1"/>
              </p:cNvPicPr>
              <p:nvPr/>
            </p:nvPicPr>
            <p:blipFill>
              <a:blip r:embed="rId4"/>
              <a:stretch>
                <a:fillRect/>
              </a:stretch>
            </p:blipFill>
            <p:spPr>
              <a:xfrm>
                <a:off x="5970309" y="3700199"/>
                <a:ext cx="420496" cy="432326"/>
              </a:xfrm>
              <a:prstGeom prst="rect">
                <a:avLst/>
              </a:prstGeom>
            </p:spPr>
          </p:pic>
          <p:pic>
            <p:nvPicPr>
              <p:cNvPr id="10" name="Picture 9"/>
              <p:cNvPicPr>
                <a:picLocks noChangeAspect="1"/>
              </p:cNvPicPr>
              <p:nvPr/>
            </p:nvPicPr>
            <p:blipFill>
              <a:blip r:embed="rId5"/>
              <a:stretch>
                <a:fillRect/>
              </a:stretch>
            </p:blipFill>
            <p:spPr>
              <a:xfrm>
                <a:off x="4893565" y="3772769"/>
                <a:ext cx="688009" cy="605769"/>
              </a:xfrm>
              <a:prstGeom prst="rect">
                <a:avLst/>
              </a:prstGeom>
            </p:spPr>
          </p:pic>
        </p:grpSp>
      </p:grpSp>
      <p:pic>
        <p:nvPicPr>
          <p:cNvPr id="11" name="Picture 10"/>
          <p:cNvPicPr>
            <a:picLocks noChangeAspect="1"/>
          </p:cNvPicPr>
          <p:nvPr/>
        </p:nvPicPr>
        <p:blipFill>
          <a:blip r:embed="rId6"/>
          <a:stretch>
            <a:fillRect/>
          </a:stretch>
        </p:blipFill>
        <p:spPr>
          <a:xfrm>
            <a:off x="287264" y="1132534"/>
            <a:ext cx="3330872" cy="1372243"/>
          </a:xfrm>
          <a:prstGeom prst="rect">
            <a:avLst/>
          </a:prstGeom>
          <a:ln>
            <a:solidFill>
              <a:schemeClr val="bg1">
                <a:lumMod val="75000"/>
              </a:schemeClr>
            </a:solidFill>
          </a:ln>
          <a:effectLst>
            <a:softEdge rad="12700"/>
          </a:effectLst>
        </p:spPr>
      </p:pic>
      <p:grpSp>
        <p:nvGrpSpPr>
          <p:cNvPr id="12" name="Group 11"/>
          <p:cNvGrpSpPr/>
          <p:nvPr/>
        </p:nvGrpSpPr>
        <p:grpSpPr>
          <a:xfrm>
            <a:off x="2460121" y="2051790"/>
            <a:ext cx="1946802" cy="1706340"/>
            <a:chOff x="4383758" y="2311697"/>
            <a:chExt cx="2516893" cy="2481768"/>
          </a:xfrm>
        </p:grpSpPr>
        <p:sp>
          <p:nvSpPr>
            <p:cNvPr id="13" name="Rectangle 12"/>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SharePoint </a:t>
              </a:r>
              <a:br>
                <a:rPr lang="en-US" sz="1600" dirty="0" smtClean="0">
                  <a:solidFill>
                    <a:schemeClr val="tx1">
                      <a:lumMod val="65000"/>
                      <a:lumOff val="35000"/>
                    </a:schemeClr>
                  </a:solidFill>
                  <a:ea typeface="Segoe UI" pitchFamily="34" charset="0"/>
                  <a:cs typeface="Segoe UI" pitchFamily="34" charset="0"/>
                </a:rPr>
              </a:br>
              <a:r>
                <a:rPr lang="en-US" sz="1600" dirty="0" smtClean="0">
                  <a:solidFill>
                    <a:schemeClr val="tx1">
                      <a:lumMod val="65000"/>
                      <a:lumOff val="35000"/>
                    </a:schemeClr>
                  </a:solidFill>
                  <a:ea typeface="Segoe UI" pitchFamily="34" charset="0"/>
                  <a:cs typeface="Segoe UI" pitchFamily="34" charset="0"/>
                </a:rPr>
                <a:t>Service</a:t>
              </a:r>
            </a:p>
          </p:txBody>
        </p:sp>
        <p:grpSp>
          <p:nvGrpSpPr>
            <p:cNvPr id="14" name="Group 13"/>
            <p:cNvGrpSpPr/>
            <p:nvPr/>
          </p:nvGrpSpPr>
          <p:grpSpPr>
            <a:xfrm>
              <a:off x="5421611" y="2886866"/>
              <a:ext cx="1479040" cy="1043909"/>
              <a:chOff x="4557447" y="1721445"/>
              <a:chExt cx="1479040" cy="1043909"/>
            </a:xfrm>
          </p:grpSpPr>
          <p:pic>
            <p:nvPicPr>
              <p:cNvPr id="22" name="Picture 21"/>
              <p:cNvPicPr>
                <a:picLocks noChangeAspect="1"/>
              </p:cNvPicPr>
              <p:nvPr/>
            </p:nvPicPr>
            <p:blipFill>
              <a:blip r:embed="rId7"/>
              <a:stretch>
                <a:fillRect/>
              </a:stretch>
            </p:blipFill>
            <p:spPr>
              <a:xfrm>
                <a:off x="4557447" y="1902539"/>
                <a:ext cx="477423" cy="839046"/>
              </a:xfrm>
              <a:prstGeom prst="rect">
                <a:avLst/>
              </a:prstGeom>
            </p:spPr>
          </p:pic>
          <p:pic>
            <p:nvPicPr>
              <p:cNvPr id="23" name="Picture 22"/>
              <p:cNvPicPr>
                <a:picLocks noChangeAspect="1"/>
              </p:cNvPicPr>
              <p:nvPr/>
            </p:nvPicPr>
            <p:blipFill>
              <a:blip r:embed="rId7"/>
              <a:stretch>
                <a:fillRect/>
              </a:stretch>
            </p:blipFill>
            <p:spPr>
              <a:xfrm>
                <a:off x="4869643" y="1721445"/>
                <a:ext cx="477423" cy="839046"/>
              </a:xfrm>
              <a:prstGeom prst="rect">
                <a:avLst/>
              </a:prstGeom>
            </p:spPr>
          </p:pic>
          <p:pic>
            <p:nvPicPr>
              <p:cNvPr id="24" name="Picture 23"/>
              <p:cNvPicPr>
                <a:picLocks noChangeAspect="1"/>
              </p:cNvPicPr>
              <p:nvPr/>
            </p:nvPicPr>
            <p:blipFill>
              <a:blip r:embed="rId8"/>
              <a:stretch>
                <a:fillRect/>
              </a:stretch>
            </p:blipFill>
            <p:spPr>
              <a:xfrm>
                <a:off x="5153580" y="1902539"/>
                <a:ext cx="882907" cy="862815"/>
              </a:xfrm>
              <a:prstGeom prst="rect">
                <a:avLst/>
              </a:prstGeom>
            </p:spPr>
          </p:pic>
        </p:grpSp>
        <p:grpSp>
          <p:nvGrpSpPr>
            <p:cNvPr id="15" name="Group 14"/>
            <p:cNvGrpSpPr/>
            <p:nvPr/>
          </p:nvGrpSpPr>
          <p:grpSpPr>
            <a:xfrm>
              <a:off x="4880542" y="3820782"/>
              <a:ext cx="944427" cy="972683"/>
              <a:chOff x="3981885" y="2834055"/>
              <a:chExt cx="944427" cy="972683"/>
            </a:xfrm>
          </p:grpSpPr>
          <p:pic>
            <p:nvPicPr>
              <p:cNvPr id="19" name="Picture 18"/>
              <p:cNvPicPr>
                <a:picLocks noChangeAspect="1"/>
              </p:cNvPicPr>
              <p:nvPr/>
            </p:nvPicPr>
            <p:blipFill>
              <a:blip r:embed="rId7"/>
              <a:stretch>
                <a:fillRect/>
              </a:stretch>
            </p:blipFill>
            <p:spPr>
              <a:xfrm>
                <a:off x="3981885" y="2967692"/>
                <a:ext cx="477423" cy="839046"/>
              </a:xfrm>
              <a:prstGeom prst="rect">
                <a:avLst/>
              </a:prstGeom>
            </p:spPr>
          </p:pic>
          <p:pic>
            <p:nvPicPr>
              <p:cNvPr id="20" name="Picture 19"/>
              <p:cNvPicPr>
                <a:picLocks noChangeAspect="1"/>
              </p:cNvPicPr>
              <p:nvPr/>
            </p:nvPicPr>
            <p:blipFill>
              <a:blip r:embed="rId7"/>
              <a:stretch>
                <a:fillRect/>
              </a:stretch>
            </p:blipFill>
            <p:spPr>
              <a:xfrm>
                <a:off x="4269036" y="2834055"/>
                <a:ext cx="477423" cy="839046"/>
              </a:xfrm>
              <a:prstGeom prst="rect">
                <a:avLst/>
              </a:prstGeom>
            </p:spPr>
          </p:pic>
          <p:pic>
            <p:nvPicPr>
              <p:cNvPr id="21" name="Picture 20"/>
              <p:cNvPicPr>
                <a:picLocks noChangeAspect="1"/>
              </p:cNvPicPr>
              <p:nvPr/>
            </p:nvPicPr>
            <p:blipFill>
              <a:blip r:embed="rId9"/>
              <a:stretch>
                <a:fillRect/>
              </a:stretch>
            </p:blipFill>
            <p:spPr>
              <a:xfrm>
                <a:off x="4480085" y="3260431"/>
                <a:ext cx="446227" cy="456212"/>
              </a:xfrm>
              <a:prstGeom prst="rect">
                <a:avLst/>
              </a:prstGeom>
            </p:spPr>
          </p:pic>
        </p:grpSp>
        <p:grpSp>
          <p:nvGrpSpPr>
            <p:cNvPr id="16" name="Group 15"/>
            <p:cNvGrpSpPr/>
            <p:nvPr/>
          </p:nvGrpSpPr>
          <p:grpSpPr>
            <a:xfrm>
              <a:off x="4383758" y="2988031"/>
              <a:ext cx="968998" cy="971748"/>
              <a:chOff x="3601101" y="2714202"/>
              <a:chExt cx="968998" cy="971748"/>
            </a:xfrm>
          </p:grpSpPr>
          <p:pic>
            <p:nvPicPr>
              <p:cNvPr id="17" name="Picture 16"/>
              <p:cNvPicPr>
                <a:picLocks noChangeAspect="1"/>
              </p:cNvPicPr>
              <p:nvPr/>
            </p:nvPicPr>
            <p:blipFill>
              <a:blip r:embed="rId7"/>
              <a:stretch>
                <a:fillRect/>
              </a:stretch>
            </p:blipFill>
            <p:spPr>
              <a:xfrm>
                <a:off x="3601101" y="2846904"/>
                <a:ext cx="477423" cy="839046"/>
              </a:xfrm>
              <a:prstGeom prst="rect">
                <a:avLst/>
              </a:prstGeom>
            </p:spPr>
          </p:pic>
          <p:pic>
            <p:nvPicPr>
              <p:cNvPr id="18" name="Picture 17"/>
              <p:cNvPicPr>
                <a:picLocks noChangeAspect="1"/>
              </p:cNvPicPr>
              <p:nvPr/>
            </p:nvPicPr>
            <p:blipFill>
              <a:blip r:embed="rId10"/>
              <a:stretch>
                <a:fillRect/>
              </a:stretch>
            </p:blipFill>
            <p:spPr>
              <a:xfrm>
                <a:off x="3875612" y="2714202"/>
                <a:ext cx="694487" cy="898458"/>
              </a:xfrm>
              <a:prstGeom prst="rect">
                <a:avLst/>
              </a:prstGeom>
            </p:spPr>
          </p:pic>
        </p:grpSp>
      </p:grpSp>
      <p:grpSp>
        <p:nvGrpSpPr>
          <p:cNvPr id="25" name="Group 24"/>
          <p:cNvGrpSpPr/>
          <p:nvPr/>
        </p:nvGrpSpPr>
        <p:grpSpPr>
          <a:xfrm>
            <a:off x="7977869" y="2810111"/>
            <a:ext cx="1838874" cy="556665"/>
            <a:chOff x="9658449" y="5585534"/>
            <a:chExt cx="1815842" cy="618406"/>
          </a:xfrm>
        </p:grpSpPr>
        <p:sp>
          <p:nvSpPr>
            <p:cNvPr id="26" name="Freeform 128"/>
            <p:cNvSpPr>
              <a:spLocks noChangeAspect="1" noEditPoints="1"/>
            </p:cNvSpPr>
            <p:nvPr/>
          </p:nvSpPr>
          <p:spPr bwMode="black">
            <a:xfrm>
              <a:off x="9658449" y="5585534"/>
              <a:ext cx="409042" cy="36000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50000"/>
                <a:lumOff val="50000"/>
              </a:schemeClr>
            </a:solidFill>
            <a:ln>
              <a:noFill/>
            </a:ln>
            <a:extLst/>
          </p:spPr>
          <p:txBody>
            <a:bodyPr vert="horz" wrap="square" lIns="67205" tIns="33603" rIns="67205" bIns="33603" numCol="1" anchor="t" anchorCtr="0" compatLnSpc="1">
              <a:prstTxWarp prst="textNoShape">
                <a:avLst/>
              </a:prstTxWarp>
            </a:bodyPr>
            <a:lstStyle/>
            <a:p>
              <a:endParaRPr lang="en-US" sz="1763" dirty="0"/>
            </a:p>
          </p:txBody>
        </p:sp>
        <p:sp>
          <p:nvSpPr>
            <p:cNvPr id="27" name="TextBox 26"/>
            <p:cNvSpPr txBox="1"/>
            <p:nvPr/>
          </p:nvSpPr>
          <p:spPr>
            <a:xfrm>
              <a:off x="10165192" y="5601177"/>
              <a:ext cx="1309099" cy="602763"/>
            </a:xfrm>
            <a:prstGeom prst="rect">
              <a:avLst/>
            </a:prstGeom>
            <a:noFill/>
            <a:ln>
              <a:noFill/>
            </a:ln>
          </p:spPr>
          <p:txBody>
            <a:bodyPr wrap="square" lIns="0" tIns="0" rIns="0" bIns="0" rtlCol="0">
              <a:spAutoFit/>
            </a:bodyPr>
            <a:lstStyle/>
            <a:p>
              <a:r>
                <a:rPr lang="en-US" sz="1763" spc="-52" dirty="0" smtClean="0">
                  <a:solidFill>
                    <a:schemeClr val="tx1">
                      <a:lumMod val="65000"/>
                      <a:lumOff val="35000"/>
                    </a:schemeClr>
                  </a:solidFill>
                  <a:latin typeface="Segoe UI Light" panose="020B0502040204020203" pitchFamily="34" charset="0"/>
                  <a:cs typeface="Segoe UI Light" panose="020B0502040204020203" pitchFamily="34" charset="0"/>
                </a:rPr>
                <a:t>Branding assets</a:t>
              </a:r>
              <a:endParaRPr lang="en-US" sz="1763" spc="-52" dirty="0">
                <a:solidFill>
                  <a:schemeClr val="tx1">
                    <a:lumMod val="65000"/>
                    <a:lumOff val="35000"/>
                  </a:schemeClr>
                </a:solidFill>
                <a:latin typeface="Segoe UI Light" panose="020B0502040204020203" pitchFamily="34" charset="0"/>
                <a:cs typeface="Segoe UI Light" panose="020B0502040204020203" pitchFamily="34" charset="0"/>
              </a:endParaRPr>
            </a:p>
          </p:txBody>
        </p:sp>
      </p:grpSp>
      <p:cxnSp>
        <p:nvCxnSpPr>
          <p:cNvPr id="28" name="Straight Arrow Connector 27"/>
          <p:cNvCxnSpPr/>
          <p:nvPr/>
        </p:nvCxnSpPr>
        <p:spPr>
          <a:xfrm flipV="1">
            <a:off x="3381686" y="1579017"/>
            <a:ext cx="4137556" cy="6279"/>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flipV="1">
            <a:off x="4475506" y="2566739"/>
            <a:ext cx="3043736" cy="14933"/>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0" name="Group 29"/>
          <p:cNvGrpSpPr/>
          <p:nvPr/>
        </p:nvGrpSpPr>
        <p:grpSpPr>
          <a:xfrm>
            <a:off x="4607818" y="1257657"/>
            <a:ext cx="531509" cy="472453"/>
            <a:chOff x="492" y="17985"/>
            <a:chExt cx="524853" cy="524853"/>
          </a:xfrm>
        </p:grpSpPr>
        <p:sp>
          <p:nvSpPr>
            <p:cNvPr id="31" name="Oval 3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t>1</a:t>
              </a:r>
            </a:p>
          </p:txBody>
        </p:sp>
      </p:grpSp>
      <p:grpSp>
        <p:nvGrpSpPr>
          <p:cNvPr id="33" name="Group 32"/>
          <p:cNvGrpSpPr/>
          <p:nvPr/>
        </p:nvGrpSpPr>
        <p:grpSpPr>
          <a:xfrm>
            <a:off x="6446719" y="2142430"/>
            <a:ext cx="531509" cy="472453"/>
            <a:chOff x="492" y="17985"/>
            <a:chExt cx="524853" cy="524853"/>
          </a:xfrm>
        </p:grpSpPr>
        <p:sp>
          <p:nvSpPr>
            <p:cNvPr id="34" name="Oval 3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t>3</a:t>
              </a:r>
            </a:p>
          </p:txBody>
        </p:sp>
      </p:grpSp>
      <p:sp>
        <p:nvSpPr>
          <p:cNvPr id="36" name="TextBox 35"/>
          <p:cNvSpPr txBox="1"/>
          <p:nvPr/>
        </p:nvSpPr>
        <p:spPr>
          <a:xfrm>
            <a:off x="5139315" y="2234268"/>
            <a:ext cx="1543368" cy="363626"/>
          </a:xfrm>
          <a:prstGeom prst="rect">
            <a:avLst/>
          </a:prstGeom>
          <a:noFill/>
        </p:spPr>
        <p:txBody>
          <a:bodyPr wrap="square" rtlCol="0">
            <a:spAutoFit/>
          </a:bodyPr>
          <a:lstStyle/>
          <a:p>
            <a:r>
              <a:rPr lang="en-US" sz="1763" b="1" i="1" dirty="0">
                <a:solidFill>
                  <a:schemeClr val="tx1">
                    <a:lumMod val="65000"/>
                    <a:lumOff val="35000"/>
                  </a:schemeClr>
                </a:solidFill>
                <a:latin typeface="Segoe UI Light" panose="020B0502040204020203" pitchFamily="34" charset="0"/>
                <a:cs typeface="Segoe UI Light" panose="020B0502040204020203" pitchFamily="34" charset="0"/>
              </a:rPr>
              <a:t>CSOM/REST</a:t>
            </a:r>
          </a:p>
        </p:txBody>
      </p:sp>
      <p:sp>
        <p:nvSpPr>
          <p:cNvPr id="37" name="TextBox 36"/>
          <p:cNvSpPr txBox="1"/>
          <p:nvPr/>
        </p:nvSpPr>
        <p:spPr>
          <a:xfrm>
            <a:off x="4840358" y="2629520"/>
            <a:ext cx="3059654" cy="1720086"/>
          </a:xfrm>
          <a:prstGeom prst="rect">
            <a:avLst/>
          </a:prstGeom>
          <a:noFill/>
        </p:spPr>
        <p:txBody>
          <a:bodyPr wrap="square" rtlCol="0">
            <a:spAutoFit/>
          </a:bodyPr>
          <a:lstStyle/>
          <a:p>
            <a:pPr marL="279953" indent="-279953">
              <a:buFont typeface="Arial" panose="020B0604020202020204" pitchFamily="34" charset="0"/>
              <a:buChar char="•"/>
            </a:pPr>
            <a:r>
              <a:rPr lang="en-US" sz="1763" i="1" dirty="0">
                <a:solidFill>
                  <a:schemeClr val="tx1">
                    <a:lumMod val="65000"/>
                    <a:lumOff val="35000"/>
                  </a:schemeClr>
                </a:solidFill>
                <a:latin typeface="Segoe UI Light" panose="020B0502040204020203" pitchFamily="34" charset="0"/>
                <a:cs typeface="Segoe UI Light" panose="020B0502040204020203" pitchFamily="34" charset="0"/>
              </a:rPr>
              <a:t>Upload master page</a:t>
            </a:r>
          </a:p>
          <a:p>
            <a:pPr marL="279953" indent="-279953">
              <a:buFont typeface="Arial" panose="020B0604020202020204" pitchFamily="34" charset="0"/>
              <a:buChar char="•"/>
            </a:pPr>
            <a:r>
              <a:rPr lang="en-US" sz="1763" i="1" dirty="0">
                <a:solidFill>
                  <a:schemeClr val="tx1">
                    <a:lumMod val="65000"/>
                    <a:lumOff val="35000"/>
                  </a:schemeClr>
                </a:solidFill>
                <a:latin typeface="Segoe UI Light" panose="020B0502040204020203" pitchFamily="34" charset="0"/>
                <a:cs typeface="Segoe UI Light" panose="020B0502040204020203" pitchFamily="34" charset="0"/>
              </a:rPr>
              <a:t>Upload page layouts</a:t>
            </a:r>
          </a:p>
          <a:p>
            <a:pPr marL="279953" indent="-279953">
              <a:buFont typeface="Arial" panose="020B0604020202020204" pitchFamily="34" charset="0"/>
              <a:buChar char="•"/>
            </a:pPr>
            <a:r>
              <a:rPr lang="en-US" sz="1763" i="1" dirty="0">
                <a:solidFill>
                  <a:schemeClr val="tx1">
                    <a:lumMod val="65000"/>
                    <a:lumOff val="35000"/>
                  </a:schemeClr>
                </a:solidFill>
                <a:latin typeface="Segoe UI Light" panose="020B0502040204020203" pitchFamily="34" charset="0"/>
                <a:cs typeface="Segoe UI Light" panose="020B0502040204020203" pitchFamily="34" charset="0"/>
              </a:rPr>
              <a:t>Set site master page using CSOM</a:t>
            </a:r>
          </a:p>
          <a:p>
            <a:pPr marL="279953" indent="-279953">
              <a:buFont typeface="Arial" panose="020B0604020202020204" pitchFamily="34" charset="0"/>
              <a:buChar char="•"/>
            </a:pPr>
            <a:r>
              <a:rPr lang="en-US" sz="1763" i="1" dirty="0">
                <a:solidFill>
                  <a:schemeClr val="tx1">
                    <a:lumMod val="65000"/>
                    <a:lumOff val="35000"/>
                  </a:schemeClr>
                </a:solidFill>
                <a:latin typeface="Segoe UI Light" panose="020B0502040204020203" pitchFamily="34" charset="0"/>
                <a:cs typeface="Segoe UI Light" panose="020B0502040204020203" pitchFamily="34" charset="0"/>
              </a:rPr>
              <a:t>Set page layouts</a:t>
            </a:r>
          </a:p>
          <a:p>
            <a:pPr marL="279953" indent="-279953">
              <a:buFont typeface="Arial" panose="020B0604020202020204" pitchFamily="34" charset="0"/>
              <a:buChar char="•"/>
            </a:pPr>
            <a:r>
              <a:rPr lang="en-US" sz="1763" i="1" dirty="0">
                <a:solidFill>
                  <a:schemeClr val="tx1">
                    <a:lumMod val="65000"/>
                    <a:lumOff val="35000"/>
                  </a:schemeClr>
                </a:solidFill>
                <a:latin typeface="Segoe UI Light" panose="020B0502040204020203" pitchFamily="34" charset="0"/>
                <a:cs typeface="Segoe UI Light" panose="020B0502040204020203" pitchFamily="34" charset="0"/>
              </a:rPr>
              <a:t>Set allowed site templates</a:t>
            </a:r>
          </a:p>
        </p:txBody>
      </p:sp>
      <p:grpSp>
        <p:nvGrpSpPr>
          <p:cNvPr id="38" name="Group 37"/>
          <p:cNvGrpSpPr/>
          <p:nvPr/>
        </p:nvGrpSpPr>
        <p:grpSpPr>
          <a:xfrm>
            <a:off x="9210134" y="2997245"/>
            <a:ext cx="531509" cy="472453"/>
            <a:chOff x="492" y="17985"/>
            <a:chExt cx="524853" cy="524853"/>
          </a:xfrm>
        </p:grpSpPr>
        <p:sp>
          <p:nvSpPr>
            <p:cNvPr id="39" name="Oval 38"/>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t>2</a:t>
              </a: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723" y="1169030"/>
            <a:ext cx="3330872" cy="1372243"/>
          </a:xfrm>
          <a:prstGeom prst="rect">
            <a:avLst/>
          </a:prstGeom>
          <a:ln>
            <a:noFill/>
          </a:ln>
          <a:effectLst>
            <a:softEdge rad="12700"/>
          </a:effectLst>
        </p:spPr>
      </p:pic>
      <p:sp>
        <p:nvSpPr>
          <p:cNvPr id="3" name="Title 210"/>
          <p:cNvSpPr txBox="1">
            <a:spLocks/>
          </p:cNvSpPr>
          <p:nvPr/>
        </p:nvSpPr>
        <p:spPr>
          <a:xfrm>
            <a:off x="689828" y="59992"/>
            <a:ext cx="4823759" cy="437811"/>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Handling themes from SP Apps</a:t>
            </a:r>
          </a:p>
        </p:txBody>
      </p:sp>
      <p:cxnSp>
        <p:nvCxnSpPr>
          <p:cNvPr id="4" name="Straight Arrow Connector 3"/>
          <p:cNvCxnSpPr/>
          <p:nvPr/>
        </p:nvCxnSpPr>
        <p:spPr>
          <a:xfrm>
            <a:off x="3562491" y="1922222"/>
            <a:ext cx="3518704" cy="8381"/>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5" name="Group 4"/>
          <p:cNvGrpSpPr/>
          <p:nvPr/>
        </p:nvGrpSpPr>
        <p:grpSpPr>
          <a:xfrm>
            <a:off x="7745506" y="3192547"/>
            <a:ext cx="1474011" cy="542584"/>
            <a:chOff x="9658449" y="5508491"/>
            <a:chExt cx="1455550" cy="602759"/>
          </a:xfrm>
        </p:grpSpPr>
        <p:sp>
          <p:nvSpPr>
            <p:cNvPr id="6" name="Freeform 128"/>
            <p:cNvSpPr>
              <a:spLocks noChangeAspect="1" noEditPoints="1"/>
            </p:cNvSpPr>
            <p:nvPr/>
          </p:nvSpPr>
          <p:spPr bwMode="black">
            <a:xfrm>
              <a:off x="9658449" y="5585534"/>
              <a:ext cx="409042" cy="36000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50000"/>
                <a:lumOff val="50000"/>
              </a:schemeClr>
            </a:solidFill>
            <a:ln>
              <a:noFill/>
            </a:ln>
            <a:extLst/>
          </p:spPr>
          <p:txBody>
            <a:bodyPr vert="horz" wrap="square" lIns="67205" tIns="33603" rIns="67205" bIns="33603" numCol="1" anchor="t" anchorCtr="0" compatLnSpc="1">
              <a:prstTxWarp prst="textNoShape">
                <a:avLst/>
              </a:prstTxWarp>
            </a:bodyPr>
            <a:lstStyle/>
            <a:p>
              <a:endParaRPr lang="en-US" sz="1763" dirty="0"/>
            </a:p>
          </p:txBody>
        </p:sp>
        <p:sp>
          <p:nvSpPr>
            <p:cNvPr id="7" name="TextBox 6"/>
            <p:cNvSpPr txBox="1"/>
            <p:nvPr/>
          </p:nvSpPr>
          <p:spPr>
            <a:xfrm>
              <a:off x="10170490" y="5508491"/>
              <a:ext cx="943509" cy="602759"/>
            </a:xfrm>
            <a:prstGeom prst="rect">
              <a:avLst/>
            </a:prstGeom>
            <a:noFill/>
            <a:ln>
              <a:noFill/>
            </a:ln>
          </p:spPr>
          <p:txBody>
            <a:bodyPr wrap="square" lIns="0" tIns="0" rIns="0" bIns="0" rtlCol="0">
              <a:spAutoFit/>
            </a:bodyPr>
            <a:lstStyle/>
            <a:p>
              <a:r>
                <a:rPr lang="en-US" sz="1763" spc="-52" dirty="0">
                  <a:latin typeface="Segoe UI Light" panose="020B0502040204020203" pitchFamily="34" charset="0"/>
                  <a:cs typeface="Segoe UI Light" panose="020B0502040204020203" pitchFamily="34" charset="0"/>
                </a:rPr>
                <a:t>Theme elements</a:t>
              </a:r>
            </a:p>
          </p:txBody>
        </p:sp>
      </p:grpSp>
      <p:cxnSp>
        <p:nvCxnSpPr>
          <p:cNvPr id="8" name="Straight Arrow Connector 7"/>
          <p:cNvCxnSpPr/>
          <p:nvPr/>
        </p:nvCxnSpPr>
        <p:spPr>
          <a:xfrm flipH="1" flipV="1">
            <a:off x="4656311" y="2903664"/>
            <a:ext cx="2521161" cy="31161"/>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9" name="Group 8"/>
          <p:cNvGrpSpPr/>
          <p:nvPr/>
        </p:nvGrpSpPr>
        <p:grpSpPr>
          <a:xfrm>
            <a:off x="4788614" y="1594582"/>
            <a:ext cx="531509" cy="472453"/>
            <a:chOff x="492" y="17985"/>
            <a:chExt cx="524853" cy="524853"/>
          </a:xfrm>
        </p:grpSpPr>
        <p:sp>
          <p:nvSpPr>
            <p:cNvPr id="10" name="Oval 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1</a:t>
              </a:r>
            </a:p>
          </p:txBody>
        </p:sp>
      </p:grpSp>
      <p:grpSp>
        <p:nvGrpSpPr>
          <p:cNvPr id="12" name="Group 11"/>
          <p:cNvGrpSpPr/>
          <p:nvPr/>
        </p:nvGrpSpPr>
        <p:grpSpPr>
          <a:xfrm>
            <a:off x="6627525" y="2479356"/>
            <a:ext cx="531509" cy="472453"/>
            <a:chOff x="492" y="17985"/>
            <a:chExt cx="524853" cy="524853"/>
          </a:xfrm>
        </p:grpSpPr>
        <p:sp>
          <p:nvSpPr>
            <p:cNvPr id="13" name="Oval 1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3</a:t>
              </a:r>
            </a:p>
          </p:txBody>
        </p:sp>
      </p:grpSp>
      <p:grpSp>
        <p:nvGrpSpPr>
          <p:cNvPr id="15" name="Group 14"/>
          <p:cNvGrpSpPr/>
          <p:nvPr/>
        </p:nvGrpSpPr>
        <p:grpSpPr>
          <a:xfrm>
            <a:off x="9168243" y="3395191"/>
            <a:ext cx="531509" cy="472453"/>
            <a:chOff x="492" y="17985"/>
            <a:chExt cx="524853" cy="524853"/>
          </a:xfrm>
        </p:grpSpPr>
        <p:sp>
          <p:nvSpPr>
            <p:cNvPr id="16" name="Oval 1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2</a:t>
              </a:r>
            </a:p>
          </p:txBody>
        </p:sp>
      </p:grpSp>
      <p:sp>
        <p:nvSpPr>
          <p:cNvPr id="18" name="TextBox 17"/>
          <p:cNvSpPr txBox="1"/>
          <p:nvPr/>
        </p:nvSpPr>
        <p:spPr>
          <a:xfrm>
            <a:off x="5759634" y="2571190"/>
            <a:ext cx="1103852" cy="363626"/>
          </a:xfrm>
          <a:prstGeom prst="rect">
            <a:avLst/>
          </a:prstGeom>
          <a:noFill/>
        </p:spPr>
        <p:txBody>
          <a:bodyPr wrap="square" rtlCol="0">
            <a:spAutoFit/>
          </a:bodyPr>
          <a:lstStyle/>
          <a:p>
            <a:r>
              <a:rPr lang="en-US" sz="1763" b="1" i="1" dirty="0">
                <a:latin typeface="Segoe UI Light" panose="020B0502040204020203" pitchFamily="34" charset="0"/>
                <a:cs typeface="Segoe UI Light" panose="020B0502040204020203" pitchFamily="34" charset="0"/>
              </a:rPr>
              <a:t>CSOM</a:t>
            </a:r>
          </a:p>
        </p:txBody>
      </p:sp>
      <p:sp>
        <p:nvSpPr>
          <p:cNvPr id="19" name="TextBox 18"/>
          <p:cNvSpPr txBox="1"/>
          <p:nvPr/>
        </p:nvSpPr>
        <p:spPr>
          <a:xfrm>
            <a:off x="4866452" y="2966436"/>
            <a:ext cx="2311020" cy="738664"/>
          </a:xfrm>
          <a:prstGeom prst="rect">
            <a:avLst/>
          </a:prstGeom>
          <a:noFill/>
        </p:spPr>
        <p:txBody>
          <a:bodyPr wrap="square" rtlCol="0">
            <a:spAutoFit/>
          </a:bodyPr>
          <a:lstStyle/>
          <a:p>
            <a:pPr marL="279953" indent="-279953">
              <a:buFont typeface="Arial" panose="020B0604020202020204" pitchFamily="34" charset="0"/>
              <a:buChar char="•"/>
            </a:pPr>
            <a:r>
              <a:rPr lang="en-US" i="1" dirty="0">
                <a:latin typeface="Segoe UI Light" panose="020B0502040204020203" pitchFamily="34" charset="0"/>
                <a:cs typeface="Segoe UI Light" panose="020B0502040204020203" pitchFamily="34" charset="0"/>
              </a:rPr>
              <a:t>Upload needed files</a:t>
            </a:r>
          </a:p>
          <a:p>
            <a:pPr marL="279953" indent="-279953">
              <a:buFont typeface="Arial" panose="020B0604020202020204" pitchFamily="34" charset="0"/>
              <a:buChar char="•"/>
            </a:pPr>
            <a:r>
              <a:rPr lang="en-US" i="1" dirty="0">
                <a:latin typeface="Segoe UI Light" panose="020B0502040204020203" pitchFamily="34" charset="0"/>
                <a:cs typeface="Segoe UI Light" panose="020B0502040204020203" pitchFamily="34" charset="0"/>
              </a:rPr>
              <a:t>Set theme to site</a:t>
            </a:r>
          </a:p>
          <a:p>
            <a:pPr marL="279953" indent="-279953">
              <a:buFont typeface="Arial" panose="020B0604020202020204" pitchFamily="34" charset="0"/>
              <a:buChar char="•"/>
            </a:pPr>
            <a:r>
              <a:rPr lang="en-US" i="1" dirty="0">
                <a:latin typeface="Segoe UI Light" panose="020B0502040204020203" pitchFamily="34" charset="0"/>
                <a:cs typeface="Segoe UI Light" panose="020B0502040204020203" pitchFamily="34" charset="0"/>
              </a:rPr>
              <a:t>(Set master page to site)</a:t>
            </a:r>
          </a:p>
        </p:txBody>
      </p:sp>
      <p:sp>
        <p:nvSpPr>
          <p:cNvPr id="20" name="TextBox 19"/>
          <p:cNvSpPr txBox="1"/>
          <p:nvPr/>
        </p:nvSpPr>
        <p:spPr>
          <a:xfrm>
            <a:off x="7952612" y="3675485"/>
            <a:ext cx="1983660" cy="936923"/>
          </a:xfrm>
          <a:prstGeom prst="rect">
            <a:avLst/>
          </a:prstGeom>
          <a:noFill/>
        </p:spPr>
        <p:txBody>
          <a:bodyPr wrap="square" rtlCol="0">
            <a:spAutoFit/>
          </a:bodyPr>
          <a:lstStyle/>
          <a:p>
            <a:pPr marL="279953" indent="-279953">
              <a:buFont typeface="Arial" panose="020B0604020202020204" pitchFamily="34" charset="0"/>
              <a:buChar char="•"/>
            </a:pPr>
            <a:r>
              <a:rPr lang="en-US" sz="1372" i="1" dirty="0">
                <a:latin typeface="Segoe UI Light" panose="020B0502040204020203" pitchFamily="34" charset="0"/>
                <a:cs typeface="Segoe UI Light" panose="020B0502040204020203" pitchFamily="34" charset="0"/>
              </a:rPr>
              <a:t>Color file</a:t>
            </a:r>
          </a:p>
          <a:p>
            <a:pPr marL="279953" indent="-279953">
              <a:buFont typeface="Arial" panose="020B0604020202020204" pitchFamily="34" charset="0"/>
              <a:buChar char="•"/>
            </a:pPr>
            <a:r>
              <a:rPr lang="en-US" sz="1372" i="1" dirty="0">
                <a:latin typeface="Segoe UI Light" panose="020B0502040204020203" pitchFamily="34" charset="0"/>
                <a:cs typeface="Segoe UI Light" panose="020B0502040204020203" pitchFamily="34" charset="0"/>
              </a:rPr>
              <a:t>Font file</a:t>
            </a:r>
          </a:p>
          <a:p>
            <a:pPr marL="279953" indent="-279953">
              <a:buFont typeface="Arial" panose="020B0604020202020204" pitchFamily="34" charset="0"/>
              <a:buChar char="•"/>
            </a:pPr>
            <a:r>
              <a:rPr lang="en-US" sz="1372" i="1" dirty="0">
                <a:latin typeface="Segoe UI Light" panose="020B0502040204020203" pitchFamily="34" charset="0"/>
                <a:cs typeface="Segoe UI Light" panose="020B0502040204020203" pitchFamily="34" charset="0"/>
              </a:rPr>
              <a:t>Background image</a:t>
            </a:r>
          </a:p>
          <a:p>
            <a:pPr marL="279953" indent="-279953">
              <a:buFont typeface="Arial" panose="020B0604020202020204" pitchFamily="34" charset="0"/>
              <a:buChar char="•"/>
            </a:pPr>
            <a:r>
              <a:rPr lang="en-US" sz="1372" i="1" dirty="0">
                <a:latin typeface="Segoe UI Light" panose="020B0502040204020203" pitchFamily="34" charset="0"/>
                <a:cs typeface="Segoe UI Light" panose="020B0502040204020203" pitchFamily="34" charset="0"/>
              </a:rPr>
              <a:t>(Master page)</a:t>
            </a:r>
          </a:p>
        </p:txBody>
      </p:sp>
      <p:pic>
        <p:nvPicPr>
          <p:cNvPr id="21" name="Picture 20"/>
          <p:cNvPicPr>
            <a:picLocks noChangeAspect="1"/>
          </p:cNvPicPr>
          <p:nvPr/>
        </p:nvPicPr>
        <p:blipFill>
          <a:blip r:embed="rId4"/>
          <a:stretch>
            <a:fillRect/>
          </a:stretch>
        </p:blipFill>
        <p:spPr>
          <a:xfrm>
            <a:off x="100723" y="1169030"/>
            <a:ext cx="3330872" cy="1372243"/>
          </a:xfrm>
          <a:prstGeom prst="rect">
            <a:avLst/>
          </a:prstGeom>
        </p:spPr>
      </p:pic>
      <p:grpSp>
        <p:nvGrpSpPr>
          <p:cNvPr id="22" name="Group 21"/>
          <p:cNvGrpSpPr/>
          <p:nvPr/>
        </p:nvGrpSpPr>
        <p:grpSpPr>
          <a:xfrm>
            <a:off x="2620785" y="2223240"/>
            <a:ext cx="1946802" cy="1706340"/>
            <a:chOff x="4383758" y="2311697"/>
            <a:chExt cx="2516893" cy="2481768"/>
          </a:xfrm>
        </p:grpSpPr>
        <p:sp>
          <p:nvSpPr>
            <p:cNvPr id="23" name="Rectangle 22"/>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24" name="Group 23"/>
            <p:cNvGrpSpPr/>
            <p:nvPr/>
          </p:nvGrpSpPr>
          <p:grpSpPr>
            <a:xfrm>
              <a:off x="5421611" y="2886866"/>
              <a:ext cx="1479040" cy="1043909"/>
              <a:chOff x="4557447" y="1721445"/>
              <a:chExt cx="1479040" cy="1043909"/>
            </a:xfrm>
          </p:grpSpPr>
          <p:pic>
            <p:nvPicPr>
              <p:cNvPr id="32" name="Picture 31"/>
              <p:cNvPicPr>
                <a:picLocks noChangeAspect="1"/>
              </p:cNvPicPr>
              <p:nvPr/>
            </p:nvPicPr>
            <p:blipFill>
              <a:blip r:embed="rId5"/>
              <a:stretch>
                <a:fillRect/>
              </a:stretch>
            </p:blipFill>
            <p:spPr>
              <a:xfrm>
                <a:off x="4557447" y="1902539"/>
                <a:ext cx="477423" cy="839046"/>
              </a:xfrm>
              <a:prstGeom prst="rect">
                <a:avLst/>
              </a:prstGeom>
            </p:spPr>
          </p:pic>
          <p:pic>
            <p:nvPicPr>
              <p:cNvPr id="33" name="Picture 32"/>
              <p:cNvPicPr>
                <a:picLocks noChangeAspect="1"/>
              </p:cNvPicPr>
              <p:nvPr/>
            </p:nvPicPr>
            <p:blipFill>
              <a:blip r:embed="rId5"/>
              <a:stretch>
                <a:fillRect/>
              </a:stretch>
            </p:blipFill>
            <p:spPr>
              <a:xfrm>
                <a:off x="4869643" y="1721445"/>
                <a:ext cx="477423" cy="839046"/>
              </a:xfrm>
              <a:prstGeom prst="rect">
                <a:avLst/>
              </a:prstGeom>
            </p:spPr>
          </p:pic>
          <p:pic>
            <p:nvPicPr>
              <p:cNvPr id="34" name="Picture 33"/>
              <p:cNvPicPr>
                <a:picLocks noChangeAspect="1"/>
              </p:cNvPicPr>
              <p:nvPr/>
            </p:nvPicPr>
            <p:blipFill>
              <a:blip r:embed="rId6"/>
              <a:stretch>
                <a:fillRect/>
              </a:stretch>
            </p:blipFill>
            <p:spPr>
              <a:xfrm>
                <a:off x="5153580" y="1902539"/>
                <a:ext cx="882907" cy="862815"/>
              </a:xfrm>
              <a:prstGeom prst="rect">
                <a:avLst/>
              </a:prstGeom>
            </p:spPr>
          </p:pic>
        </p:grpSp>
        <p:grpSp>
          <p:nvGrpSpPr>
            <p:cNvPr id="25" name="Group 24"/>
            <p:cNvGrpSpPr/>
            <p:nvPr/>
          </p:nvGrpSpPr>
          <p:grpSpPr>
            <a:xfrm>
              <a:off x="4880542" y="3820782"/>
              <a:ext cx="944427" cy="972683"/>
              <a:chOff x="3981885" y="2834055"/>
              <a:chExt cx="944427" cy="972683"/>
            </a:xfrm>
          </p:grpSpPr>
          <p:pic>
            <p:nvPicPr>
              <p:cNvPr id="29" name="Picture 28"/>
              <p:cNvPicPr>
                <a:picLocks noChangeAspect="1"/>
              </p:cNvPicPr>
              <p:nvPr/>
            </p:nvPicPr>
            <p:blipFill>
              <a:blip r:embed="rId5"/>
              <a:stretch>
                <a:fillRect/>
              </a:stretch>
            </p:blipFill>
            <p:spPr>
              <a:xfrm>
                <a:off x="3981885" y="2967692"/>
                <a:ext cx="477423" cy="839046"/>
              </a:xfrm>
              <a:prstGeom prst="rect">
                <a:avLst/>
              </a:prstGeom>
            </p:spPr>
          </p:pic>
          <p:pic>
            <p:nvPicPr>
              <p:cNvPr id="30" name="Picture 29"/>
              <p:cNvPicPr>
                <a:picLocks noChangeAspect="1"/>
              </p:cNvPicPr>
              <p:nvPr/>
            </p:nvPicPr>
            <p:blipFill>
              <a:blip r:embed="rId5"/>
              <a:stretch>
                <a:fillRect/>
              </a:stretch>
            </p:blipFill>
            <p:spPr>
              <a:xfrm>
                <a:off x="4269036" y="2834055"/>
                <a:ext cx="477423" cy="839046"/>
              </a:xfrm>
              <a:prstGeom prst="rect">
                <a:avLst/>
              </a:prstGeom>
            </p:spPr>
          </p:pic>
          <p:pic>
            <p:nvPicPr>
              <p:cNvPr id="31" name="Picture 30"/>
              <p:cNvPicPr>
                <a:picLocks noChangeAspect="1"/>
              </p:cNvPicPr>
              <p:nvPr/>
            </p:nvPicPr>
            <p:blipFill>
              <a:blip r:embed="rId7"/>
              <a:stretch>
                <a:fillRect/>
              </a:stretch>
            </p:blipFill>
            <p:spPr>
              <a:xfrm>
                <a:off x="4480085" y="3260431"/>
                <a:ext cx="446227" cy="456212"/>
              </a:xfrm>
              <a:prstGeom prst="rect">
                <a:avLst/>
              </a:prstGeom>
            </p:spPr>
          </p:pic>
        </p:grpSp>
        <p:grpSp>
          <p:nvGrpSpPr>
            <p:cNvPr id="26" name="Group 25"/>
            <p:cNvGrpSpPr/>
            <p:nvPr/>
          </p:nvGrpSpPr>
          <p:grpSpPr>
            <a:xfrm>
              <a:off x="4383758" y="2988031"/>
              <a:ext cx="968998" cy="971748"/>
              <a:chOff x="3601101" y="2714202"/>
              <a:chExt cx="968998" cy="971748"/>
            </a:xfrm>
          </p:grpSpPr>
          <p:pic>
            <p:nvPicPr>
              <p:cNvPr id="27" name="Picture 26"/>
              <p:cNvPicPr>
                <a:picLocks noChangeAspect="1"/>
              </p:cNvPicPr>
              <p:nvPr/>
            </p:nvPicPr>
            <p:blipFill>
              <a:blip r:embed="rId5"/>
              <a:stretch>
                <a:fillRect/>
              </a:stretch>
            </p:blipFill>
            <p:spPr>
              <a:xfrm>
                <a:off x="3601101" y="2846904"/>
                <a:ext cx="477423" cy="839046"/>
              </a:xfrm>
              <a:prstGeom prst="rect">
                <a:avLst/>
              </a:prstGeom>
            </p:spPr>
          </p:pic>
          <p:pic>
            <p:nvPicPr>
              <p:cNvPr id="28" name="Picture 27"/>
              <p:cNvPicPr>
                <a:picLocks noChangeAspect="1"/>
              </p:cNvPicPr>
              <p:nvPr/>
            </p:nvPicPr>
            <p:blipFill>
              <a:blip r:embed="rId8"/>
              <a:stretch>
                <a:fillRect/>
              </a:stretch>
            </p:blipFill>
            <p:spPr>
              <a:xfrm>
                <a:off x="3875612" y="2714202"/>
                <a:ext cx="694487" cy="898458"/>
              </a:xfrm>
              <a:prstGeom prst="rect">
                <a:avLst/>
              </a:prstGeom>
            </p:spPr>
          </p:pic>
        </p:grpSp>
      </p:grpSp>
      <p:grpSp>
        <p:nvGrpSpPr>
          <p:cNvPr id="35" name="Group 34"/>
          <p:cNvGrpSpPr/>
          <p:nvPr/>
        </p:nvGrpSpPr>
        <p:grpSpPr>
          <a:xfrm>
            <a:off x="7440058" y="1688314"/>
            <a:ext cx="2182139" cy="1457479"/>
            <a:chOff x="7366822" y="3128075"/>
            <a:chExt cx="2111349" cy="1586472"/>
          </a:xfrm>
        </p:grpSpPr>
        <p:sp>
          <p:nvSpPr>
            <p:cNvPr id="36" name="Arc 35"/>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37" name="Group 36"/>
            <p:cNvGrpSpPr/>
            <p:nvPr/>
          </p:nvGrpSpPr>
          <p:grpSpPr>
            <a:xfrm>
              <a:off x="7482976" y="3128075"/>
              <a:ext cx="1995195" cy="1307309"/>
              <a:chOff x="4395610" y="3071229"/>
              <a:chExt cx="1995195" cy="1307309"/>
            </a:xfrm>
          </p:grpSpPr>
          <p:sp>
            <p:nvSpPr>
              <p:cNvPr id="38" name="Rectangle 37"/>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39" name="Picture 38"/>
              <p:cNvPicPr>
                <a:picLocks noChangeAspect="1"/>
              </p:cNvPicPr>
              <p:nvPr/>
            </p:nvPicPr>
            <p:blipFill>
              <a:blip r:embed="rId9"/>
              <a:stretch>
                <a:fillRect/>
              </a:stretch>
            </p:blipFill>
            <p:spPr>
              <a:xfrm>
                <a:off x="5246592" y="3476941"/>
                <a:ext cx="529349" cy="417312"/>
              </a:xfrm>
              <a:prstGeom prst="rect">
                <a:avLst/>
              </a:prstGeom>
            </p:spPr>
          </p:pic>
          <p:pic>
            <p:nvPicPr>
              <p:cNvPr id="40" name="Picture 39"/>
              <p:cNvPicPr>
                <a:picLocks noChangeAspect="1"/>
              </p:cNvPicPr>
              <p:nvPr/>
            </p:nvPicPr>
            <p:blipFill>
              <a:blip r:embed="rId9"/>
              <a:stretch>
                <a:fillRect/>
              </a:stretch>
            </p:blipFill>
            <p:spPr>
              <a:xfrm>
                <a:off x="5581574" y="3585493"/>
                <a:ext cx="556200" cy="438480"/>
              </a:xfrm>
              <a:prstGeom prst="rect">
                <a:avLst/>
              </a:prstGeom>
            </p:spPr>
          </p:pic>
          <p:pic>
            <p:nvPicPr>
              <p:cNvPr id="41" name="Picture 40"/>
              <p:cNvPicPr>
                <a:picLocks noChangeAspect="1"/>
              </p:cNvPicPr>
              <p:nvPr/>
            </p:nvPicPr>
            <p:blipFill>
              <a:blip r:embed="rId10"/>
              <a:stretch>
                <a:fillRect/>
              </a:stretch>
            </p:blipFill>
            <p:spPr>
              <a:xfrm>
                <a:off x="5970309" y="3700199"/>
                <a:ext cx="420496" cy="432326"/>
              </a:xfrm>
              <a:prstGeom prst="rect">
                <a:avLst/>
              </a:prstGeom>
            </p:spPr>
          </p:pic>
          <p:pic>
            <p:nvPicPr>
              <p:cNvPr id="42" name="Picture 41"/>
              <p:cNvPicPr>
                <a:picLocks noChangeAspect="1"/>
              </p:cNvPicPr>
              <p:nvPr/>
            </p:nvPicPr>
            <p:blipFill>
              <a:blip r:embed="rId11"/>
              <a:stretch>
                <a:fillRect/>
              </a:stretch>
            </p:blipFill>
            <p:spPr>
              <a:xfrm>
                <a:off x="4893565" y="3772769"/>
                <a:ext cx="688009" cy="605769"/>
              </a:xfrm>
              <a:prstGeom prst="rect">
                <a:avLst/>
              </a:prstGeom>
            </p:spPr>
          </p:pic>
        </p:gr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0" presetClass="entr" presetSubtype="0" fill="hold" nodeType="after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944" y="1274679"/>
            <a:ext cx="3387733" cy="1769051"/>
          </a:xfrm>
          <a:prstGeom prst="rect">
            <a:avLst/>
          </a:prstGeom>
          <a:ln>
            <a:solidFill>
              <a:schemeClr val="bg1">
                <a:lumMod val="75000"/>
              </a:schemeClr>
            </a:solidFill>
          </a:ln>
        </p:spPr>
      </p:pic>
      <p:pic>
        <p:nvPicPr>
          <p:cNvPr id="3" name="Picture 2"/>
          <p:cNvPicPr>
            <a:picLocks noChangeAspect="1"/>
          </p:cNvPicPr>
          <p:nvPr/>
        </p:nvPicPr>
        <p:blipFill>
          <a:blip r:embed="rId4"/>
          <a:stretch>
            <a:fillRect/>
          </a:stretch>
        </p:blipFill>
        <p:spPr>
          <a:xfrm>
            <a:off x="57774" y="1268642"/>
            <a:ext cx="3399296" cy="1775089"/>
          </a:xfrm>
          <a:prstGeom prst="rect">
            <a:avLst/>
          </a:prstGeom>
          <a:ln>
            <a:solidFill>
              <a:schemeClr val="bg1">
                <a:lumMod val="75000"/>
              </a:schemeClr>
            </a:solidFill>
          </a:ln>
        </p:spPr>
      </p:pic>
      <p:sp>
        <p:nvSpPr>
          <p:cNvPr id="4" name="Title 210"/>
          <p:cNvSpPr txBox="1">
            <a:spLocks/>
          </p:cNvSpPr>
          <p:nvPr/>
        </p:nvSpPr>
        <p:spPr>
          <a:xfrm>
            <a:off x="580906" y="131618"/>
            <a:ext cx="4261063" cy="437684"/>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Controlling CSS from App</a:t>
            </a:r>
          </a:p>
        </p:txBody>
      </p:sp>
      <p:cxnSp>
        <p:nvCxnSpPr>
          <p:cNvPr id="5" name="Straight Arrow Connector 4"/>
          <p:cNvCxnSpPr/>
          <p:nvPr/>
        </p:nvCxnSpPr>
        <p:spPr>
          <a:xfrm>
            <a:off x="3552566" y="1954144"/>
            <a:ext cx="4078674" cy="24074"/>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6" name="Group 5"/>
          <p:cNvGrpSpPr/>
          <p:nvPr/>
        </p:nvGrpSpPr>
        <p:grpSpPr>
          <a:xfrm>
            <a:off x="8179858" y="3309581"/>
            <a:ext cx="1495813" cy="324060"/>
            <a:chOff x="9658449" y="5585534"/>
            <a:chExt cx="1477078" cy="360000"/>
          </a:xfrm>
        </p:grpSpPr>
        <p:sp>
          <p:nvSpPr>
            <p:cNvPr id="7" name="Freeform 128"/>
            <p:cNvSpPr>
              <a:spLocks noChangeAspect="1" noEditPoints="1"/>
            </p:cNvSpPr>
            <p:nvPr/>
          </p:nvSpPr>
          <p:spPr bwMode="black">
            <a:xfrm>
              <a:off x="9658449" y="5585534"/>
              <a:ext cx="409042" cy="36000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50000"/>
                <a:lumOff val="50000"/>
              </a:schemeClr>
            </a:solidFill>
            <a:ln>
              <a:noFill/>
            </a:ln>
            <a:extLst/>
          </p:spPr>
          <p:txBody>
            <a:bodyPr vert="horz" wrap="square" lIns="67205" tIns="33603" rIns="67205" bIns="33603" numCol="1" anchor="t" anchorCtr="0" compatLnSpc="1">
              <a:prstTxWarp prst="textNoShape">
                <a:avLst/>
              </a:prstTxWarp>
            </a:bodyPr>
            <a:lstStyle/>
            <a:p>
              <a:endParaRPr lang="en-US" sz="1763" dirty="0"/>
            </a:p>
          </p:txBody>
        </p:sp>
        <p:sp>
          <p:nvSpPr>
            <p:cNvPr id="8" name="TextBox 7"/>
            <p:cNvSpPr txBox="1"/>
            <p:nvPr/>
          </p:nvSpPr>
          <p:spPr>
            <a:xfrm>
              <a:off x="10192018" y="5628915"/>
              <a:ext cx="943509" cy="301381"/>
            </a:xfrm>
            <a:prstGeom prst="rect">
              <a:avLst/>
            </a:prstGeom>
            <a:noFill/>
            <a:ln>
              <a:noFill/>
            </a:ln>
          </p:spPr>
          <p:txBody>
            <a:bodyPr wrap="square" lIns="0" tIns="0" rIns="0" bIns="0" rtlCol="0">
              <a:spAutoFit/>
            </a:bodyPr>
            <a:lstStyle/>
            <a:p>
              <a:r>
                <a:rPr lang="en-US" sz="1763" spc="-52" dirty="0" smtClean="0">
                  <a:latin typeface="Segoe UI Light" panose="020B0502040204020203" pitchFamily="34" charset="0"/>
                  <a:cs typeface="Segoe UI Light" panose="020B0502040204020203" pitchFamily="34" charset="0"/>
                </a:rPr>
                <a:t>Assets</a:t>
              </a:r>
              <a:endParaRPr lang="en-US" sz="1763" spc="-52" dirty="0">
                <a:latin typeface="Segoe UI Light" panose="020B0502040204020203" pitchFamily="34" charset="0"/>
                <a:cs typeface="Segoe UI Light" panose="020B0502040204020203" pitchFamily="34" charset="0"/>
              </a:endParaRPr>
            </a:p>
          </p:txBody>
        </p:sp>
      </p:grpSp>
      <p:cxnSp>
        <p:nvCxnSpPr>
          <p:cNvPr id="9" name="Straight Arrow Connector 8"/>
          <p:cNvCxnSpPr/>
          <p:nvPr/>
        </p:nvCxnSpPr>
        <p:spPr>
          <a:xfrm flipH="1" flipV="1">
            <a:off x="4562323" y="2951288"/>
            <a:ext cx="3043736" cy="14933"/>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10" name="Group 9"/>
          <p:cNvGrpSpPr/>
          <p:nvPr/>
        </p:nvGrpSpPr>
        <p:grpSpPr>
          <a:xfrm>
            <a:off x="4694628" y="1642207"/>
            <a:ext cx="531509" cy="472453"/>
            <a:chOff x="492" y="17985"/>
            <a:chExt cx="524853" cy="524853"/>
          </a:xfrm>
        </p:grpSpPr>
        <p:sp>
          <p:nvSpPr>
            <p:cNvPr id="11" name="Oval 1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1</a:t>
              </a:r>
            </a:p>
          </p:txBody>
        </p:sp>
      </p:grpSp>
      <p:grpSp>
        <p:nvGrpSpPr>
          <p:cNvPr id="13" name="Group 12"/>
          <p:cNvGrpSpPr/>
          <p:nvPr/>
        </p:nvGrpSpPr>
        <p:grpSpPr>
          <a:xfrm>
            <a:off x="6533539" y="2526981"/>
            <a:ext cx="531509" cy="472453"/>
            <a:chOff x="492" y="17985"/>
            <a:chExt cx="524853" cy="524853"/>
          </a:xfrm>
        </p:grpSpPr>
        <p:sp>
          <p:nvSpPr>
            <p:cNvPr id="14" name="Oval 1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3</a:t>
              </a:r>
            </a:p>
          </p:txBody>
        </p:sp>
      </p:grpSp>
      <p:grpSp>
        <p:nvGrpSpPr>
          <p:cNvPr id="16" name="Group 15"/>
          <p:cNvGrpSpPr/>
          <p:nvPr/>
        </p:nvGrpSpPr>
        <p:grpSpPr>
          <a:xfrm>
            <a:off x="9549116" y="3400328"/>
            <a:ext cx="531509" cy="472453"/>
            <a:chOff x="492" y="17985"/>
            <a:chExt cx="524853" cy="524853"/>
          </a:xfrm>
        </p:grpSpPr>
        <p:sp>
          <p:nvSpPr>
            <p:cNvPr id="17" name="Oval 1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2</a:t>
              </a:r>
            </a:p>
          </p:txBody>
        </p:sp>
      </p:grpSp>
      <p:sp>
        <p:nvSpPr>
          <p:cNvPr id="19" name="TextBox 18"/>
          <p:cNvSpPr txBox="1"/>
          <p:nvPr/>
        </p:nvSpPr>
        <p:spPr>
          <a:xfrm>
            <a:off x="5223420" y="2618816"/>
            <a:ext cx="1546090" cy="363626"/>
          </a:xfrm>
          <a:prstGeom prst="rect">
            <a:avLst/>
          </a:prstGeom>
          <a:noFill/>
        </p:spPr>
        <p:txBody>
          <a:bodyPr wrap="square" rtlCol="0">
            <a:spAutoFit/>
          </a:bodyPr>
          <a:lstStyle/>
          <a:p>
            <a:r>
              <a:rPr lang="en-US" sz="1763" b="1" i="1" dirty="0" smtClean="0">
                <a:latin typeface="Segoe UI Light" panose="020B0502040204020203" pitchFamily="34" charset="0"/>
                <a:cs typeface="Segoe UI Light" panose="020B0502040204020203" pitchFamily="34" charset="0"/>
              </a:rPr>
              <a:t>CSOM/REST</a:t>
            </a:r>
            <a:endParaRPr lang="en-US" sz="1763" b="1" i="1" dirty="0">
              <a:latin typeface="Segoe UI Light" panose="020B0502040204020203" pitchFamily="34" charset="0"/>
              <a:cs typeface="Segoe UI Light" panose="020B0502040204020203" pitchFamily="34" charset="0"/>
            </a:endParaRPr>
          </a:p>
        </p:txBody>
      </p:sp>
      <p:sp>
        <p:nvSpPr>
          <p:cNvPr id="20" name="TextBox 19"/>
          <p:cNvSpPr txBox="1"/>
          <p:nvPr/>
        </p:nvSpPr>
        <p:spPr>
          <a:xfrm>
            <a:off x="4927175" y="3014060"/>
            <a:ext cx="2704066" cy="906210"/>
          </a:xfrm>
          <a:prstGeom prst="rect">
            <a:avLst/>
          </a:prstGeom>
          <a:noFill/>
        </p:spPr>
        <p:txBody>
          <a:bodyPr wrap="square" rtlCol="0">
            <a:spAutoFit/>
          </a:bodyPr>
          <a:lstStyle/>
          <a:p>
            <a:pPr marL="279953" indent="-279953">
              <a:buFont typeface="Arial" panose="020B0604020202020204" pitchFamily="34" charset="0"/>
              <a:buChar char="•"/>
            </a:pPr>
            <a:r>
              <a:rPr lang="en-US" sz="1763" i="1" dirty="0">
                <a:latin typeface="Segoe UI Light" panose="020B0502040204020203" pitchFamily="34" charset="0"/>
                <a:cs typeface="Segoe UI Light" panose="020B0502040204020203" pitchFamily="34" charset="0"/>
              </a:rPr>
              <a:t>Upload CSS</a:t>
            </a:r>
          </a:p>
          <a:p>
            <a:pPr marL="279953" indent="-279953">
              <a:buFont typeface="Arial" panose="020B0604020202020204" pitchFamily="34" charset="0"/>
              <a:buChar char="•"/>
            </a:pPr>
            <a:r>
              <a:rPr lang="en-US" sz="1763" i="1" dirty="0" smtClean="0">
                <a:latin typeface="Segoe UI Light" panose="020B0502040204020203" pitchFamily="34" charset="0"/>
                <a:cs typeface="Segoe UI Light" panose="020B0502040204020203" pitchFamily="34" charset="0"/>
              </a:rPr>
              <a:t>Set alternate CSS for the site</a:t>
            </a:r>
            <a:endParaRPr lang="en-US" sz="1763" i="1" dirty="0">
              <a:latin typeface="Segoe UI Light" panose="020B0502040204020203" pitchFamily="34" charset="0"/>
              <a:cs typeface="Segoe UI Light" panose="020B0502040204020203" pitchFamily="34" charset="0"/>
            </a:endParaRPr>
          </a:p>
        </p:txBody>
      </p:sp>
      <p:sp>
        <p:nvSpPr>
          <p:cNvPr id="21" name="TextBox 20"/>
          <p:cNvSpPr txBox="1"/>
          <p:nvPr/>
        </p:nvSpPr>
        <p:spPr>
          <a:xfrm>
            <a:off x="8473258" y="3652013"/>
            <a:ext cx="1983660" cy="514628"/>
          </a:xfrm>
          <a:prstGeom prst="rect">
            <a:avLst/>
          </a:prstGeom>
          <a:noFill/>
        </p:spPr>
        <p:txBody>
          <a:bodyPr wrap="square" rtlCol="0">
            <a:spAutoFit/>
          </a:bodyPr>
          <a:lstStyle/>
          <a:p>
            <a:pPr marL="279953" indent="-279953">
              <a:buFont typeface="Arial" panose="020B0604020202020204" pitchFamily="34" charset="0"/>
              <a:buChar char="•"/>
            </a:pPr>
            <a:r>
              <a:rPr lang="en-US" sz="1372" i="1" dirty="0" smtClean="0">
                <a:latin typeface="Segoe UI Light" panose="020B0502040204020203" pitchFamily="34" charset="0"/>
                <a:cs typeface="Segoe UI Light" panose="020B0502040204020203" pitchFamily="34" charset="0"/>
              </a:rPr>
              <a:t>CSS file</a:t>
            </a:r>
          </a:p>
          <a:p>
            <a:pPr marL="279953" indent="-279953">
              <a:buFont typeface="Arial" panose="020B0604020202020204" pitchFamily="34" charset="0"/>
              <a:buChar char="•"/>
            </a:pPr>
            <a:r>
              <a:rPr lang="en-US" sz="1372" i="1" dirty="0" smtClean="0">
                <a:latin typeface="Segoe UI Light" panose="020B0502040204020203" pitchFamily="34" charset="0"/>
                <a:cs typeface="Segoe UI Light" panose="020B0502040204020203" pitchFamily="34" charset="0"/>
              </a:rPr>
              <a:t>Images</a:t>
            </a:r>
            <a:endParaRPr lang="en-US" sz="1372" i="1" dirty="0">
              <a:latin typeface="Segoe UI Light" panose="020B0502040204020203" pitchFamily="34" charset="0"/>
              <a:cs typeface="Segoe UI Light" panose="020B0502040204020203" pitchFamily="34" charset="0"/>
            </a:endParaRPr>
          </a:p>
        </p:txBody>
      </p:sp>
      <p:grpSp>
        <p:nvGrpSpPr>
          <p:cNvPr id="22" name="Group 21"/>
          <p:cNvGrpSpPr/>
          <p:nvPr/>
        </p:nvGrpSpPr>
        <p:grpSpPr>
          <a:xfrm>
            <a:off x="2526796" y="2270865"/>
            <a:ext cx="1946802" cy="1706340"/>
            <a:chOff x="4383758" y="2311697"/>
            <a:chExt cx="2516893" cy="2481768"/>
          </a:xfrm>
        </p:grpSpPr>
        <p:sp>
          <p:nvSpPr>
            <p:cNvPr id="23" name="Rectangle 22"/>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24" name="Group 23"/>
            <p:cNvGrpSpPr/>
            <p:nvPr/>
          </p:nvGrpSpPr>
          <p:grpSpPr>
            <a:xfrm>
              <a:off x="5421611" y="2886866"/>
              <a:ext cx="1479040" cy="1043909"/>
              <a:chOff x="4557447" y="1721445"/>
              <a:chExt cx="1479040" cy="1043909"/>
            </a:xfrm>
          </p:grpSpPr>
          <p:pic>
            <p:nvPicPr>
              <p:cNvPr id="32" name="Picture 31"/>
              <p:cNvPicPr>
                <a:picLocks noChangeAspect="1"/>
              </p:cNvPicPr>
              <p:nvPr/>
            </p:nvPicPr>
            <p:blipFill>
              <a:blip r:embed="rId5"/>
              <a:stretch>
                <a:fillRect/>
              </a:stretch>
            </p:blipFill>
            <p:spPr>
              <a:xfrm>
                <a:off x="4557447" y="1902539"/>
                <a:ext cx="477423" cy="839046"/>
              </a:xfrm>
              <a:prstGeom prst="rect">
                <a:avLst/>
              </a:prstGeom>
            </p:spPr>
          </p:pic>
          <p:pic>
            <p:nvPicPr>
              <p:cNvPr id="33" name="Picture 32"/>
              <p:cNvPicPr>
                <a:picLocks noChangeAspect="1"/>
              </p:cNvPicPr>
              <p:nvPr/>
            </p:nvPicPr>
            <p:blipFill>
              <a:blip r:embed="rId5"/>
              <a:stretch>
                <a:fillRect/>
              </a:stretch>
            </p:blipFill>
            <p:spPr>
              <a:xfrm>
                <a:off x="4869643" y="1721445"/>
                <a:ext cx="477423" cy="839046"/>
              </a:xfrm>
              <a:prstGeom prst="rect">
                <a:avLst/>
              </a:prstGeom>
            </p:spPr>
          </p:pic>
          <p:pic>
            <p:nvPicPr>
              <p:cNvPr id="34" name="Picture 33"/>
              <p:cNvPicPr>
                <a:picLocks noChangeAspect="1"/>
              </p:cNvPicPr>
              <p:nvPr/>
            </p:nvPicPr>
            <p:blipFill>
              <a:blip r:embed="rId6"/>
              <a:stretch>
                <a:fillRect/>
              </a:stretch>
            </p:blipFill>
            <p:spPr>
              <a:xfrm>
                <a:off x="5153580" y="1902539"/>
                <a:ext cx="882907" cy="862815"/>
              </a:xfrm>
              <a:prstGeom prst="rect">
                <a:avLst/>
              </a:prstGeom>
            </p:spPr>
          </p:pic>
        </p:grpSp>
        <p:grpSp>
          <p:nvGrpSpPr>
            <p:cNvPr id="25" name="Group 24"/>
            <p:cNvGrpSpPr/>
            <p:nvPr/>
          </p:nvGrpSpPr>
          <p:grpSpPr>
            <a:xfrm>
              <a:off x="4880542" y="3820782"/>
              <a:ext cx="944427" cy="972683"/>
              <a:chOff x="3981885" y="2834055"/>
              <a:chExt cx="944427" cy="972683"/>
            </a:xfrm>
          </p:grpSpPr>
          <p:pic>
            <p:nvPicPr>
              <p:cNvPr id="29" name="Picture 28"/>
              <p:cNvPicPr>
                <a:picLocks noChangeAspect="1"/>
              </p:cNvPicPr>
              <p:nvPr/>
            </p:nvPicPr>
            <p:blipFill>
              <a:blip r:embed="rId5"/>
              <a:stretch>
                <a:fillRect/>
              </a:stretch>
            </p:blipFill>
            <p:spPr>
              <a:xfrm>
                <a:off x="3981885" y="2967692"/>
                <a:ext cx="477423" cy="839046"/>
              </a:xfrm>
              <a:prstGeom prst="rect">
                <a:avLst/>
              </a:prstGeom>
            </p:spPr>
          </p:pic>
          <p:pic>
            <p:nvPicPr>
              <p:cNvPr id="30" name="Picture 29"/>
              <p:cNvPicPr>
                <a:picLocks noChangeAspect="1"/>
              </p:cNvPicPr>
              <p:nvPr/>
            </p:nvPicPr>
            <p:blipFill>
              <a:blip r:embed="rId5"/>
              <a:stretch>
                <a:fillRect/>
              </a:stretch>
            </p:blipFill>
            <p:spPr>
              <a:xfrm>
                <a:off x="4269036" y="2834055"/>
                <a:ext cx="477423" cy="839046"/>
              </a:xfrm>
              <a:prstGeom prst="rect">
                <a:avLst/>
              </a:prstGeom>
            </p:spPr>
          </p:pic>
          <p:pic>
            <p:nvPicPr>
              <p:cNvPr id="31" name="Picture 30"/>
              <p:cNvPicPr>
                <a:picLocks noChangeAspect="1"/>
              </p:cNvPicPr>
              <p:nvPr/>
            </p:nvPicPr>
            <p:blipFill>
              <a:blip r:embed="rId7"/>
              <a:stretch>
                <a:fillRect/>
              </a:stretch>
            </p:blipFill>
            <p:spPr>
              <a:xfrm>
                <a:off x="4480085" y="3260431"/>
                <a:ext cx="446227" cy="456212"/>
              </a:xfrm>
              <a:prstGeom prst="rect">
                <a:avLst/>
              </a:prstGeom>
            </p:spPr>
          </p:pic>
        </p:grpSp>
        <p:grpSp>
          <p:nvGrpSpPr>
            <p:cNvPr id="26" name="Group 25"/>
            <p:cNvGrpSpPr/>
            <p:nvPr/>
          </p:nvGrpSpPr>
          <p:grpSpPr>
            <a:xfrm>
              <a:off x="4383758" y="2988031"/>
              <a:ext cx="968998" cy="971748"/>
              <a:chOff x="3601101" y="2714202"/>
              <a:chExt cx="968998" cy="971748"/>
            </a:xfrm>
          </p:grpSpPr>
          <p:pic>
            <p:nvPicPr>
              <p:cNvPr id="27" name="Picture 26"/>
              <p:cNvPicPr>
                <a:picLocks noChangeAspect="1"/>
              </p:cNvPicPr>
              <p:nvPr/>
            </p:nvPicPr>
            <p:blipFill>
              <a:blip r:embed="rId5"/>
              <a:stretch>
                <a:fillRect/>
              </a:stretch>
            </p:blipFill>
            <p:spPr>
              <a:xfrm>
                <a:off x="3601101" y="2846904"/>
                <a:ext cx="477423" cy="839046"/>
              </a:xfrm>
              <a:prstGeom prst="rect">
                <a:avLst/>
              </a:prstGeom>
            </p:spPr>
          </p:pic>
          <p:pic>
            <p:nvPicPr>
              <p:cNvPr id="28" name="Picture 27"/>
              <p:cNvPicPr>
                <a:picLocks noChangeAspect="1"/>
              </p:cNvPicPr>
              <p:nvPr/>
            </p:nvPicPr>
            <p:blipFill>
              <a:blip r:embed="rId8"/>
              <a:stretch>
                <a:fillRect/>
              </a:stretch>
            </p:blipFill>
            <p:spPr>
              <a:xfrm>
                <a:off x="3875612" y="2714202"/>
                <a:ext cx="694487" cy="898458"/>
              </a:xfrm>
              <a:prstGeom prst="rect">
                <a:avLst/>
              </a:prstGeom>
            </p:spPr>
          </p:pic>
        </p:grpSp>
      </p:grpSp>
      <p:grpSp>
        <p:nvGrpSpPr>
          <p:cNvPr id="35" name="Group 34"/>
          <p:cNvGrpSpPr/>
          <p:nvPr/>
        </p:nvGrpSpPr>
        <p:grpSpPr>
          <a:xfrm>
            <a:off x="7717544" y="1735939"/>
            <a:ext cx="2182139" cy="1457479"/>
            <a:chOff x="7366822" y="3128075"/>
            <a:chExt cx="2111349" cy="1586472"/>
          </a:xfrm>
        </p:grpSpPr>
        <p:sp>
          <p:nvSpPr>
            <p:cNvPr id="36" name="Arc 35"/>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37" name="Group 36"/>
            <p:cNvGrpSpPr/>
            <p:nvPr/>
          </p:nvGrpSpPr>
          <p:grpSpPr>
            <a:xfrm>
              <a:off x="7482976" y="3128075"/>
              <a:ext cx="1995195" cy="1307309"/>
              <a:chOff x="4395610" y="3071229"/>
              <a:chExt cx="1995195" cy="1307309"/>
            </a:xfrm>
          </p:grpSpPr>
          <p:sp>
            <p:nvSpPr>
              <p:cNvPr id="38" name="Rectangle 37"/>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39" name="Picture 38"/>
              <p:cNvPicPr>
                <a:picLocks noChangeAspect="1"/>
              </p:cNvPicPr>
              <p:nvPr/>
            </p:nvPicPr>
            <p:blipFill>
              <a:blip r:embed="rId9"/>
              <a:stretch>
                <a:fillRect/>
              </a:stretch>
            </p:blipFill>
            <p:spPr>
              <a:xfrm>
                <a:off x="5246592" y="3476941"/>
                <a:ext cx="529349" cy="417312"/>
              </a:xfrm>
              <a:prstGeom prst="rect">
                <a:avLst/>
              </a:prstGeom>
            </p:spPr>
          </p:pic>
          <p:pic>
            <p:nvPicPr>
              <p:cNvPr id="40" name="Picture 39"/>
              <p:cNvPicPr>
                <a:picLocks noChangeAspect="1"/>
              </p:cNvPicPr>
              <p:nvPr/>
            </p:nvPicPr>
            <p:blipFill>
              <a:blip r:embed="rId9"/>
              <a:stretch>
                <a:fillRect/>
              </a:stretch>
            </p:blipFill>
            <p:spPr>
              <a:xfrm>
                <a:off x="5581574" y="3585493"/>
                <a:ext cx="556200" cy="438480"/>
              </a:xfrm>
              <a:prstGeom prst="rect">
                <a:avLst/>
              </a:prstGeom>
            </p:spPr>
          </p:pic>
          <p:pic>
            <p:nvPicPr>
              <p:cNvPr id="41" name="Picture 40"/>
              <p:cNvPicPr>
                <a:picLocks noChangeAspect="1"/>
              </p:cNvPicPr>
              <p:nvPr/>
            </p:nvPicPr>
            <p:blipFill>
              <a:blip r:embed="rId10"/>
              <a:stretch>
                <a:fillRect/>
              </a:stretch>
            </p:blipFill>
            <p:spPr>
              <a:xfrm>
                <a:off x="5970309" y="3700199"/>
                <a:ext cx="420496" cy="432326"/>
              </a:xfrm>
              <a:prstGeom prst="rect">
                <a:avLst/>
              </a:prstGeom>
            </p:spPr>
          </p:pic>
          <p:pic>
            <p:nvPicPr>
              <p:cNvPr id="42" name="Picture 41"/>
              <p:cNvPicPr>
                <a:picLocks noChangeAspect="1"/>
              </p:cNvPicPr>
              <p:nvPr/>
            </p:nvPicPr>
            <p:blipFill>
              <a:blip r:embed="rId11"/>
              <a:stretch>
                <a:fillRect/>
              </a:stretch>
            </p:blipFill>
            <p:spPr>
              <a:xfrm>
                <a:off x="4893565" y="3772769"/>
                <a:ext cx="688009" cy="605769"/>
              </a:xfrm>
              <a:prstGeom prst="rect">
                <a:avLst/>
              </a:prstGeom>
            </p:spPr>
          </p:pic>
        </p:gr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10" presetClass="exit" presetSubtype="0" fill="hold" nodeType="withEffect">
                                  <p:stCondLst>
                                    <p:cond delay="2000"/>
                                  </p:stCondLst>
                                  <p:childTnLst>
                                    <p:animEffect transition="out" filter="fade">
                                      <p:cBhvr>
                                        <p:cTn id="55" dur="1000"/>
                                        <p:tgtEl>
                                          <p:spTgt spid="3"/>
                                        </p:tgtEl>
                                      </p:cBhvr>
                                    </p:animEffect>
                                    <p:set>
                                      <p:cBhvr>
                                        <p:cTn id="5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869" y="112553"/>
            <a:ext cx="3891779" cy="466259"/>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List templates from apps</a:t>
            </a:r>
            <a:endParaRPr lang="en-GB" dirty="0"/>
          </a:p>
        </p:txBody>
      </p:sp>
      <p:grpSp>
        <p:nvGrpSpPr>
          <p:cNvPr id="3" name="Group 2"/>
          <p:cNvGrpSpPr/>
          <p:nvPr/>
        </p:nvGrpSpPr>
        <p:grpSpPr>
          <a:xfrm>
            <a:off x="7662666" y="1445926"/>
            <a:ext cx="2182139" cy="1457479"/>
            <a:chOff x="7366822" y="3128075"/>
            <a:chExt cx="2111349" cy="1586472"/>
          </a:xfrm>
        </p:grpSpPr>
        <p:sp>
          <p:nvSpPr>
            <p:cNvPr id="4" name="Arc 3"/>
            <p:cNvSpPr/>
            <p:nvPr/>
          </p:nvSpPr>
          <p:spPr>
            <a:xfrm rot="8195881">
              <a:off x="7366822" y="3625036"/>
              <a:ext cx="575254" cy="1089511"/>
            </a:xfrm>
            <a:prstGeom prst="arc">
              <a:avLst>
                <a:gd name="adj1" fmla="val 2097834"/>
                <a:gd name="adj2" fmla="val 366333"/>
              </a:avLst>
            </a:prstGeom>
            <a:ln w="57150">
              <a:solidFill>
                <a:schemeClr val="tx1">
                  <a:lumMod val="75000"/>
                  <a:lumOff val="2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377"/>
            </a:p>
          </p:txBody>
        </p:sp>
        <p:grpSp>
          <p:nvGrpSpPr>
            <p:cNvPr id="5" name="Group 4"/>
            <p:cNvGrpSpPr/>
            <p:nvPr/>
          </p:nvGrpSpPr>
          <p:grpSpPr>
            <a:xfrm>
              <a:off x="7482976" y="3128075"/>
              <a:ext cx="1995195" cy="1307309"/>
              <a:chOff x="4395610" y="3071229"/>
              <a:chExt cx="1995195" cy="1307309"/>
            </a:xfrm>
          </p:grpSpPr>
          <p:sp>
            <p:nvSpPr>
              <p:cNvPr id="6" name="Rectangle 5"/>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7" name="Picture 6"/>
              <p:cNvPicPr>
                <a:picLocks noChangeAspect="1"/>
              </p:cNvPicPr>
              <p:nvPr/>
            </p:nvPicPr>
            <p:blipFill>
              <a:blip r:embed="rId3"/>
              <a:stretch>
                <a:fillRect/>
              </a:stretch>
            </p:blipFill>
            <p:spPr>
              <a:xfrm>
                <a:off x="5246592" y="3476941"/>
                <a:ext cx="529349" cy="417312"/>
              </a:xfrm>
              <a:prstGeom prst="rect">
                <a:avLst/>
              </a:prstGeom>
            </p:spPr>
          </p:pic>
          <p:pic>
            <p:nvPicPr>
              <p:cNvPr id="8" name="Picture 7"/>
              <p:cNvPicPr>
                <a:picLocks noChangeAspect="1"/>
              </p:cNvPicPr>
              <p:nvPr/>
            </p:nvPicPr>
            <p:blipFill>
              <a:blip r:embed="rId3"/>
              <a:stretch>
                <a:fillRect/>
              </a:stretch>
            </p:blipFill>
            <p:spPr>
              <a:xfrm>
                <a:off x="5581574" y="3585493"/>
                <a:ext cx="556200" cy="438480"/>
              </a:xfrm>
              <a:prstGeom prst="rect">
                <a:avLst/>
              </a:prstGeom>
            </p:spPr>
          </p:pic>
          <p:pic>
            <p:nvPicPr>
              <p:cNvPr id="9" name="Picture 8"/>
              <p:cNvPicPr>
                <a:picLocks noChangeAspect="1"/>
              </p:cNvPicPr>
              <p:nvPr/>
            </p:nvPicPr>
            <p:blipFill>
              <a:blip r:embed="rId4"/>
              <a:stretch>
                <a:fillRect/>
              </a:stretch>
            </p:blipFill>
            <p:spPr>
              <a:xfrm>
                <a:off x="5970309" y="3700199"/>
                <a:ext cx="420496" cy="432326"/>
              </a:xfrm>
              <a:prstGeom prst="rect">
                <a:avLst/>
              </a:prstGeom>
            </p:spPr>
          </p:pic>
          <p:pic>
            <p:nvPicPr>
              <p:cNvPr id="10" name="Picture 9"/>
              <p:cNvPicPr>
                <a:picLocks noChangeAspect="1"/>
              </p:cNvPicPr>
              <p:nvPr/>
            </p:nvPicPr>
            <p:blipFill>
              <a:blip r:embed="rId5"/>
              <a:stretch>
                <a:fillRect/>
              </a:stretch>
            </p:blipFill>
            <p:spPr>
              <a:xfrm>
                <a:off x="4893565" y="3772769"/>
                <a:ext cx="688009" cy="605769"/>
              </a:xfrm>
              <a:prstGeom prst="rect">
                <a:avLst/>
              </a:prstGeom>
            </p:spPr>
          </p:pic>
        </p:grpSp>
      </p:grpSp>
      <p:pic>
        <p:nvPicPr>
          <p:cNvPr id="11" name="Picture 10"/>
          <p:cNvPicPr>
            <a:picLocks noChangeAspect="1"/>
          </p:cNvPicPr>
          <p:nvPr/>
        </p:nvPicPr>
        <p:blipFill>
          <a:blip r:embed="rId6"/>
          <a:stretch>
            <a:fillRect/>
          </a:stretch>
        </p:blipFill>
        <p:spPr>
          <a:xfrm>
            <a:off x="372989" y="1227784"/>
            <a:ext cx="3330872" cy="1372243"/>
          </a:xfrm>
          <a:prstGeom prst="rect">
            <a:avLst/>
          </a:prstGeom>
          <a:ln>
            <a:solidFill>
              <a:schemeClr val="bg1">
                <a:lumMod val="75000"/>
              </a:schemeClr>
            </a:solidFill>
          </a:ln>
          <a:effectLst>
            <a:softEdge rad="12700"/>
          </a:effectLst>
        </p:spPr>
      </p:pic>
      <p:grpSp>
        <p:nvGrpSpPr>
          <p:cNvPr id="12" name="Group 11"/>
          <p:cNvGrpSpPr/>
          <p:nvPr/>
        </p:nvGrpSpPr>
        <p:grpSpPr>
          <a:xfrm>
            <a:off x="2545846" y="2147040"/>
            <a:ext cx="1946802" cy="1706340"/>
            <a:chOff x="4383758" y="2311697"/>
            <a:chExt cx="2516893" cy="2481768"/>
          </a:xfrm>
        </p:grpSpPr>
        <p:sp>
          <p:nvSpPr>
            <p:cNvPr id="13" name="Rectangle 12"/>
            <p:cNvSpPr/>
            <p:nvPr/>
          </p:nvSpPr>
          <p:spPr bwMode="auto">
            <a:xfrm>
              <a:off x="4537410" y="2311697"/>
              <a:ext cx="2017543" cy="2200147"/>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SharePoint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Service</a:t>
              </a:r>
            </a:p>
          </p:txBody>
        </p:sp>
        <p:grpSp>
          <p:nvGrpSpPr>
            <p:cNvPr id="14" name="Group 13"/>
            <p:cNvGrpSpPr/>
            <p:nvPr/>
          </p:nvGrpSpPr>
          <p:grpSpPr>
            <a:xfrm>
              <a:off x="5421611" y="2886866"/>
              <a:ext cx="1479040" cy="1043909"/>
              <a:chOff x="4557447" y="1721445"/>
              <a:chExt cx="1479040" cy="1043909"/>
            </a:xfrm>
          </p:grpSpPr>
          <p:pic>
            <p:nvPicPr>
              <p:cNvPr id="22" name="Picture 21"/>
              <p:cNvPicPr>
                <a:picLocks noChangeAspect="1"/>
              </p:cNvPicPr>
              <p:nvPr/>
            </p:nvPicPr>
            <p:blipFill>
              <a:blip r:embed="rId7"/>
              <a:stretch>
                <a:fillRect/>
              </a:stretch>
            </p:blipFill>
            <p:spPr>
              <a:xfrm>
                <a:off x="4557447" y="1902539"/>
                <a:ext cx="477423" cy="839046"/>
              </a:xfrm>
              <a:prstGeom prst="rect">
                <a:avLst/>
              </a:prstGeom>
            </p:spPr>
          </p:pic>
          <p:pic>
            <p:nvPicPr>
              <p:cNvPr id="23" name="Picture 22"/>
              <p:cNvPicPr>
                <a:picLocks noChangeAspect="1"/>
              </p:cNvPicPr>
              <p:nvPr/>
            </p:nvPicPr>
            <p:blipFill>
              <a:blip r:embed="rId7"/>
              <a:stretch>
                <a:fillRect/>
              </a:stretch>
            </p:blipFill>
            <p:spPr>
              <a:xfrm>
                <a:off x="4869643" y="1721445"/>
                <a:ext cx="477423" cy="839046"/>
              </a:xfrm>
              <a:prstGeom prst="rect">
                <a:avLst/>
              </a:prstGeom>
            </p:spPr>
          </p:pic>
          <p:pic>
            <p:nvPicPr>
              <p:cNvPr id="24" name="Picture 23"/>
              <p:cNvPicPr>
                <a:picLocks noChangeAspect="1"/>
              </p:cNvPicPr>
              <p:nvPr/>
            </p:nvPicPr>
            <p:blipFill>
              <a:blip r:embed="rId8"/>
              <a:stretch>
                <a:fillRect/>
              </a:stretch>
            </p:blipFill>
            <p:spPr>
              <a:xfrm>
                <a:off x="5153580" y="1902539"/>
                <a:ext cx="882907" cy="862815"/>
              </a:xfrm>
              <a:prstGeom prst="rect">
                <a:avLst/>
              </a:prstGeom>
            </p:spPr>
          </p:pic>
        </p:grpSp>
        <p:grpSp>
          <p:nvGrpSpPr>
            <p:cNvPr id="15" name="Group 14"/>
            <p:cNvGrpSpPr/>
            <p:nvPr/>
          </p:nvGrpSpPr>
          <p:grpSpPr>
            <a:xfrm>
              <a:off x="4880542" y="3820782"/>
              <a:ext cx="944427" cy="972683"/>
              <a:chOff x="3981885" y="2834055"/>
              <a:chExt cx="944427" cy="972683"/>
            </a:xfrm>
          </p:grpSpPr>
          <p:pic>
            <p:nvPicPr>
              <p:cNvPr id="19" name="Picture 18"/>
              <p:cNvPicPr>
                <a:picLocks noChangeAspect="1"/>
              </p:cNvPicPr>
              <p:nvPr/>
            </p:nvPicPr>
            <p:blipFill>
              <a:blip r:embed="rId7"/>
              <a:stretch>
                <a:fillRect/>
              </a:stretch>
            </p:blipFill>
            <p:spPr>
              <a:xfrm>
                <a:off x="3981885" y="2967692"/>
                <a:ext cx="477423" cy="839046"/>
              </a:xfrm>
              <a:prstGeom prst="rect">
                <a:avLst/>
              </a:prstGeom>
            </p:spPr>
          </p:pic>
          <p:pic>
            <p:nvPicPr>
              <p:cNvPr id="20" name="Picture 19"/>
              <p:cNvPicPr>
                <a:picLocks noChangeAspect="1"/>
              </p:cNvPicPr>
              <p:nvPr/>
            </p:nvPicPr>
            <p:blipFill>
              <a:blip r:embed="rId7"/>
              <a:stretch>
                <a:fillRect/>
              </a:stretch>
            </p:blipFill>
            <p:spPr>
              <a:xfrm>
                <a:off x="4269036" y="2834055"/>
                <a:ext cx="477423" cy="839046"/>
              </a:xfrm>
              <a:prstGeom prst="rect">
                <a:avLst/>
              </a:prstGeom>
            </p:spPr>
          </p:pic>
          <p:pic>
            <p:nvPicPr>
              <p:cNvPr id="21" name="Picture 20"/>
              <p:cNvPicPr>
                <a:picLocks noChangeAspect="1"/>
              </p:cNvPicPr>
              <p:nvPr/>
            </p:nvPicPr>
            <p:blipFill>
              <a:blip r:embed="rId9"/>
              <a:stretch>
                <a:fillRect/>
              </a:stretch>
            </p:blipFill>
            <p:spPr>
              <a:xfrm>
                <a:off x="4480085" y="3260431"/>
                <a:ext cx="446227" cy="456212"/>
              </a:xfrm>
              <a:prstGeom prst="rect">
                <a:avLst/>
              </a:prstGeom>
            </p:spPr>
          </p:pic>
        </p:grpSp>
        <p:grpSp>
          <p:nvGrpSpPr>
            <p:cNvPr id="16" name="Group 15"/>
            <p:cNvGrpSpPr/>
            <p:nvPr/>
          </p:nvGrpSpPr>
          <p:grpSpPr>
            <a:xfrm>
              <a:off x="4383758" y="2988031"/>
              <a:ext cx="968998" cy="971748"/>
              <a:chOff x="3601101" y="2714202"/>
              <a:chExt cx="968998" cy="971748"/>
            </a:xfrm>
          </p:grpSpPr>
          <p:pic>
            <p:nvPicPr>
              <p:cNvPr id="17" name="Picture 16"/>
              <p:cNvPicPr>
                <a:picLocks noChangeAspect="1"/>
              </p:cNvPicPr>
              <p:nvPr/>
            </p:nvPicPr>
            <p:blipFill>
              <a:blip r:embed="rId7"/>
              <a:stretch>
                <a:fillRect/>
              </a:stretch>
            </p:blipFill>
            <p:spPr>
              <a:xfrm>
                <a:off x="3601101" y="2846904"/>
                <a:ext cx="477423" cy="839046"/>
              </a:xfrm>
              <a:prstGeom prst="rect">
                <a:avLst/>
              </a:prstGeom>
            </p:spPr>
          </p:pic>
          <p:pic>
            <p:nvPicPr>
              <p:cNvPr id="18" name="Picture 17"/>
              <p:cNvPicPr>
                <a:picLocks noChangeAspect="1"/>
              </p:cNvPicPr>
              <p:nvPr/>
            </p:nvPicPr>
            <p:blipFill>
              <a:blip r:embed="rId10"/>
              <a:stretch>
                <a:fillRect/>
              </a:stretch>
            </p:blipFill>
            <p:spPr>
              <a:xfrm>
                <a:off x="3875612" y="2714202"/>
                <a:ext cx="694487" cy="898458"/>
              </a:xfrm>
              <a:prstGeom prst="rect">
                <a:avLst/>
              </a:prstGeom>
            </p:spPr>
          </p:pic>
        </p:grpSp>
      </p:grpSp>
      <p:grpSp>
        <p:nvGrpSpPr>
          <p:cNvPr id="25" name="Group 24"/>
          <p:cNvGrpSpPr/>
          <p:nvPr/>
        </p:nvGrpSpPr>
        <p:grpSpPr>
          <a:xfrm>
            <a:off x="8063594" y="2905343"/>
            <a:ext cx="1838874" cy="324059"/>
            <a:chOff x="9658449" y="5585534"/>
            <a:chExt cx="1815842" cy="360000"/>
          </a:xfrm>
        </p:grpSpPr>
        <p:sp>
          <p:nvSpPr>
            <p:cNvPr id="26" name="Freeform 128"/>
            <p:cNvSpPr>
              <a:spLocks noChangeAspect="1" noEditPoints="1"/>
            </p:cNvSpPr>
            <p:nvPr/>
          </p:nvSpPr>
          <p:spPr bwMode="black">
            <a:xfrm>
              <a:off x="9658449" y="5585534"/>
              <a:ext cx="409042" cy="36000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50000"/>
                <a:lumOff val="50000"/>
              </a:schemeClr>
            </a:solidFill>
            <a:ln>
              <a:noFill/>
            </a:ln>
            <a:extLst/>
          </p:spPr>
          <p:txBody>
            <a:bodyPr vert="horz" wrap="square" lIns="67205" tIns="33603" rIns="67205" bIns="33603" numCol="1" anchor="t" anchorCtr="0" compatLnSpc="1">
              <a:prstTxWarp prst="textNoShape">
                <a:avLst/>
              </a:prstTxWarp>
            </a:bodyPr>
            <a:lstStyle/>
            <a:p>
              <a:endParaRPr lang="en-US" sz="1763" dirty="0"/>
            </a:p>
          </p:txBody>
        </p:sp>
        <p:sp>
          <p:nvSpPr>
            <p:cNvPr id="27" name="TextBox 26"/>
            <p:cNvSpPr txBox="1"/>
            <p:nvPr/>
          </p:nvSpPr>
          <p:spPr>
            <a:xfrm>
              <a:off x="10165192" y="5601178"/>
              <a:ext cx="1309099" cy="301382"/>
            </a:xfrm>
            <a:prstGeom prst="rect">
              <a:avLst/>
            </a:prstGeom>
            <a:noFill/>
            <a:ln>
              <a:noFill/>
            </a:ln>
          </p:spPr>
          <p:txBody>
            <a:bodyPr wrap="square" lIns="0" tIns="0" rIns="0" bIns="0" rtlCol="0">
              <a:spAutoFit/>
            </a:bodyPr>
            <a:lstStyle/>
            <a:p>
              <a:r>
                <a:rPr lang="en-US" sz="1763" spc="-52" dirty="0" smtClean="0">
                  <a:latin typeface="Segoe UI Light" panose="020B0502040204020203" pitchFamily="34" charset="0"/>
                  <a:cs typeface="Segoe UI Light" panose="020B0502040204020203" pitchFamily="34" charset="0"/>
                </a:rPr>
                <a:t>Configuration</a:t>
              </a:r>
              <a:endParaRPr lang="en-US" sz="1763" spc="-52" dirty="0">
                <a:latin typeface="Segoe UI Light" panose="020B0502040204020203" pitchFamily="34" charset="0"/>
                <a:cs typeface="Segoe UI Light" panose="020B0502040204020203" pitchFamily="34" charset="0"/>
              </a:endParaRPr>
            </a:p>
          </p:txBody>
        </p:sp>
      </p:grpSp>
      <p:cxnSp>
        <p:nvCxnSpPr>
          <p:cNvPr id="28" name="Straight Arrow Connector 27"/>
          <p:cNvCxnSpPr/>
          <p:nvPr/>
        </p:nvCxnSpPr>
        <p:spPr>
          <a:xfrm flipV="1">
            <a:off x="3467411" y="1674267"/>
            <a:ext cx="4137556" cy="6279"/>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flipV="1">
            <a:off x="4561231" y="2661989"/>
            <a:ext cx="3043736" cy="14933"/>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30" name="Group 29"/>
          <p:cNvGrpSpPr/>
          <p:nvPr/>
        </p:nvGrpSpPr>
        <p:grpSpPr>
          <a:xfrm>
            <a:off x="4693543" y="1352907"/>
            <a:ext cx="531509" cy="472453"/>
            <a:chOff x="492" y="17985"/>
            <a:chExt cx="524853" cy="524853"/>
          </a:xfrm>
        </p:grpSpPr>
        <p:sp>
          <p:nvSpPr>
            <p:cNvPr id="31" name="Oval 3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1</a:t>
              </a:r>
            </a:p>
          </p:txBody>
        </p:sp>
      </p:grpSp>
      <p:grpSp>
        <p:nvGrpSpPr>
          <p:cNvPr id="33" name="Group 32"/>
          <p:cNvGrpSpPr/>
          <p:nvPr/>
        </p:nvGrpSpPr>
        <p:grpSpPr>
          <a:xfrm>
            <a:off x="6532444" y="2237680"/>
            <a:ext cx="531509" cy="472453"/>
            <a:chOff x="492" y="17985"/>
            <a:chExt cx="524853" cy="524853"/>
          </a:xfrm>
        </p:grpSpPr>
        <p:sp>
          <p:nvSpPr>
            <p:cNvPr id="34" name="Oval 3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3</a:t>
              </a:r>
            </a:p>
          </p:txBody>
        </p:sp>
      </p:grpSp>
      <p:sp>
        <p:nvSpPr>
          <p:cNvPr id="36" name="TextBox 35"/>
          <p:cNvSpPr txBox="1"/>
          <p:nvPr/>
        </p:nvSpPr>
        <p:spPr>
          <a:xfrm>
            <a:off x="5225040" y="2329518"/>
            <a:ext cx="1543368" cy="363626"/>
          </a:xfrm>
          <a:prstGeom prst="rect">
            <a:avLst/>
          </a:prstGeom>
          <a:noFill/>
        </p:spPr>
        <p:txBody>
          <a:bodyPr wrap="square" rtlCol="0">
            <a:spAutoFit/>
          </a:bodyPr>
          <a:lstStyle/>
          <a:p>
            <a:r>
              <a:rPr lang="en-US" sz="1763" b="1" i="1" dirty="0">
                <a:latin typeface="Segoe UI Light" panose="020B0502040204020203" pitchFamily="34" charset="0"/>
                <a:cs typeface="Segoe UI Light" panose="020B0502040204020203" pitchFamily="34" charset="0"/>
              </a:rPr>
              <a:t>CSOM/REST</a:t>
            </a:r>
          </a:p>
        </p:txBody>
      </p:sp>
      <p:sp>
        <p:nvSpPr>
          <p:cNvPr id="37" name="TextBox 36"/>
          <p:cNvSpPr txBox="1"/>
          <p:nvPr/>
        </p:nvSpPr>
        <p:spPr>
          <a:xfrm>
            <a:off x="4926083" y="2724763"/>
            <a:ext cx="2704066" cy="1720086"/>
          </a:xfrm>
          <a:prstGeom prst="rect">
            <a:avLst/>
          </a:prstGeom>
          <a:noFill/>
        </p:spPr>
        <p:txBody>
          <a:bodyPr wrap="square" rtlCol="0">
            <a:spAutoFit/>
          </a:bodyPr>
          <a:lstStyle/>
          <a:p>
            <a:pPr marL="279953" indent="-279953">
              <a:buFont typeface="Arial" panose="020B0604020202020204" pitchFamily="34" charset="0"/>
              <a:buChar char="•"/>
            </a:pPr>
            <a:r>
              <a:rPr lang="en-US" sz="1763" i="1" dirty="0" smtClean="0">
                <a:latin typeface="Segoe UI Light" panose="020B0502040204020203" pitchFamily="34" charset="0"/>
                <a:cs typeface="Segoe UI Light" panose="020B0502040204020203" pitchFamily="34" charset="0"/>
              </a:rPr>
              <a:t>Creation of </a:t>
            </a:r>
            <a:r>
              <a:rPr lang="en-US" sz="1763" i="1" dirty="0" err="1" smtClean="0">
                <a:latin typeface="Segoe UI Light" panose="020B0502040204020203" pitchFamily="34" charset="0"/>
                <a:cs typeface="Segoe UI Light" panose="020B0502040204020203" pitchFamily="34" charset="0"/>
              </a:rPr>
              <a:t>oob</a:t>
            </a:r>
            <a:r>
              <a:rPr lang="en-US" sz="1763" i="1" dirty="0" smtClean="0">
                <a:latin typeface="Segoe UI Light" panose="020B0502040204020203" pitchFamily="34" charset="0"/>
                <a:cs typeface="Segoe UI Light" panose="020B0502040204020203" pitchFamily="34" charset="0"/>
              </a:rPr>
              <a:t> list</a:t>
            </a:r>
          </a:p>
          <a:p>
            <a:pPr marL="279953" indent="-279953">
              <a:buFont typeface="Arial" panose="020B0604020202020204" pitchFamily="34" charset="0"/>
              <a:buChar char="•"/>
            </a:pPr>
            <a:r>
              <a:rPr lang="en-US" sz="1763" i="1" dirty="0" smtClean="0">
                <a:latin typeface="Segoe UI Light" panose="020B0502040204020203" pitchFamily="34" charset="0"/>
                <a:cs typeface="Segoe UI Light" panose="020B0502040204020203" pitchFamily="34" charset="0"/>
              </a:rPr>
              <a:t>Add lists</a:t>
            </a:r>
          </a:p>
          <a:p>
            <a:pPr marL="279953" indent="-279953">
              <a:buFont typeface="Arial" panose="020B0604020202020204" pitchFamily="34" charset="0"/>
              <a:buChar char="•"/>
            </a:pPr>
            <a:r>
              <a:rPr lang="en-US" sz="1763" i="1" dirty="0" smtClean="0">
                <a:latin typeface="Segoe UI Light" panose="020B0502040204020203" pitchFamily="34" charset="0"/>
                <a:cs typeface="Segoe UI Light" panose="020B0502040204020203" pitchFamily="34" charset="0"/>
              </a:rPr>
              <a:t>Add content types and site columns</a:t>
            </a:r>
          </a:p>
          <a:p>
            <a:pPr marL="279953" indent="-279953">
              <a:buFont typeface="Arial" panose="020B0604020202020204" pitchFamily="34" charset="0"/>
              <a:buChar char="•"/>
            </a:pPr>
            <a:r>
              <a:rPr lang="en-US" sz="1763" i="1" dirty="0">
                <a:latin typeface="Segoe UI Light" panose="020B0502040204020203" pitchFamily="34" charset="0"/>
                <a:cs typeface="Segoe UI Light" panose="020B0502040204020203" pitchFamily="34" charset="0"/>
              </a:rPr>
              <a:t>Add other configurations</a:t>
            </a:r>
          </a:p>
        </p:txBody>
      </p:sp>
      <p:grpSp>
        <p:nvGrpSpPr>
          <p:cNvPr id="38" name="Group 37"/>
          <p:cNvGrpSpPr/>
          <p:nvPr/>
        </p:nvGrpSpPr>
        <p:grpSpPr>
          <a:xfrm>
            <a:off x="9295859" y="3141912"/>
            <a:ext cx="531509" cy="472453"/>
            <a:chOff x="492" y="17985"/>
            <a:chExt cx="524853" cy="524853"/>
          </a:xfrm>
        </p:grpSpPr>
        <p:sp>
          <p:nvSpPr>
            <p:cNvPr id="39" name="Oval 38"/>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156">
                <a:lnSpc>
                  <a:spcPct val="90000"/>
                </a:lnSpc>
                <a:spcBef>
                  <a:spcPct val="0"/>
                </a:spcBef>
                <a:spcAft>
                  <a:spcPct val="35000"/>
                </a:spcAft>
              </a:pPr>
              <a:r>
                <a:rPr lang="en-US" sz="2351" dirty="0">
                  <a:solidFill>
                    <a:schemeClr val="tx1"/>
                  </a:solidFill>
                </a:rPr>
                <a:t>2</a:t>
              </a: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6754" b="19034"/>
          <a:stretch/>
        </p:blipFill>
        <p:spPr>
          <a:xfrm>
            <a:off x="3674247" y="962548"/>
            <a:ext cx="3048450" cy="1045931"/>
          </a:xfrm>
          <a:prstGeom prst="rect">
            <a:avLst/>
          </a:prstGeom>
          <a:ln>
            <a:solidFill>
              <a:schemeClr val="bg1">
                <a:lumMod val="75000"/>
              </a:schemeClr>
            </a:solidFill>
          </a:ln>
        </p:spPr>
      </p:pic>
      <p:grpSp>
        <p:nvGrpSpPr>
          <p:cNvPr id="3" name="Group 2"/>
          <p:cNvGrpSpPr/>
          <p:nvPr/>
        </p:nvGrpSpPr>
        <p:grpSpPr>
          <a:xfrm>
            <a:off x="5999193" y="3422143"/>
            <a:ext cx="1578249" cy="1026217"/>
            <a:chOff x="5647357" y="5181081"/>
            <a:chExt cx="1527049" cy="1117041"/>
          </a:xfrm>
        </p:grpSpPr>
        <p:grpSp>
          <p:nvGrpSpPr>
            <p:cNvPr id="4" name="Group 3"/>
            <p:cNvGrpSpPr/>
            <p:nvPr/>
          </p:nvGrpSpPr>
          <p:grpSpPr>
            <a:xfrm>
              <a:off x="5647357" y="5181081"/>
              <a:ext cx="1527049" cy="825548"/>
              <a:chOff x="5647357" y="5181081"/>
              <a:chExt cx="1527049" cy="825548"/>
            </a:xfrm>
          </p:grpSpPr>
          <p:sp>
            <p:nvSpPr>
              <p:cNvPr id="6" name="Rectangle 5"/>
              <p:cNvSpPr/>
              <p:nvPr/>
            </p:nvSpPr>
            <p:spPr bwMode="auto">
              <a:xfrm>
                <a:off x="5647357" y="5181081"/>
                <a:ext cx="1285753" cy="825548"/>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err="1" smtClean="0">
                    <a:solidFill>
                      <a:schemeClr val="tx1"/>
                    </a:solidFill>
                    <a:ea typeface="Segoe UI" pitchFamily="34" charset="0"/>
                    <a:cs typeface="Segoe UI" pitchFamily="34" charset="0"/>
                  </a:rPr>
                  <a:t>WebJob</a:t>
                </a:r>
                <a:endParaRPr lang="en-US" sz="1600" dirty="0" smtClean="0">
                  <a:solidFill>
                    <a:schemeClr val="tx1"/>
                  </a:solidFill>
                  <a:ea typeface="Segoe UI" pitchFamily="34" charset="0"/>
                  <a:cs typeface="Segoe UI" pitchFamily="34" charset="0"/>
                </a:endParaRPr>
              </a:p>
            </p:txBody>
          </p:sp>
          <p:pic>
            <p:nvPicPr>
              <p:cNvPr id="7" name="Picture 6"/>
              <p:cNvPicPr>
                <a:picLocks noChangeAspect="1"/>
              </p:cNvPicPr>
              <p:nvPr/>
            </p:nvPicPr>
            <p:blipFill>
              <a:blip r:embed="rId4"/>
              <a:stretch>
                <a:fillRect/>
              </a:stretch>
            </p:blipFill>
            <p:spPr>
              <a:xfrm>
                <a:off x="6753910" y="5189567"/>
                <a:ext cx="420496" cy="432326"/>
              </a:xfrm>
              <a:prstGeom prst="rect">
                <a:avLst/>
              </a:prstGeom>
            </p:spPr>
          </p:pic>
        </p:grpSp>
        <p:pic>
          <p:nvPicPr>
            <p:cNvPr id="5" name="Picture 4"/>
            <p:cNvPicPr>
              <a:picLocks noChangeAspect="1"/>
            </p:cNvPicPr>
            <p:nvPr/>
          </p:nvPicPr>
          <p:blipFill>
            <a:blip r:embed="rId5"/>
            <a:stretch>
              <a:fillRect/>
            </a:stretch>
          </p:blipFill>
          <p:spPr>
            <a:xfrm>
              <a:off x="6173273" y="5504682"/>
              <a:ext cx="730013" cy="793440"/>
            </a:xfrm>
            <a:prstGeom prst="rect">
              <a:avLst/>
            </a:prstGeom>
          </p:spPr>
        </p:pic>
      </p:grpSp>
      <p:sp>
        <p:nvSpPr>
          <p:cNvPr id="8" name="TextBox 7"/>
          <p:cNvSpPr txBox="1"/>
          <p:nvPr/>
        </p:nvSpPr>
        <p:spPr>
          <a:xfrm>
            <a:off x="2458830" y="1895143"/>
            <a:ext cx="1966885" cy="246221"/>
          </a:xfrm>
          <a:prstGeom prst="rect">
            <a:avLst/>
          </a:prstGeom>
          <a:noFill/>
        </p:spPr>
        <p:txBody>
          <a:bodyPr wrap="none" lIns="0" tIns="0" rIns="0" bIns="0" rtlCol="0">
            <a:spAutoFit/>
          </a:bodyPr>
          <a:lstStyle/>
          <a:p>
            <a:r>
              <a:rPr lang="en-US" sz="1600" spc="-70" dirty="0" smtClean="0"/>
              <a:t>&lt;&lt;Run app functionality&gt;&gt;</a:t>
            </a:r>
          </a:p>
        </p:txBody>
      </p:sp>
      <p:grpSp>
        <p:nvGrpSpPr>
          <p:cNvPr id="9" name="Group 8"/>
          <p:cNvGrpSpPr/>
          <p:nvPr/>
        </p:nvGrpSpPr>
        <p:grpSpPr>
          <a:xfrm>
            <a:off x="5332671" y="1344367"/>
            <a:ext cx="2163535" cy="1378703"/>
            <a:chOff x="5552962" y="2500157"/>
            <a:chExt cx="2093348" cy="1500723"/>
          </a:xfrm>
        </p:grpSpPr>
        <p:sp>
          <p:nvSpPr>
            <p:cNvPr id="10" name="Arc 9"/>
            <p:cNvSpPr/>
            <p:nvPr/>
          </p:nvSpPr>
          <p:spPr>
            <a:xfrm rot="8695172">
              <a:off x="5552962" y="3264463"/>
              <a:ext cx="754529" cy="736417"/>
            </a:xfrm>
            <a:prstGeom prst="arc">
              <a:avLst>
                <a:gd name="adj1" fmla="val 2097834"/>
                <a:gd name="adj2" fmla="val 366333"/>
              </a:avLst>
            </a:prstGeom>
            <a:ln w="53975">
              <a:solidFill>
                <a:schemeClr val="bg2"/>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764">
                <a:latin typeface="Segoe UI Light" panose="020B0502040204020203" pitchFamily="34" charset="0"/>
                <a:cs typeface="Segoe UI Light" panose="020B0502040204020203" pitchFamily="34" charset="0"/>
              </a:endParaRPr>
            </a:p>
          </p:txBody>
        </p:sp>
        <p:grpSp>
          <p:nvGrpSpPr>
            <p:cNvPr id="11" name="Group 10"/>
            <p:cNvGrpSpPr/>
            <p:nvPr/>
          </p:nvGrpSpPr>
          <p:grpSpPr>
            <a:xfrm>
              <a:off x="5651115" y="2500157"/>
              <a:ext cx="1995195" cy="1307309"/>
              <a:chOff x="4395610" y="3071229"/>
              <a:chExt cx="1995195" cy="1307309"/>
            </a:xfrm>
          </p:grpSpPr>
          <p:sp>
            <p:nvSpPr>
              <p:cNvPr id="12" name="Rectangle 11"/>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Apps</a:t>
                </a:r>
              </a:p>
            </p:txBody>
          </p:sp>
          <p:pic>
            <p:nvPicPr>
              <p:cNvPr id="13" name="Picture 12"/>
              <p:cNvPicPr>
                <a:picLocks noChangeAspect="1"/>
              </p:cNvPicPr>
              <p:nvPr/>
            </p:nvPicPr>
            <p:blipFill>
              <a:blip r:embed="rId6"/>
              <a:stretch>
                <a:fillRect/>
              </a:stretch>
            </p:blipFill>
            <p:spPr>
              <a:xfrm>
                <a:off x="5246592" y="3476941"/>
                <a:ext cx="529349" cy="417312"/>
              </a:xfrm>
              <a:prstGeom prst="rect">
                <a:avLst/>
              </a:prstGeom>
            </p:spPr>
          </p:pic>
          <p:pic>
            <p:nvPicPr>
              <p:cNvPr id="14" name="Picture 13"/>
              <p:cNvPicPr>
                <a:picLocks noChangeAspect="1"/>
              </p:cNvPicPr>
              <p:nvPr/>
            </p:nvPicPr>
            <p:blipFill>
              <a:blip r:embed="rId6"/>
              <a:stretch>
                <a:fillRect/>
              </a:stretch>
            </p:blipFill>
            <p:spPr>
              <a:xfrm>
                <a:off x="5581574" y="3585493"/>
                <a:ext cx="556200" cy="438480"/>
              </a:xfrm>
              <a:prstGeom prst="rect">
                <a:avLst/>
              </a:prstGeom>
            </p:spPr>
          </p:pic>
          <p:pic>
            <p:nvPicPr>
              <p:cNvPr id="15" name="Picture 14"/>
              <p:cNvPicPr>
                <a:picLocks noChangeAspect="1"/>
              </p:cNvPicPr>
              <p:nvPr/>
            </p:nvPicPr>
            <p:blipFill>
              <a:blip r:embed="rId4"/>
              <a:stretch>
                <a:fillRect/>
              </a:stretch>
            </p:blipFill>
            <p:spPr>
              <a:xfrm>
                <a:off x="5970309" y="3700199"/>
                <a:ext cx="420496" cy="432326"/>
              </a:xfrm>
              <a:prstGeom prst="rect">
                <a:avLst/>
              </a:prstGeom>
            </p:spPr>
          </p:pic>
          <p:pic>
            <p:nvPicPr>
              <p:cNvPr id="16" name="Picture 15"/>
              <p:cNvPicPr>
                <a:picLocks noChangeAspect="1"/>
              </p:cNvPicPr>
              <p:nvPr/>
            </p:nvPicPr>
            <p:blipFill>
              <a:blip r:embed="rId7"/>
              <a:stretch>
                <a:fillRect/>
              </a:stretch>
            </p:blipFill>
            <p:spPr>
              <a:xfrm>
                <a:off x="4893565" y="3772769"/>
                <a:ext cx="688009" cy="605769"/>
              </a:xfrm>
              <a:prstGeom prst="rect">
                <a:avLst/>
              </a:prstGeom>
            </p:spPr>
          </p:pic>
        </p:grpSp>
      </p:grpSp>
      <p:cxnSp>
        <p:nvCxnSpPr>
          <p:cNvPr id="17" name="Straight Arrow Connector 16"/>
          <p:cNvCxnSpPr/>
          <p:nvPr/>
        </p:nvCxnSpPr>
        <p:spPr>
          <a:xfrm flipH="1" flipV="1">
            <a:off x="3916331" y="3857601"/>
            <a:ext cx="1992425" cy="18145"/>
          </a:xfrm>
          <a:prstGeom prst="straightConnector1">
            <a:avLst/>
          </a:prstGeom>
          <a:ln w="28575">
            <a:solidFill>
              <a:schemeClr val="accent1"/>
            </a:solidFill>
            <a:prstDash val="sysDash"/>
            <a:headEnd type="none"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18" name="TextBox 17"/>
          <p:cNvSpPr txBox="1"/>
          <p:nvPr/>
        </p:nvSpPr>
        <p:spPr>
          <a:xfrm>
            <a:off x="3908961" y="3593498"/>
            <a:ext cx="1686295" cy="215444"/>
          </a:xfrm>
          <a:prstGeom prst="rect">
            <a:avLst/>
          </a:prstGeom>
          <a:noFill/>
        </p:spPr>
        <p:txBody>
          <a:bodyPr wrap="none" lIns="0" tIns="0" rIns="0" bIns="0" rtlCol="0">
            <a:spAutoFit/>
          </a:bodyPr>
          <a:lstStyle/>
          <a:p>
            <a:r>
              <a:rPr lang="en-US" sz="1400" spc="-70" dirty="0" smtClean="0"/>
              <a:t>&lt;&lt; Create site collection&gt;&gt;</a:t>
            </a:r>
          </a:p>
        </p:txBody>
      </p:sp>
      <p:grpSp>
        <p:nvGrpSpPr>
          <p:cNvPr id="19" name="Group 18"/>
          <p:cNvGrpSpPr/>
          <p:nvPr/>
        </p:nvGrpSpPr>
        <p:grpSpPr>
          <a:xfrm>
            <a:off x="8232961" y="2058700"/>
            <a:ext cx="1804973" cy="1023901"/>
            <a:chOff x="7465491" y="5209929"/>
            <a:chExt cx="1746418" cy="1114521"/>
          </a:xfrm>
        </p:grpSpPr>
        <p:grpSp>
          <p:nvGrpSpPr>
            <p:cNvPr id="20" name="Group 19"/>
            <p:cNvGrpSpPr/>
            <p:nvPr/>
          </p:nvGrpSpPr>
          <p:grpSpPr>
            <a:xfrm>
              <a:off x="7465491" y="5209929"/>
              <a:ext cx="1746418" cy="825548"/>
              <a:chOff x="5427988" y="5181081"/>
              <a:chExt cx="1746418" cy="825548"/>
            </a:xfrm>
          </p:grpSpPr>
          <p:sp>
            <p:nvSpPr>
              <p:cNvPr id="22" name="Rectangle 21"/>
              <p:cNvSpPr/>
              <p:nvPr/>
            </p:nvSpPr>
            <p:spPr bwMode="auto">
              <a:xfrm>
                <a:off x="5427988" y="5181081"/>
                <a:ext cx="1505122" cy="825548"/>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Storage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Queue</a:t>
                </a:r>
              </a:p>
            </p:txBody>
          </p:sp>
          <p:pic>
            <p:nvPicPr>
              <p:cNvPr id="23" name="Picture 22"/>
              <p:cNvPicPr>
                <a:picLocks noChangeAspect="1"/>
              </p:cNvPicPr>
              <p:nvPr/>
            </p:nvPicPr>
            <p:blipFill>
              <a:blip r:embed="rId4"/>
              <a:stretch>
                <a:fillRect/>
              </a:stretch>
            </p:blipFill>
            <p:spPr>
              <a:xfrm>
                <a:off x="6753910" y="5189567"/>
                <a:ext cx="420496" cy="432326"/>
              </a:xfrm>
              <a:prstGeom prst="rect">
                <a:avLst/>
              </a:prstGeom>
            </p:spPr>
          </p:pic>
        </p:grpSp>
        <p:pic>
          <p:nvPicPr>
            <p:cNvPr id="21" name="Picture 20"/>
            <p:cNvPicPr>
              <a:picLocks noChangeAspect="1"/>
            </p:cNvPicPr>
            <p:nvPr/>
          </p:nvPicPr>
          <p:blipFill>
            <a:blip r:embed="rId8"/>
            <a:stretch>
              <a:fillRect/>
            </a:stretch>
          </p:blipFill>
          <p:spPr>
            <a:xfrm>
              <a:off x="8060707" y="5531010"/>
              <a:ext cx="911161" cy="793440"/>
            </a:xfrm>
            <a:prstGeom prst="rect">
              <a:avLst/>
            </a:prstGeom>
          </p:spPr>
        </p:pic>
      </p:grpSp>
      <p:cxnSp>
        <p:nvCxnSpPr>
          <p:cNvPr id="24" name="Straight Arrow Connector 23"/>
          <p:cNvCxnSpPr/>
          <p:nvPr/>
        </p:nvCxnSpPr>
        <p:spPr>
          <a:xfrm flipH="1" flipV="1">
            <a:off x="7366682" y="1391679"/>
            <a:ext cx="1994477" cy="575412"/>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V="1">
            <a:off x="7599264" y="2952040"/>
            <a:ext cx="1945362" cy="905561"/>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grpSp>
        <p:nvGrpSpPr>
          <p:cNvPr id="26" name="Group 25"/>
          <p:cNvGrpSpPr/>
          <p:nvPr/>
        </p:nvGrpSpPr>
        <p:grpSpPr>
          <a:xfrm>
            <a:off x="7036677" y="1008929"/>
            <a:ext cx="531648" cy="472576"/>
            <a:chOff x="492" y="17985"/>
            <a:chExt cx="524853" cy="524853"/>
          </a:xfrm>
        </p:grpSpPr>
        <p:sp>
          <p:nvSpPr>
            <p:cNvPr id="27" name="Oval 2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solidFill>
                    <a:schemeClr val="tx1"/>
                  </a:solidFill>
                </a:rPr>
                <a:t>2</a:t>
              </a:r>
              <a:endParaRPr lang="en-US" sz="2352" dirty="0">
                <a:solidFill>
                  <a:schemeClr val="tx1"/>
                </a:solidFill>
              </a:endParaRPr>
            </a:p>
          </p:txBody>
        </p:sp>
      </p:grpSp>
      <p:grpSp>
        <p:nvGrpSpPr>
          <p:cNvPr id="29" name="Group 28"/>
          <p:cNvGrpSpPr/>
          <p:nvPr/>
        </p:nvGrpSpPr>
        <p:grpSpPr>
          <a:xfrm>
            <a:off x="7651572" y="2489975"/>
            <a:ext cx="531648" cy="472576"/>
            <a:chOff x="492" y="17985"/>
            <a:chExt cx="524853" cy="524853"/>
          </a:xfrm>
        </p:grpSpPr>
        <p:sp>
          <p:nvSpPr>
            <p:cNvPr id="30" name="Oval 2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solidFill>
                    <a:schemeClr val="tx1"/>
                  </a:solidFill>
                </a:rPr>
                <a:t>3</a:t>
              </a:r>
              <a:endParaRPr lang="en-US" sz="2352" dirty="0">
                <a:solidFill>
                  <a:schemeClr val="tx1"/>
                </a:solidFill>
              </a:endParaRPr>
            </a:p>
          </p:txBody>
        </p:sp>
      </p:grpSp>
      <p:grpSp>
        <p:nvGrpSpPr>
          <p:cNvPr id="32" name="Group 31"/>
          <p:cNvGrpSpPr/>
          <p:nvPr/>
        </p:nvGrpSpPr>
        <p:grpSpPr>
          <a:xfrm>
            <a:off x="5662693" y="3769110"/>
            <a:ext cx="531648" cy="472576"/>
            <a:chOff x="492" y="17985"/>
            <a:chExt cx="524853" cy="524853"/>
          </a:xfrm>
        </p:grpSpPr>
        <p:sp>
          <p:nvSpPr>
            <p:cNvPr id="33" name="Oval 3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solidFill>
                    <a:schemeClr val="tx1"/>
                  </a:solidFill>
                </a:rPr>
                <a:t>4</a:t>
              </a:r>
              <a:endParaRPr lang="en-US" sz="2352" dirty="0">
                <a:solidFill>
                  <a:schemeClr val="tx1"/>
                </a:solidFill>
              </a:endParaRPr>
            </a:p>
          </p:txBody>
        </p:sp>
      </p:grpSp>
      <p:sp>
        <p:nvSpPr>
          <p:cNvPr id="35" name="TextBox 34"/>
          <p:cNvSpPr txBox="1"/>
          <p:nvPr/>
        </p:nvSpPr>
        <p:spPr>
          <a:xfrm rot="1111773">
            <a:off x="7833092" y="1450098"/>
            <a:ext cx="1191160" cy="215444"/>
          </a:xfrm>
          <a:prstGeom prst="rect">
            <a:avLst/>
          </a:prstGeom>
          <a:noFill/>
        </p:spPr>
        <p:txBody>
          <a:bodyPr wrap="none" lIns="0" tIns="0" rIns="0" bIns="0" rtlCol="0">
            <a:spAutoFit/>
          </a:bodyPr>
          <a:lstStyle/>
          <a:p>
            <a:r>
              <a:rPr lang="en-US" sz="1400" spc="-70" dirty="0" smtClean="0"/>
              <a:t>&lt;&lt;Add message&gt;&gt;</a:t>
            </a:r>
          </a:p>
        </p:txBody>
      </p:sp>
      <p:sp>
        <p:nvSpPr>
          <p:cNvPr id="36" name="TextBox 35"/>
          <p:cNvSpPr txBox="1"/>
          <p:nvPr/>
        </p:nvSpPr>
        <p:spPr>
          <a:xfrm rot="19933618">
            <a:off x="8011080" y="3153347"/>
            <a:ext cx="1003673" cy="215444"/>
          </a:xfrm>
          <a:prstGeom prst="rect">
            <a:avLst/>
          </a:prstGeom>
          <a:noFill/>
        </p:spPr>
        <p:txBody>
          <a:bodyPr wrap="none" lIns="0" tIns="0" rIns="0" bIns="0" rtlCol="0">
            <a:spAutoFit/>
          </a:bodyPr>
          <a:lstStyle/>
          <a:p>
            <a:r>
              <a:rPr lang="en-US" sz="1400" spc="-70" dirty="0" smtClean="0"/>
              <a:t>&lt;&lt;instantiate&gt;&gt;</a:t>
            </a:r>
          </a:p>
        </p:txBody>
      </p:sp>
      <p:sp>
        <p:nvSpPr>
          <p:cNvPr id="37" name="Title 2"/>
          <p:cNvSpPr txBox="1">
            <a:spLocks/>
          </p:cNvSpPr>
          <p:nvPr/>
        </p:nvSpPr>
        <p:spPr>
          <a:xfrm>
            <a:off x="608387" y="120671"/>
            <a:ext cx="7043185" cy="418634"/>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err="1"/>
              <a:t>Async</a:t>
            </a:r>
            <a:r>
              <a:rPr lang="en-US" dirty="0"/>
              <a:t> pattern for site collection provisioning</a:t>
            </a:r>
            <a:endParaRPr lang="en-GB" dirty="0"/>
          </a:p>
        </p:txBody>
      </p:sp>
      <p:grpSp>
        <p:nvGrpSpPr>
          <p:cNvPr id="38" name="Group 37"/>
          <p:cNvGrpSpPr/>
          <p:nvPr/>
        </p:nvGrpSpPr>
        <p:grpSpPr>
          <a:xfrm>
            <a:off x="192857" y="796285"/>
            <a:ext cx="2459888" cy="2265376"/>
            <a:chOff x="1049065" y="1951953"/>
            <a:chExt cx="2380087" cy="2465870"/>
          </a:xfrm>
        </p:grpSpPr>
        <p:grpSp>
          <p:nvGrpSpPr>
            <p:cNvPr id="39" name="Group 38"/>
            <p:cNvGrpSpPr/>
            <p:nvPr/>
          </p:nvGrpSpPr>
          <p:grpSpPr>
            <a:xfrm>
              <a:off x="1049065" y="1951953"/>
              <a:ext cx="2380087" cy="1767205"/>
              <a:chOff x="942103" y="1121072"/>
              <a:chExt cx="2380087" cy="1767205"/>
            </a:xfrm>
          </p:grpSpPr>
          <p:sp>
            <p:nvSpPr>
              <p:cNvPr id="53" name="Rectangle 52"/>
              <p:cNvSpPr/>
              <p:nvPr/>
            </p:nvSpPr>
            <p:spPr bwMode="auto">
              <a:xfrm>
                <a:off x="942103" y="1487870"/>
                <a:ext cx="2071041" cy="1400407"/>
              </a:xfrm>
              <a:prstGeom prst="rect">
                <a:avLst/>
              </a:prstGeom>
              <a:solidFill>
                <a:schemeClr val="bg1">
                  <a:lumMod val="95000"/>
                  <a:alpha val="80000"/>
                </a:schemeClr>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endParaRPr lang="en-US" sz="2000" spc="-52" dirty="0">
                  <a:solidFill>
                    <a:schemeClr val="tx1"/>
                  </a:solidFill>
                  <a:latin typeface="Segoe UI Light" panose="020B0502040204020203" pitchFamily="34" charset="0"/>
                  <a:cs typeface="Segoe UI Light" panose="020B0502040204020203" pitchFamily="34" charset="0"/>
                </a:endParaRPr>
              </a:p>
            </p:txBody>
          </p:sp>
          <p:pic>
            <p:nvPicPr>
              <p:cNvPr id="54" name="Picture 53"/>
              <p:cNvPicPr>
                <a:picLocks noChangeAspect="1"/>
              </p:cNvPicPr>
              <p:nvPr/>
            </p:nvPicPr>
            <p:blipFill>
              <a:blip r:embed="rId9"/>
              <a:stretch>
                <a:fillRect/>
              </a:stretch>
            </p:blipFill>
            <p:spPr>
              <a:xfrm>
                <a:off x="2302006" y="1121072"/>
                <a:ext cx="1020184" cy="669117"/>
              </a:xfrm>
              <a:prstGeom prst="rect">
                <a:avLst/>
              </a:prstGeom>
            </p:spPr>
          </p:pic>
        </p:grpSp>
        <p:grpSp>
          <p:nvGrpSpPr>
            <p:cNvPr id="40" name="Group 39"/>
            <p:cNvGrpSpPr>
              <a:grpSpLocks noChangeAspect="1"/>
            </p:cNvGrpSpPr>
            <p:nvPr/>
          </p:nvGrpSpPr>
          <p:grpSpPr>
            <a:xfrm>
              <a:off x="1217956" y="2746927"/>
              <a:ext cx="1653921" cy="1670896"/>
              <a:chOff x="4383758" y="2250738"/>
              <a:chExt cx="2516893" cy="2542727"/>
            </a:xfrm>
          </p:grpSpPr>
          <p:sp>
            <p:nvSpPr>
              <p:cNvPr id="41" name="Rectangle 40"/>
              <p:cNvSpPr/>
              <p:nvPr/>
            </p:nvSpPr>
            <p:spPr bwMode="auto">
              <a:xfrm>
                <a:off x="4537410" y="2250738"/>
                <a:ext cx="2017543" cy="2261107"/>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400" dirty="0" smtClean="0">
                    <a:solidFill>
                      <a:schemeClr val="tx1"/>
                    </a:solidFill>
                    <a:ea typeface="Segoe UI" pitchFamily="34" charset="0"/>
                    <a:cs typeface="Segoe UI" pitchFamily="34" charset="0"/>
                  </a:rPr>
                  <a:t>SharePoint Service</a:t>
                </a:r>
              </a:p>
            </p:txBody>
          </p:sp>
          <p:grpSp>
            <p:nvGrpSpPr>
              <p:cNvPr id="42" name="Group 41"/>
              <p:cNvGrpSpPr/>
              <p:nvPr/>
            </p:nvGrpSpPr>
            <p:grpSpPr>
              <a:xfrm>
                <a:off x="5421611" y="2886866"/>
                <a:ext cx="1479040" cy="1043909"/>
                <a:chOff x="4557447" y="1721445"/>
                <a:chExt cx="1479040" cy="1043909"/>
              </a:xfrm>
            </p:grpSpPr>
            <p:pic>
              <p:nvPicPr>
                <p:cNvPr id="50" name="Picture 49"/>
                <p:cNvPicPr>
                  <a:picLocks noChangeAspect="1"/>
                </p:cNvPicPr>
                <p:nvPr/>
              </p:nvPicPr>
              <p:blipFill>
                <a:blip r:embed="rId10"/>
                <a:stretch>
                  <a:fillRect/>
                </a:stretch>
              </p:blipFill>
              <p:spPr>
                <a:xfrm>
                  <a:off x="4557447" y="1902539"/>
                  <a:ext cx="477423" cy="839046"/>
                </a:xfrm>
                <a:prstGeom prst="rect">
                  <a:avLst/>
                </a:prstGeom>
              </p:spPr>
            </p:pic>
            <p:pic>
              <p:nvPicPr>
                <p:cNvPr id="51" name="Picture 50"/>
                <p:cNvPicPr>
                  <a:picLocks noChangeAspect="1"/>
                </p:cNvPicPr>
                <p:nvPr/>
              </p:nvPicPr>
              <p:blipFill>
                <a:blip r:embed="rId10"/>
                <a:stretch>
                  <a:fillRect/>
                </a:stretch>
              </p:blipFill>
              <p:spPr>
                <a:xfrm>
                  <a:off x="4869643" y="1721445"/>
                  <a:ext cx="477423" cy="839046"/>
                </a:xfrm>
                <a:prstGeom prst="rect">
                  <a:avLst/>
                </a:prstGeom>
              </p:spPr>
            </p:pic>
            <p:pic>
              <p:nvPicPr>
                <p:cNvPr id="52" name="Picture 51"/>
                <p:cNvPicPr>
                  <a:picLocks noChangeAspect="1"/>
                </p:cNvPicPr>
                <p:nvPr/>
              </p:nvPicPr>
              <p:blipFill>
                <a:blip r:embed="rId11"/>
                <a:stretch>
                  <a:fillRect/>
                </a:stretch>
              </p:blipFill>
              <p:spPr>
                <a:xfrm>
                  <a:off x="5153580" y="1902539"/>
                  <a:ext cx="882907" cy="862815"/>
                </a:xfrm>
                <a:prstGeom prst="rect">
                  <a:avLst/>
                </a:prstGeom>
              </p:spPr>
            </p:pic>
          </p:grpSp>
          <p:grpSp>
            <p:nvGrpSpPr>
              <p:cNvPr id="43" name="Group 42"/>
              <p:cNvGrpSpPr/>
              <p:nvPr/>
            </p:nvGrpSpPr>
            <p:grpSpPr>
              <a:xfrm>
                <a:off x="4880542" y="3820782"/>
                <a:ext cx="944427" cy="972683"/>
                <a:chOff x="3981885" y="2834055"/>
                <a:chExt cx="944427" cy="972683"/>
              </a:xfrm>
            </p:grpSpPr>
            <p:pic>
              <p:nvPicPr>
                <p:cNvPr id="47" name="Picture 46"/>
                <p:cNvPicPr>
                  <a:picLocks noChangeAspect="1"/>
                </p:cNvPicPr>
                <p:nvPr/>
              </p:nvPicPr>
              <p:blipFill>
                <a:blip r:embed="rId10"/>
                <a:stretch>
                  <a:fillRect/>
                </a:stretch>
              </p:blipFill>
              <p:spPr>
                <a:xfrm>
                  <a:off x="3981885" y="2967692"/>
                  <a:ext cx="477423" cy="839046"/>
                </a:xfrm>
                <a:prstGeom prst="rect">
                  <a:avLst/>
                </a:prstGeom>
              </p:spPr>
            </p:pic>
            <p:pic>
              <p:nvPicPr>
                <p:cNvPr id="48" name="Picture 47"/>
                <p:cNvPicPr>
                  <a:picLocks noChangeAspect="1"/>
                </p:cNvPicPr>
                <p:nvPr/>
              </p:nvPicPr>
              <p:blipFill>
                <a:blip r:embed="rId10"/>
                <a:stretch>
                  <a:fillRect/>
                </a:stretch>
              </p:blipFill>
              <p:spPr>
                <a:xfrm>
                  <a:off x="4269036" y="2834055"/>
                  <a:ext cx="477423" cy="839046"/>
                </a:xfrm>
                <a:prstGeom prst="rect">
                  <a:avLst/>
                </a:prstGeom>
              </p:spPr>
            </p:pic>
            <p:pic>
              <p:nvPicPr>
                <p:cNvPr id="49" name="Picture 48"/>
                <p:cNvPicPr>
                  <a:picLocks noChangeAspect="1"/>
                </p:cNvPicPr>
                <p:nvPr/>
              </p:nvPicPr>
              <p:blipFill>
                <a:blip r:embed="rId12"/>
                <a:stretch>
                  <a:fillRect/>
                </a:stretch>
              </p:blipFill>
              <p:spPr>
                <a:xfrm>
                  <a:off x="4480085" y="3260431"/>
                  <a:ext cx="446227" cy="456212"/>
                </a:xfrm>
                <a:prstGeom prst="rect">
                  <a:avLst/>
                </a:prstGeom>
              </p:spPr>
            </p:pic>
          </p:grpSp>
          <p:grpSp>
            <p:nvGrpSpPr>
              <p:cNvPr id="44" name="Group 43"/>
              <p:cNvGrpSpPr/>
              <p:nvPr/>
            </p:nvGrpSpPr>
            <p:grpSpPr>
              <a:xfrm>
                <a:off x="4383758" y="2988031"/>
                <a:ext cx="968998" cy="971748"/>
                <a:chOff x="3601101" y="2714202"/>
                <a:chExt cx="968998" cy="971748"/>
              </a:xfrm>
            </p:grpSpPr>
            <p:pic>
              <p:nvPicPr>
                <p:cNvPr id="45" name="Picture 44"/>
                <p:cNvPicPr>
                  <a:picLocks noChangeAspect="1"/>
                </p:cNvPicPr>
                <p:nvPr/>
              </p:nvPicPr>
              <p:blipFill>
                <a:blip r:embed="rId10"/>
                <a:stretch>
                  <a:fillRect/>
                </a:stretch>
              </p:blipFill>
              <p:spPr>
                <a:xfrm>
                  <a:off x="3601101" y="2846904"/>
                  <a:ext cx="477423" cy="839046"/>
                </a:xfrm>
                <a:prstGeom prst="rect">
                  <a:avLst/>
                </a:prstGeom>
              </p:spPr>
            </p:pic>
            <p:pic>
              <p:nvPicPr>
                <p:cNvPr id="46" name="Picture 45"/>
                <p:cNvPicPr>
                  <a:picLocks noChangeAspect="1"/>
                </p:cNvPicPr>
                <p:nvPr/>
              </p:nvPicPr>
              <p:blipFill>
                <a:blip r:embed="rId13"/>
                <a:stretch>
                  <a:fillRect/>
                </a:stretch>
              </p:blipFill>
              <p:spPr>
                <a:xfrm>
                  <a:off x="3875612" y="2714202"/>
                  <a:ext cx="694487" cy="898458"/>
                </a:xfrm>
                <a:prstGeom prst="rect">
                  <a:avLst/>
                </a:prstGeom>
              </p:spPr>
            </p:pic>
          </p:grpSp>
        </p:grpSp>
      </p:grpSp>
      <p:grpSp>
        <p:nvGrpSpPr>
          <p:cNvPr id="55" name="Group 54"/>
          <p:cNvGrpSpPr/>
          <p:nvPr/>
        </p:nvGrpSpPr>
        <p:grpSpPr>
          <a:xfrm>
            <a:off x="832746" y="3187168"/>
            <a:ext cx="4810567" cy="1650605"/>
            <a:chOff x="1150334" y="4227845"/>
            <a:chExt cx="4654509" cy="1796689"/>
          </a:xfrm>
        </p:grpSpPr>
        <p:grpSp>
          <p:nvGrpSpPr>
            <p:cNvPr id="56" name="Group 55"/>
            <p:cNvGrpSpPr/>
            <p:nvPr/>
          </p:nvGrpSpPr>
          <p:grpSpPr>
            <a:xfrm>
              <a:off x="1413950" y="4227845"/>
              <a:ext cx="4390893" cy="1443171"/>
              <a:chOff x="8852204" y="1128641"/>
              <a:chExt cx="6030127" cy="1833194"/>
            </a:xfrm>
          </p:grpSpPr>
          <p:pic>
            <p:nvPicPr>
              <p:cNvPr id="59" name="Picture 58"/>
              <p:cNvPicPr>
                <a:picLocks noChangeAspect="1"/>
              </p:cNvPicPr>
              <p:nvPr/>
            </p:nvPicPr>
            <p:blipFill>
              <a:blip r:embed="rId14"/>
              <a:stretch>
                <a:fillRect/>
              </a:stretch>
            </p:blipFill>
            <p:spPr>
              <a:xfrm>
                <a:off x="8852204" y="1128641"/>
                <a:ext cx="3139633" cy="1644863"/>
              </a:xfrm>
              <a:prstGeom prst="rect">
                <a:avLst/>
              </a:prstGeom>
              <a:ln>
                <a:solidFill>
                  <a:schemeClr val="bg1">
                    <a:lumMod val="65000"/>
                  </a:schemeClr>
                </a:solidFill>
              </a:ln>
            </p:spPr>
          </p:pic>
          <p:sp>
            <p:nvSpPr>
              <p:cNvPr id="60" name="TextBox 34"/>
              <p:cNvSpPr txBox="1">
                <a:spLocks noChangeArrowheads="1"/>
              </p:cNvSpPr>
              <p:nvPr/>
            </p:nvSpPr>
            <p:spPr bwMode="auto">
              <a:xfrm>
                <a:off x="9902710" y="2493724"/>
                <a:ext cx="4979621" cy="468111"/>
              </a:xfrm>
              <a:prstGeom prst="rect">
                <a:avLst/>
              </a:prstGeom>
              <a:noFill/>
              <a:ln w="9525">
                <a:noFill/>
                <a:miter lim="800000"/>
                <a:headEnd/>
                <a:tailEnd/>
              </a:ln>
            </p:spPr>
            <p:txBody>
              <a:bodyPr wrap="square">
                <a:spAutoFit/>
              </a:bodyPr>
              <a:lstStyle/>
              <a:p>
                <a:r>
                  <a:rPr lang="en-US" sz="1600" dirty="0" smtClean="0">
                    <a:latin typeface="+mj-lt"/>
                  </a:rPr>
                  <a:t>https://xxx.sharepoint.com/sites/site</a:t>
                </a:r>
                <a:endParaRPr lang="en-US" sz="1050" dirty="0">
                  <a:latin typeface="+mj-lt"/>
                </a:endParaRPr>
              </a:p>
            </p:txBody>
          </p:sp>
        </p:grpSp>
        <p:pic>
          <p:nvPicPr>
            <p:cNvPr id="57" name="Picture 56"/>
            <p:cNvPicPr>
              <a:picLocks noChangeAspect="1"/>
            </p:cNvPicPr>
            <p:nvPr/>
          </p:nvPicPr>
          <p:blipFill>
            <a:blip r:embed="rId15"/>
            <a:stretch>
              <a:fillRect/>
            </a:stretch>
          </p:blipFill>
          <p:spPr>
            <a:xfrm>
              <a:off x="3117765" y="4338910"/>
              <a:ext cx="969164" cy="1036781"/>
            </a:xfrm>
            <a:prstGeom prst="rect">
              <a:avLst/>
            </a:prstGeom>
          </p:spPr>
        </p:pic>
        <p:pic>
          <p:nvPicPr>
            <p:cNvPr id="58" name="Picture 57"/>
            <p:cNvPicPr>
              <a:picLocks noChangeAspect="1"/>
            </p:cNvPicPr>
            <p:nvPr/>
          </p:nvPicPr>
          <p:blipFill>
            <a:blip r:embed="rId16"/>
            <a:stretch>
              <a:fillRect/>
            </a:stretch>
          </p:blipFill>
          <p:spPr>
            <a:xfrm>
              <a:off x="1150334" y="5227534"/>
              <a:ext cx="946762" cy="797000"/>
            </a:xfrm>
            <a:prstGeom prst="rect">
              <a:avLst/>
            </a:prstGeom>
          </p:spPr>
        </p:pic>
      </p:grpSp>
      <p:grpSp>
        <p:nvGrpSpPr>
          <p:cNvPr id="61" name="Group 60"/>
          <p:cNvGrpSpPr/>
          <p:nvPr/>
        </p:nvGrpSpPr>
        <p:grpSpPr>
          <a:xfrm>
            <a:off x="684667" y="3506035"/>
            <a:ext cx="531648" cy="472576"/>
            <a:chOff x="492" y="17985"/>
            <a:chExt cx="524853" cy="524853"/>
          </a:xfrm>
        </p:grpSpPr>
        <p:sp>
          <p:nvSpPr>
            <p:cNvPr id="62" name="Oval 6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a:solidFill>
                    <a:schemeClr val="tx1"/>
                  </a:solidFill>
                </a:rPr>
                <a:t>5</a:t>
              </a:r>
              <a:endParaRPr lang="en-US" sz="2352" dirty="0">
                <a:solidFill>
                  <a:schemeClr val="tx1"/>
                </a:solidFill>
              </a:endParaRPr>
            </a:p>
          </p:txBody>
        </p:sp>
      </p:grpSp>
      <p:cxnSp>
        <p:nvCxnSpPr>
          <p:cNvPr id="64" name="Straight Arrow Connector 63"/>
          <p:cNvCxnSpPr/>
          <p:nvPr/>
        </p:nvCxnSpPr>
        <p:spPr>
          <a:xfrm flipH="1">
            <a:off x="2080253" y="2166791"/>
            <a:ext cx="3194991" cy="21660"/>
          </a:xfrm>
          <a:prstGeom prst="straightConnector1">
            <a:avLst/>
          </a:prstGeom>
          <a:ln w="28575">
            <a:solidFill>
              <a:schemeClr val="accent1"/>
            </a:solidFill>
            <a:prstDash val="sysDash"/>
            <a:headEnd type="stealth" w="lg" len="lg"/>
            <a:tailEnd type="none" w="lg" len="lg"/>
          </a:ln>
          <a:effectLst/>
        </p:spPr>
        <p:style>
          <a:lnRef idx="1">
            <a:schemeClr val="accent4"/>
          </a:lnRef>
          <a:fillRef idx="0">
            <a:schemeClr val="accent4"/>
          </a:fillRef>
          <a:effectRef idx="0">
            <a:schemeClr val="accent4"/>
          </a:effectRef>
          <a:fontRef idx="minor">
            <a:schemeClr val="tx1"/>
          </a:fontRef>
        </p:style>
      </p:cxnSp>
      <p:grpSp>
        <p:nvGrpSpPr>
          <p:cNvPr id="65" name="Group 64"/>
          <p:cNvGrpSpPr/>
          <p:nvPr/>
        </p:nvGrpSpPr>
        <p:grpSpPr>
          <a:xfrm>
            <a:off x="2184229" y="2330993"/>
            <a:ext cx="531648" cy="472576"/>
            <a:chOff x="492" y="17985"/>
            <a:chExt cx="524853" cy="524853"/>
          </a:xfrm>
        </p:grpSpPr>
        <p:sp>
          <p:nvSpPr>
            <p:cNvPr id="66" name="Oval 6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470">
                <a:lnSpc>
                  <a:spcPct val="90000"/>
                </a:lnSpc>
                <a:spcBef>
                  <a:spcPct val="0"/>
                </a:spcBef>
                <a:spcAft>
                  <a:spcPct val="35000"/>
                </a:spcAft>
              </a:pPr>
              <a:r>
                <a:rPr lang="fi-FI" sz="2352" dirty="0" smtClean="0">
                  <a:solidFill>
                    <a:schemeClr val="tx1"/>
                  </a:solidFill>
                </a:rPr>
                <a:t>1</a:t>
              </a:r>
              <a:endParaRPr lang="en-US" sz="2352" dirty="0">
                <a:solidFill>
                  <a:schemeClr val="tx1"/>
                </a:solidFill>
              </a:endParaRPr>
            </a:p>
          </p:txBody>
        </p:sp>
      </p:grpSp>
      <p:sp>
        <p:nvSpPr>
          <p:cNvPr id="68" name="Freeform 128"/>
          <p:cNvSpPr>
            <a:spLocks noChangeAspect="1" noEditPoints="1"/>
          </p:cNvSpPr>
          <p:nvPr/>
        </p:nvSpPr>
        <p:spPr bwMode="black">
          <a:xfrm>
            <a:off x="7498876" y="3993136"/>
            <a:ext cx="414446" cy="324228"/>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65000"/>
              <a:lumOff val="35000"/>
            </a:schemeClr>
          </a:solidFill>
          <a:ln>
            <a:noFill/>
          </a:ln>
          <a:extLst/>
        </p:spPr>
        <p:txBody>
          <a:bodyPr vert="horz" wrap="square" lIns="67241" tIns="33621" rIns="67241" bIns="33621" numCol="1" anchor="t" anchorCtr="0" compatLnSpc="1">
            <a:prstTxWarp prst="textNoShape">
              <a:avLst/>
            </a:prstTxWarp>
          </a:bodyPr>
          <a:lstStyle/>
          <a:p>
            <a:endParaRPr lang="en-US" sz="1765" dirty="0"/>
          </a:p>
        </p:txBody>
      </p:sp>
      <p:sp>
        <p:nvSpPr>
          <p:cNvPr id="69" name="TextBox 68"/>
          <p:cNvSpPr txBox="1"/>
          <p:nvPr/>
        </p:nvSpPr>
        <p:spPr>
          <a:xfrm>
            <a:off x="6752846" y="4445382"/>
            <a:ext cx="2571071" cy="271613"/>
          </a:xfrm>
          <a:prstGeom prst="rect">
            <a:avLst/>
          </a:prstGeom>
          <a:noFill/>
          <a:ln>
            <a:noFill/>
          </a:ln>
        </p:spPr>
        <p:txBody>
          <a:bodyPr wrap="square" lIns="0" tIns="0" rIns="0" bIns="0" rtlCol="0">
            <a:spAutoFit/>
          </a:bodyPr>
          <a:lstStyle/>
          <a:p>
            <a:r>
              <a:rPr lang="en-US" sz="1765" spc="-52" dirty="0">
                <a:latin typeface="Segoe UI Light" panose="020B0502040204020203" pitchFamily="34" charset="0"/>
                <a:cs typeface="Segoe UI Light" panose="020B0502040204020203" pitchFamily="34" charset="0"/>
              </a:rPr>
              <a:t>Assets and </a:t>
            </a:r>
            <a:r>
              <a:rPr lang="en-US" sz="1765" spc="-52" dirty="0" err="1" smtClean="0">
                <a:latin typeface="Segoe UI Light" panose="020B0502040204020203" pitchFamily="34" charset="0"/>
                <a:cs typeface="Segoe UI Light" panose="020B0502040204020203" pitchFamily="34" charset="0"/>
              </a:rPr>
              <a:t>config</a:t>
            </a:r>
            <a:r>
              <a:rPr lang="en-US" sz="1765" spc="-52" dirty="0" smtClean="0">
                <a:latin typeface="Segoe UI Light" panose="020B0502040204020203" pitchFamily="34" charset="0"/>
                <a:cs typeface="Segoe UI Light" panose="020B0502040204020203" pitchFamily="34" charset="0"/>
              </a:rPr>
              <a:t>.</a:t>
            </a:r>
            <a:endParaRPr lang="en-US" sz="1765" spc="-52" dirty="0">
              <a:latin typeface="Segoe UI Light" panose="020B0502040204020203" pitchFamily="34" charset="0"/>
              <a:cs typeface="Segoe UI Light" panose="020B0502040204020203" pitchFamily="34" charset="0"/>
            </a:endParaRPr>
          </a:p>
        </p:txBody>
      </p:sp>
      <p:sp>
        <p:nvSpPr>
          <p:cNvPr id="70" name="TextBox 69"/>
          <p:cNvSpPr txBox="1"/>
          <p:nvPr/>
        </p:nvSpPr>
        <p:spPr>
          <a:xfrm>
            <a:off x="7706099" y="3784911"/>
            <a:ext cx="1984693" cy="707886"/>
          </a:xfrm>
          <a:prstGeom prst="rect">
            <a:avLst/>
          </a:prstGeom>
          <a:noFill/>
        </p:spPr>
        <p:txBody>
          <a:bodyPr wrap="square" rtlCol="0">
            <a:spAutoFit/>
          </a:bodyPr>
          <a:lstStyle/>
          <a:p>
            <a:pPr marL="280121" indent="-280121">
              <a:buFont typeface="Arial" panose="020B0604020202020204" pitchFamily="34" charset="0"/>
              <a:buChar char="•"/>
            </a:pPr>
            <a:r>
              <a:rPr lang="en-US" sz="1000" dirty="0" smtClean="0">
                <a:latin typeface="Segoe UI Light" panose="020B0502040204020203" pitchFamily="34" charset="0"/>
                <a:cs typeface="Segoe UI Light" panose="020B0502040204020203" pitchFamily="34" charset="0"/>
              </a:rPr>
              <a:t>Branding Images</a:t>
            </a:r>
          </a:p>
          <a:p>
            <a:pPr marL="280121" indent="-280121">
              <a:buFont typeface="Arial" panose="020B0604020202020204" pitchFamily="34" charset="0"/>
              <a:buChar char="•"/>
            </a:pPr>
            <a:r>
              <a:rPr lang="en-US" sz="1000" dirty="0" smtClean="0">
                <a:latin typeface="Segoe UI Light" panose="020B0502040204020203" pitchFamily="34" charset="0"/>
                <a:cs typeface="Segoe UI Light" panose="020B0502040204020203" pitchFamily="34" charset="0"/>
              </a:rPr>
              <a:t>Master Pages</a:t>
            </a:r>
            <a:endParaRPr lang="en-US" sz="1000" dirty="0">
              <a:latin typeface="Segoe UI Light" panose="020B0502040204020203" pitchFamily="34" charset="0"/>
              <a:cs typeface="Segoe UI Light" panose="020B0502040204020203" pitchFamily="34" charset="0"/>
            </a:endParaRPr>
          </a:p>
          <a:p>
            <a:pPr marL="280121" indent="-280121">
              <a:buFont typeface="Arial" panose="020B0604020202020204" pitchFamily="34" charset="0"/>
              <a:buChar char="•"/>
            </a:pPr>
            <a:r>
              <a:rPr lang="en-US" sz="1000" dirty="0" smtClean="0">
                <a:latin typeface="Segoe UI Light" panose="020B0502040204020203" pitchFamily="34" charset="0"/>
                <a:cs typeface="Segoe UI Light" panose="020B0502040204020203" pitchFamily="34" charset="0"/>
              </a:rPr>
              <a:t>Page Layouts</a:t>
            </a:r>
            <a:endParaRPr lang="en-US" sz="1000" dirty="0">
              <a:latin typeface="Segoe UI Light" panose="020B0502040204020203" pitchFamily="34" charset="0"/>
              <a:cs typeface="Segoe UI Light" panose="020B0502040204020203" pitchFamily="34" charset="0"/>
            </a:endParaRPr>
          </a:p>
          <a:p>
            <a:pPr marL="280121" indent="-280121">
              <a:buFont typeface="Arial" panose="020B0604020202020204" pitchFamily="34" charset="0"/>
              <a:buChar char="•"/>
            </a:pPr>
            <a:r>
              <a:rPr lang="en-US" sz="1000" dirty="0">
                <a:latin typeface="Segoe UI Light" panose="020B0502040204020203" pitchFamily="34" charset="0"/>
                <a:cs typeface="Segoe UI Light" panose="020B0502040204020203" pitchFamily="34" charset="0"/>
              </a:rPr>
              <a:t>Other settings</a:t>
            </a: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536531" y="1259138"/>
            <a:ext cx="8447677" cy="3153832"/>
          </a:xfrm>
          <a:prstGeom prst="rect">
            <a:avLst/>
          </a:prstGeom>
        </p:spPr>
        <p:txBody>
          <a:bodyPr vert="horz" lIns="91440" tIns="45720" rIns="91440" bIns="45720" rtlCol="0" anchor="t"/>
          <a:lstStyle>
            <a:defPPr>
              <a:defRPr lang="en-US"/>
            </a:defPPr>
            <a:lvl1pPr marL="0" algn="l" defTabSz="685800" rtl="0" eaLnBrk="1" latinLnBrk="0" hangingPunct="1">
              <a:defRPr sz="96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000" dirty="0" smtClean="0">
                <a:solidFill>
                  <a:schemeClr val="tx1"/>
                </a:solidFill>
              </a:rPr>
              <a:t>#1 – Use remote provision for site template and to push configurations to sites</a:t>
            </a:r>
          </a:p>
          <a:p>
            <a:r>
              <a:rPr lang="en-US" sz="2000" dirty="0" smtClean="0">
                <a:solidFill>
                  <a:schemeClr val="tx1"/>
                </a:solidFill>
              </a:rPr>
              <a:t>#2 – Avoid custom master pages, if possible</a:t>
            </a:r>
          </a:p>
          <a:p>
            <a:r>
              <a:rPr lang="en-US" sz="2000" dirty="0" smtClean="0">
                <a:solidFill>
                  <a:schemeClr val="tx1"/>
                </a:solidFill>
              </a:rPr>
              <a:t>#3 – Avoid feature framework and sandbox solutions </a:t>
            </a:r>
          </a:p>
          <a:p>
            <a:r>
              <a:rPr lang="en-US" sz="2000" dirty="0" smtClean="0">
                <a:solidFill>
                  <a:schemeClr val="tx1"/>
                </a:solidFill>
              </a:rPr>
              <a:t>#4 – Use “remote timer job” pattern for scheduled and batch operations</a:t>
            </a:r>
          </a:p>
          <a:p>
            <a:r>
              <a:rPr lang="en-US" sz="2000" dirty="0" smtClean="0">
                <a:solidFill>
                  <a:schemeClr val="tx1"/>
                </a:solidFill>
              </a:rPr>
              <a:t>#5 – Take advantage of the add-in model in both on-premises and in Office 365</a:t>
            </a:r>
          </a:p>
        </p:txBody>
      </p:sp>
      <p:sp>
        <p:nvSpPr>
          <p:cNvPr id="7" name="Title 2"/>
          <p:cNvSpPr txBox="1">
            <a:spLocks/>
          </p:cNvSpPr>
          <p:nvPr/>
        </p:nvSpPr>
        <p:spPr>
          <a:xfrm>
            <a:off x="637388" y="160504"/>
            <a:ext cx="6688108" cy="410170"/>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Best practices for add-in model</a:t>
            </a:r>
          </a:p>
        </p:txBody>
      </p:sp>
    </p:spTree>
    <p:extLst>
      <p:ext uri="{BB962C8B-B14F-4D97-AF65-F5344CB8AC3E}">
        <p14:creationId xmlns:p14="http://schemas.microsoft.com/office/powerpoint/2010/main" val="300662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0051" y="87268"/>
            <a:ext cx="8663036" cy="386457"/>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Agenda</a:t>
            </a:r>
          </a:p>
        </p:txBody>
      </p:sp>
      <p:sp>
        <p:nvSpPr>
          <p:cNvPr id="3" name="Rectangle 2"/>
          <p:cNvSpPr/>
          <p:nvPr/>
        </p:nvSpPr>
        <p:spPr>
          <a:xfrm>
            <a:off x="1082889" y="1327882"/>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1</a:t>
            </a:r>
            <a:endParaRPr lang="en-US" sz="2200" b="1" dirty="0">
              <a:latin typeface="Segoe UI" panose="020B0502040204020203" pitchFamily="34" charset="0"/>
              <a:cs typeface="Segoe UI" panose="020B0502040204020203" pitchFamily="34" charset="0"/>
            </a:endParaRPr>
          </a:p>
        </p:txBody>
      </p:sp>
      <p:sp>
        <p:nvSpPr>
          <p:cNvPr id="4" name="Rectangle 3"/>
          <p:cNvSpPr/>
          <p:nvPr/>
        </p:nvSpPr>
        <p:spPr>
          <a:xfrm>
            <a:off x="1638367" y="1327882"/>
            <a:ext cx="6946181" cy="33602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a:solidFill>
                  <a:schemeClr val="tx1"/>
                </a:solidFill>
                <a:latin typeface="Segoe UI" panose="020B0502040204020203" pitchFamily="34" charset="0"/>
                <a:cs typeface="Segoe UI" panose="020B0502040204020203" pitchFamily="34" charset="0"/>
              </a:rPr>
              <a:t>Best Practices for Add-In Model</a:t>
            </a:r>
          </a:p>
        </p:txBody>
      </p:sp>
      <p:sp>
        <p:nvSpPr>
          <p:cNvPr id="20" name="Rectangle 19"/>
          <p:cNvSpPr/>
          <p:nvPr/>
        </p:nvSpPr>
        <p:spPr>
          <a:xfrm>
            <a:off x="1082889" y="1816478"/>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2</a:t>
            </a:r>
            <a:endParaRPr lang="en-US" sz="2200" b="1" dirty="0">
              <a:latin typeface="Segoe UI" panose="020B0502040204020203" pitchFamily="34" charset="0"/>
              <a:cs typeface="Segoe UI" panose="020B0502040204020203" pitchFamily="34" charset="0"/>
            </a:endParaRPr>
          </a:p>
        </p:txBody>
      </p:sp>
      <p:sp>
        <p:nvSpPr>
          <p:cNvPr id="23" name="Rectangle 22"/>
          <p:cNvSpPr/>
          <p:nvPr/>
        </p:nvSpPr>
        <p:spPr>
          <a:xfrm>
            <a:off x="1638367" y="1816478"/>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endParaRPr lang="en-US" b="1" dirty="0" smtClean="0">
              <a:solidFill>
                <a:schemeClr val="tx1"/>
              </a:solidFill>
              <a:latin typeface="Segoe UI" panose="020B0502040204020203" pitchFamily="34" charset="0"/>
              <a:cs typeface="Segoe UI" panose="020B0502040204020203" pitchFamily="34" charset="0"/>
            </a:endParaRPr>
          </a:p>
          <a:p>
            <a:r>
              <a:rPr lang="en-US" b="1" dirty="0" smtClean="0">
                <a:solidFill>
                  <a:schemeClr val="tx1"/>
                </a:solidFill>
                <a:latin typeface="Segoe UI" panose="020B0502040204020203" pitchFamily="34" charset="0"/>
                <a:cs typeface="Segoe UI" panose="020B0502040204020203" pitchFamily="34" charset="0"/>
              </a:rPr>
              <a:t>Best Practices – SPO Development</a:t>
            </a:r>
            <a:endParaRPr lang="en-US" b="1" dirty="0">
              <a:solidFill>
                <a:schemeClr val="tx1"/>
              </a:solidFill>
              <a:latin typeface="Segoe UI" panose="020B0502040204020203" pitchFamily="34" charset="0"/>
              <a:cs typeface="Segoe UI" panose="020B0502040204020203" pitchFamily="34" charset="0"/>
            </a:endParaRPr>
          </a:p>
          <a:p>
            <a:endParaRPr lang="en-US" b="1" dirty="0">
              <a:solidFill>
                <a:schemeClr val="tx1"/>
              </a:solidFill>
              <a:latin typeface="Segoe UI" panose="020B0502040204020203" pitchFamily="34" charset="0"/>
              <a:cs typeface="Segoe UI" panose="020B0502040204020203" pitchFamily="34" charset="0"/>
            </a:endParaRPr>
          </a:p>
        </p:txBody>
      </p:sp>
      <p:sp>
        <p:nvSpPr>
          <p:cNvPr id="24" name="Rectangle 23"/>
          <p:cNvSpPr/>
          <p:nvPr/>
        </p:nvSpPr>
        <p:spPr>
          <a:xfrm>
            <a:off x="1097775" y="2287454"/>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3</a:t>
            </a:r>
            <a:endParaRPr lang="en-US" sz="2200" b="1" dirty="0">
              <a:latin typeface="Segoe UI" panose="020B0502040204020203" pitchFamily="34" charset="0"/>
              <a:cs typeface="Segoe UI" panose="020B0502040204020203" pitchFamily="34" charset="0"/>
            </a:endParaRPr>
          </a:p>
        </p:txBody>
      </p:sp>
      <p:sp>
        <p:nvSpPr>
          <p:cNvPr id="27" name="Rectangle 26"/>
          <p:cNvSpPr/>
          <p:nvPr/>
        </p:nvSpPr>
        <p:spPr>
          <a:xfrm>
            <a:off x="1638367" y="2287454"/>
            <a:ext cx="6946181" cy="33602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a:solidFill>
                  <a:schemeClr val="tx1"/>
                </a:solidFill>
                <a:latin typeface="Segoe UI" panose="020B0502040204020203" pitchFamily="34" charset="0"/>
                <a:cs typeface="Segoe UI" panose="020B0502040204020203" pitchFamily="34" charset="0"/>
              </a:rPr>
              <a:t>Business User Driven Template</a:t>
            </a:r>
          </a:p>
        </p:txBody>
      </p:sp>
      <p:sp>
        <p:nvSpPr>
          <p:cNvPr id="15" name="Rectangle 14"/>
          <p:cNvSpPr/>
          <p:nvPr/>
        </p:nvSpPr>
        <p:spPr>
          <a:xfrm>
            <a:off x="1106777" y="2825395"/>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smtClean="0">
                <a:latin typeface="Segoe UI" panose="020B0502040204020203" pitchFamily="34" charset="0"/>
                <a:cs typeface="Segoe UI" panose="020B0502040204020203" pitchFamily="34" charset="0"/>
              </a:rPr>
              <a:t>4</a:t>
            </a:r>
            <a:endParaRPr lang="en-US" sz="1500" b="1" dirty="0">
              <a:latin typeface="Segoe UI" panose="020B0502040204020203" pitchFamily="34" charset="0"/>
              <a:cs typeface="Segoe UI" panose="020B0502040204020203" pitchFamily="34" charset="0"/>
            </a:endParaRPr>
          </a:p>
        </p:txBody>
      </p:sp>
      <p:sp>
        <p:nvSpPr>
          <p:cNvPr id="16" name="Rectangle 15"/>
          <p:cNvSpPr/>
          <p:nvPr/>
        </p:nvSpPr>
        <p:spPr>
          <a:xfrm>
            <a:off x="1638367" y="2825395"/>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CSOM Based Customization Strategy Checkpoints</a:t>
            </a:r>
            <a:endParaRPr lang="en-US" dirty="0">
              <a:solidFill>
                <a:schemeClr val="tx1"/>
              </a:solidFill>
              <a:latin typeface="Segoe UI" panose="020B0502040204020203" pitchFamily="34" charset="0"/>
              <a:cs typeface="Segoe UI" panose="020B0502040204020203" pitchFamily="34" charset="0"/>
            </a:endParaRPr>
          </a:p>
        </p:txBody>
      </p:sp>
      <p:sp>
        <p:nvSpPr>
          <p:cNvPr id="17" name="Slide Number Placeholder 3"/>
          <p:cNvSpPr>
            <a:spLocks noGrp="1"/>
          </p:cNvSpPr>
          <p:nvPr>
            <p:ph type="sldNum" sz="quarter" idx="4294967295"/>
          </p:nvPr>
        </p:nvSpPr>
        <p:spPr>
          <a:xfrm>
            <a:off x="1" y="4748121"/>
            <a:ext cx="753308" cy="292192"/>
          </a:xfrm>
        </p:spPr>
        <p:txBody>
          <a:bodyPr/>
          <a:lstStyle/>
          <a:p>
            <a:pPr algn="ctr"/>
            <a:fld id="{FD3FA039-292F-4100-87B2-46E54D4C12C9}" type="slidenum">
              <a:rPr lang="en-US" smtClean="0"/>
              <a:pPr algn="ctr"/>
              <a:t>30</a:t>
            </a:fld>
            <a:endParaRPr lang="en-US" dirty="0"/>
          </a:p>
        </p:txBody>
      </p:sp>
    </p:spTree>
    <p:extLst>
      <p:ext uri="{BB962C8B-B14F-4D97-AF65-F5344CB8AC3E}">
        <p14:creationId xmlns:p14="http://schemas.microsoft.com/office/powerpoint/2010/main" val="359648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p:cNvSpPr txBox="1">
            <a:spLocks/>
          </p:cNvSpPr>
          <p:nvPr/>
        </p:nvSpPr>
        <p:spPr>
          <a:xfrm>
            <a:off x="633483" y="98234"/>
            <a:ext cx="4692459" cy="438150"/>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Business user driven templates</a:t>
            </a:r>
            <a:endParaRPr lang="en-GB" dirty="0"/>
          </a:p>
        </p:txBody>
      </p:sp>
      <p:grpSp>
        <p:nvGrpSpPr>
          <p:cNvPr id="72" name="Group 71"/>
          <p:cNvGrpSpPr/>
          <p:nvPr/>
        </p:nvGrpSpPr>
        <p:grpSpPr>
          <a:xfrm>
            <a:off x="4188369" y="2257135"/>
            <a:ext cx="1827666" cy="1135610"/>
            <a:chOff x="5406031" y="5062006"/>
            <a:chExt cx="1768375" cy="1236116"/>
          </a:xfrm>
        </p:grpSpPr>
        <p:grpSp>
          <p:nvGrpSpPr>
            <p:cNvPr id="73" name="Group 72"/>
            <p:cNvGrpSpPr/>
            <p:nvPr/>
          </p:nvGrpSpPr>
          <p:grpSpPr>
            <a:xfrm>
              <a:off x="5406031" y="5062006"/>
              <a:ext cx="1768375" cy="944623"/>
              <a:chOff x="5406031" y="5062006"/>
              <a:chExt cx="1768375" cy="944623"/>
            </a:xfrm>
          </p:grpSpPr>
          <p:sp>
            <p:nvSpPr>
              <p:cNvPr id="75" name="Rectangle 74"/>
              <p:cNvSpPr/>
              <p:nvPr/>
            </p:nvSpPr>
            <p:spPr bwMode="auto">
              <a:xfrm>
                <a:off x="5406031" y="5062006"/>
                <a:ext cx="1527079" cy="944623"/>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Provisioning engine</a:t>
                </a:r>
              </a:p>
            </p:txBody>
          </p:sp>
          <p:pic>
            <p:nvPicPr>
              <p:cNvPr id="76" name="Picture 75"/>
              <p:cNvPicPr>
                <a:picLocks noChangeAspect="1"/>
              </p:cNvPicPr>
              <p:nvPr/>
            </p:nvPicPr>
            <p:blipFill>
              <a:blip r:embed="rId3"/>
              <a:stretch>
                <a:fillRect/>
              </a:stretch>
            </p:blipFill>
            <p:spPr>
              <a:xfrm>
                <a:off x="6753910" y="5189567"/>
                <a:ext cx="420496" cy="432326"/>
              </a:xfrm>
              <a:prstGeom prst="rect">
                <a:avLst/>
              </a:prstGeom>
            </p:spPr>
          </p:pic>
        </p:grpSp>
        <p:pic>
          <p:nvPicPr>
            <p:cNvPr id="74" name="Picture 73"/>
            <p:cNvPicPr>
              <a:picLocks noChangeAspect="1"/>
            </p:cNvPicPr>
            <p:nvPr/>
          </p:nvPicPr>
          <p:blipFill>
            <a:blip r:embed="rId4"/>
            <a:stretch>
              <a:fillRect/>
            </a:stretch>
          </p:blipFill>
          <p:spPr>
            <a:xfrm>
              <a:off x="6173273" y="5504682"/>
              <a:ext cx="730013" cy="793440"/>
            </a:xfrm>
            <a:prstGeom prst="rect">
              <a:avLst/>
            </a:prstGeom>
          </p:spPr>
        </p:pic>
      </p:grpSp>
      <p:grpSp>
        <p:nvGrpSpPr>
          <p:cNvPr id="77" name="Group 76"/>
          <p:cNvGrpSpPr>
            <a:grpSpLocks noChangeAspect="1"/>
          </p:cNvGrpSpPr>
          <p:nvPr/>
        </p:nvGrpSpPr>
        <p:grpSpPr>
          <a:xfrm>
            <a:off x="67580" y="1766702"/>
            <a:ext cx="2812089" cy="1769793"/>
            <a:chOff x="374796" y="2326413"/>
            <a:chExt cx="2901856" cy="2054572"/>
          </a:xfrm>
        </p:grpSpPr>
        <p:pic>
          <p:nvPicPr>
            <p:cNvPr id="78" name="Picture 77"/>
            <p:cNvPicPr>
              <a:picLocks noChangeAspect="1"/>
            </p:cNvPicPr>
            <p:nvPr/>
          </p:nvPicPr>
          <p:blipFill rotWithShape="1">
            <a:blip r:embed="rId5"/>
            <a:srcRect r="16754" b="19034"/>
            <a:stretch/>
          </p:blipFill>
          <p:spPr>
            <a:xfrm>
              <a:off x="585093" y="2326413"/>
              <a:ext cx="2100426" cy="849031"/>
            </a:xfrm>
            <a:prstGeom prst="rect">
              <a:avLst/>
            </a:prstGeom>
            <a:ln>
              <a:solidFill>
                <a:schemeClr val="bg1">
                  <a:lumMod val="75000"/>
                </a:schemeClr>
              </a:solidFill>
            </a:ln>
          </p:spPr>
        </p:pic>
        <p:grpSp>
          <p:nvGrpSpPr>
            <p:cNvPr id="79" name="Group 78"/>
            <p:cNvGrpSpPr>
              <a:grpSpLocks noChangeAspect="1"/>
            </p:cNvGrpSpPr>
            <p:nvPr/>
          </p:nvGrpSpPr>
          <p:grpSpPr>
            <a:xfrm>
              <a:off x="1444897" y="2911816"/>
              <a:ext cx="1831755" cy="1200218"/>
              <a:chOff x="4395610" y="3071229"/>
              <a:chExt cx="1995195" cy="1307309"/>
            </a:xfrm>
          </p:grpSpPr>
          <p:sp>
            <p:nvSpPr>
              <p:cNvPr id="81" name="Rectangle 80"/>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solidFill>
                    <a:ea typeface="Segoe UI" pitchFamily="34" charset="0"/>
                    <a:cs typeface="Segoe UI" pitchFamily="34" charset="0"/>
                  </a:rPr>
                  <a:t>Provider Hosted App</a:t>
                </a:r>
              </a:p>
            </p:txBody>
          </p:sp>
          <p:pic>
            <p:nvPicPr>
              <p:cNvPr id="82" name="Picture 81"/>
              <p:cNvPicPr>
                <a:picLocks noChangeAspect="1"/>
              </p:cNvPicPr>
              <p:nvPr/>
            </p:nvPicPr>
            <p:blipFill>
              <a:blip r:embed="rId6"/>
              <a:stretch>
                <a:fillRect/>
              </a:stretch>
            </p:blipFill>
            <p:spPr>
              <a:xfrm>
                <a:off x="5246592" y="3476941"/>
                <a:ext cx="529349" cy="417312"/>
              </a:xfrm>
              <a:prstGeom prst="rect">
                <a:avLst/>
              </a:prstGeom>
            </p:spPr>
          </p:pic>
          <p:pic>
            <p:nvPicPr>
              <p:cNvPr id="83" name="Picture 82"/>
              <p:cNvPicPr>
                <a:picLocks noChangeAspect="1"/>
              </p:cNvPicPr>
              <p:nvPr/>
            </p:nvPicPr>
            <p:blipFill>
              <a:blip r:embed="rId6"/>
              <a:stretch>
                <a:fillRect/>
              </a:stretch>
            </p:blipFill>
            <p:spPr>
              <a:xfrm>
                <a:off x="5581574" y="3585493"/>
                <a:ext cx="556200" cy="438480"/>
              </a:xfrm>
              <a:prstGeom prst="rect">
                <a:avLst/>
              </a:prstGeom>
            </p:spPr>
          </p:pic>
          <p:pic>
            <p:nvPicPr>
              <p:cNvPr id="84" name="Picture 83"/>
              <p:cNvPicPr>
                <a:picLocks noChangeAspect="1"/>
              </p:cNvPicPr>
              <p:nvPr/>
            </p:nvPicPr>
            <p:blipFill>
              <a:blip r:embed="rId3"/>
              <a:stretch>
                <a:fillRect/>
              </a:stretch>
            </p:blipFill>
            <p:spPr>
              <a:xfrm>
                <a:off x="5970309" y="3700199"/>
                <a:ext cx="420496" cy="432326"/>
              </a:xfrm>
              <a:prstGeom prst="rect">
                <a:avLst/>
              </a:prstGeom>
            </p:spPr>
          </p:pic>
          <p:pic>
            <p:nvPicPr>
              <p:cNvPr id="85" name="Picture 84"/>
              <p:cNvPicPr>
                <a:picLocks noChangeAspect="1"/>
              </p:cNvPicPr>
              <p:nvPr/>
            </p:nvPicPr>
            <p:blipFill>
              <a:blip r:embed="rId7"/>
              <a:stretch>
                <a:fillRect/>
              </a:stretch>
            </p:blipFill>
            <p:spPr>
              <a:xfrm>
                <a:off x="4893565" y="3772769"/>
                <a:ext cx="688009" cy="605769"/>
              </a:xfrm>
              <a:prstGeom prst="rect">
                <a:avLst/>
              </a:prstGeom>
            </p:spPr>
          </p:pic>
        </p:grpSp>
        <p:pic>
          <p:nvPicPr>
            <p:cNvPr id="80" name="Picture 79"/>
            <p:cNvPicPr>
              <a:picLocks noChangeAspect="1"/>
            </p:cNvPicPr>
            <p:nvPr/>
          </p:nvPicPr>
          <p:blipFill>
            <a:blip r:embed="rId8"/>
            <a:stretch>
              <a:fillRect/>
            </a:stretch>
          </p:blipFill>
          <p:spPr>
            <a:xfrm>
              <a:off x="374796" y="3196222"/>
              <a:ext cx="1230827" cy="1184763"/>
            </a:xfrm>
            <a:prstGeom prst="rect">
              <a:avLst/>
            </a:prstGeom>
          </p:spPr>
        </p:pic>
      </p:grpSp>
      <p:grpSp>
        <p:nvGrpSpPr>
          <p:cNvPr id="86" name="Group 85"/>
          <p:cNvGrpSpPr/>
          <p:nvPr/>
        </p:nvGrpSpPr>
        <p:grpSpPr>
          <a:xfrm>
            <a:off x="6816984" y="1300953"/>
            <a:ext cx="2495881" cy="1759635"/>
            <a:chOff x="8655280" y="1593410"/>
            <a:chExt cx="2606942" cy="1915370"/>
          </a:xfrm>
        </p:grpSpPr>
        <p:pic>
          <p:nvPicPr>
            <p:cNvPr id="87" name="Picture 86"/>
            <p:cNvPicPr>
              <a:picLocks noChangeAspect="1"/>
            </p:cNvPicPr>
            <p:nvPr/>
          </p:nvPicPr>
          <p:blipFill>
            <a:blip r:embed="rId9"/>
            <a:stretch>
              <a:fillRect/>
            </a:stretch>
          </p:blipFill>
          <p:spPr>
            <a:xfrm>
              <a:off x="9072161" y="1593410"/>
              <a:ext cx="2190061" cy="1137408"/>
            </a:xfrm>
            <a:prstGeom prst="rect">
              <a:avLst/>
            </a:prstGeom>
          </p:spPr>
        </p:pic>
        <p:pic>
          <p:nvPicPr>
            <p:cNvPr id="88" name="Picture 87"/>
            <p:cNvPicPr>
              <a:picLocks noChangeAspect="1"/>
            </p:cNvPicPr>
            <p:nvPr/>
          </p:nvPicPr>
          <p:blipFill>
            <a:blip r:embed="rId10"/>
            <a:stretch>
              <a:fillRect/>
            </a:stretch>
          </p:blipFill>
          <p:spPr>
            <a:xfrm>
              <a:off x="8655280" y="2314233"/>
              <a:ext cx="2214650" cy="1194547"/>
            </a:xfrm>
            <a:prstGeom prst="rect">
              <a:avLst/>
            </a:prstGeom>
            <a:ln>
              <a:solidFill>
                <a:schemeClr val="bg1">
                  <a:lumMod val="75000"/>
                </a:schemeClr>
              </a:solidFill>
            </a:ln>
          </p:spPr>
        </p:pic>
      </p:grpSp>
      <p:cxnSp>
        <p:nvCxnSpPr>
          <p:cNvPr id="89" name="Straight Arrow Connector 88"/>
          <p:cNvCxnSpPr/>
          <p:nvPr/>
        </p:nvCxnSpPr>
        <p:spPr>
          <a:xfrm>
            <a:off x="2812618" y="2600493"/>
            <a:ext cx="1314901" cy="4069"/>
          </a:xfrm>
          <a:prstGeom prst="straightConnector1">
            <a:avLst/>
          </a:prstGeom>
          <a:ln w="53975">
            <a:solidFill>
              <a:schemeClr val="tx1">
                <a:lumMod val="65000"/>
                <a:lumOff val="35000"/>
              </a:schemeClr>
            </a:solidFill>
            <a:prstDash val="solid"/>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90" name="Straight Arrow Connector 89"/>
          <p:cNvCxnSpPr/>
          <p:nvPr/>
        </p:nvCxnSpPr>
        <p:spPr>
          <a:xfrm>
            <a:off x="6016035" y="2853156"/>
            <a:ext cx="1510687" cy="675378"/>
          </a:xfrm>
          <a:prstGeom prst="straightConnector1">
            <a:avLst/>
          </a:prstGeom>
          <a:ln w="53975">
            <a:solidFill>
              <a:schemeClr val="tx1">
                <a:lumMod val="65000"/>
                <a:lumOff val="35000"/>
              </a:schemeClr>
            </a:solidFill>
            <a:prstDash val="solid"/>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91" name="Straight Arrow Connector 90"/>
          <p:cNvCxnSpPr/>
          <p:nvPr/>
        </p:nvCxnSpPr>
        <p:spPr>
          <a:xfrm flipV="1">
            <a:off x="6146188" y="2103768"/>
            <a:ext cx="1124279" cy="399745"/>
          </a:xfrm>
          <a:prstGeom prst="straightConnector1">
            <a:avLst/>
          </a:prstGeom>
          <a:ln w="53975">
            <a:solidFill>
              <a:schemeClr val="bg2"/>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92" name="Group 91"/>
          <p:cNvGrpSpPr>
            <a:grpSpLocks noChangeAspect="1"/>
          </p:cNvGrpSpPr>
          <p:nvPr/>
        </p:nvGrpSpPr>
        <p:grpSpPr>
          <a:xfrm>
            <a:off x="7600815" y="3190845"/>
            <a:ext cx="1712050" cy="1384365"/>
            <a:chOff x="4383758" y="2503892"/>
            <a:chExt cx="2516893" cy="2289573"/>
          </a:xfrm>
        </p:grpSpPr>
        <p:sp>
          <p:nvSpPr>
            <p:cNvPr id="93" name="Rectangle 92"/>
            <p:cNvSpPr/>
            <p:nvPr/>
          </p:nvSpPr>
          <p:spPr bwMode="auto">
            <a:xfrm>
              <a:off x="4537410" y="2503892"/>
              <a:ext cx="2017543" cy="200795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000" dirty="0" smtClean="0">
                  <a:solidFill>
                    <a:schemeClr val="tx1"/>
                  </a:solidFill>
                  <a:ea typeface="Segoe UI" pitchFamily="34" charset="0"/>
                  <a:cs typeface="Segoe UI" pitchFamily="34" charset="0"/>
                </a:rPr>
                <a:t>SharePoint Service</a:t>
              </a:r>
            </a:p>
          </p:txBody>
        </p:sp>
        <p:grpSp>
          <p:nvGrpSpPr>
            <p:cNvPr id="94" name="Group 93"/>
            <p:cNvGrpSpPr/>
            <p:nvPr/>
          </p:nvGrpSpPr>
          <p:grpSpPr>
            <a:xfrm>
              <a:off x="5421611" y="2886866"/>
              <a:ext cx="1479040" cy="1043909"/>
              <a:chOff x="4557447" y="1721445"/>
              <a:chExt cx="1479040" cy="1043909"/>
            </a:xfrm>
          </p:grpSpPr>
          <p:pic>
            <p:nvPicPr>
              <p:cNvPr id="102" name="Picture 101"/>
              <p:cNvPicPr>
                <a:picLocks noChangeAspect="1"/>
              </p:cNvPicPr>
              <p:nvPr/>
            </p:nvPicPr>
            <p:blipFill>
              <a:blip r:embed="rId11"/>
              <a:stretch>
                <a:fillRect/>
              </a:stretch>
            </p:blipFill>
            <p:spPr>
              <a:xfrm>
                <a:off x="4557447" y="1902539"/>
                <a:ext cx="477423" cy="839046"/>
              </a:xfrm>
              <a:prstGeom prst="rect">
                <a:avLst/>
              </a:prstGeom>
            </p:spPr>
          </p:pic>
          <p:pic>
            <p:nvPicPr>
              <p:cNvPr id="103" name="Picture 102"/>
              <p:cNvPicPr>
                <a:picLocks noChangeAspect="1"/>
              </p:cNvPicPr>
              <p:nvPr/>
            </p:nvPicPr>
            <p:blipFill>
              <a:blip r:embed="rId11"/>
              <a:stretch>
                <a:fillRect/>
              </a:stretch>
            </p:blipFill>
            <p:spPr>
              <a:xfrm>
                <a:off x="4869643" y="1721445"/>
                <a:ext cx="477423" cy="839046"/>
              </a:xfrm>
              <a:prstGeom prst="rect">
                <a:avLst/>
              </a:prstGeom>
            </p:spPr>
          </p:pic>
          <p:pic>
            <p:nvPicPr>
              <p:cNvPr id="104" name="Picture 103"/>
              <p:cNvPicPr>
                <a:picLocks noChangeAspect="1"/>
              </p:cNvPicPr>
              <p:nvPr/>
            </p:nvPicPr>
            <p:blipFill>
              <a:blip r:embed="rId12"/>
              <a:stretch>
                <a:fillRect/>
              </a:stretch>
            </p:blipFill>
            <p:spPr>
              <a:xfrm>
                <a:off x="5153580" y="1902539"/>
                <a:ext cx="882907" cy="862815"/>
              </a:xfrm>
              <a:prstGeom prst="rect">
                <a:avLst/>
              </a:prstGeom>
            </p:spPr>
          </p:pic>
        </p:grpSp>
        <p:grpSp>
          <p:nvGrpSpPr>
            <p:cNvPr id="95" name="Group 94"/>
            <p:cNvGrpSpPr/>
            <p:nvPr/>
          </p:nvGrpSpPr>
          <p:grpSpPr>
            <a:xfrm>
              <a:off x="4880542" y="3820782"/>
              <a:ext cx="944427" cy="972683"/>
              <a:chOff x="3981885" y="2834055"/>
              <a:chExt cx="944427" cy="972683"/>
            </a:xfrm>
          </p:grpSpPr>
          <p:pic>
            <p:nvPicPr>
              <p:cNvPr id="99" name="Picture 98"/>
              <p:cNvPicPr>
                <a:picLocks noChangeAspect="1"/>
              </p:cNvPicPr>
              <p:nvPr/>
            </p:nvPicPr>
            <p:blipFill>
              <a:blip r:embed="rId11"/>
              <a:stretch>
                <a:fillRect/>
              </a:stretch>
            </p:blipFill>
            <p:spPr>
              <a:xfrm>
                <a:off x="3981885" y="2967692"/>
                <a:ext cx="477423" cy="839046"/>
              </a:xfrm>
              <a:prstGeom prst="rect">
                <a:avLst/>
              </a:prstGeom>
            </p:spPr>
          </p:pic>
          <p:pic>
            <p:nvPicPr>
              <p:cNvPr id="100" name="Picture 99"/>
              <p:cNvPicPr>
                <a:picLocks noChangeAspect="1"/>
              </p:cNvPicPr>
              <p:nvPr/>
            </p:nvPicPr>
            <p:blipFill>
              <a:blip r:embed="rId11"/>
              <a:stretch>
                <a:fillRect/>
              </a:stretch>
            </p:blipFill>
            <p:spPr>
              <a:xfrm>
                <a:off x="4269036" y="2834055"/>
                <a:ext cx="477423" cy="839046"/>
              </a:xfrm>
              <a:prstGeom prst="rect">
                <a:avLst/>
              </a:prstGeom>
            </p:spPr>
          </p:pic>
          <p:pic>
            <p:nvPicPr>
              <p:cNvPr id="101" name="Picture 100"/>
              <p:cNvPicPr>
                <a:picLocks noChangeAspect="1"/>
              </p:cNvPicPr>
              <p:nvPr/>
            </p:nvPicPr>
            <p:blipFill>
              <a:blip r:embed="rId13"/>
              <a:stretch>
                <a:fillRect/>
              </a:stretch>
            </p:blipFill>
            <p:spPr>
              <a:xfrm>
                <a:off x="4480085" y="3260431"/>
                <a:ext cx="446227" cy="456212"/>
              </a:xfrm>
              <a:prstGeom prst="rect">
                <a:avLst/>
              </a:prstGeom>
            </p:spPr>
          </p:pic>
        </p:grpSp>
        <p:grpSp>
          <p:nvGrpSpPr>
            <p:cNvPr id="96" name="Group 95"/>
            <p:cNvGrpSpPr/>
            <p:nvPr/>
          </p:nvGrpSpPr>
          <p:grpSpPr>
            <a:xfrm>
              <a:off x="4383758" y="2988031"/>
              <a:ext cx="968998" cy="971748"/>
              <a:chOff x="3601101" y="2714202"/>
              <a:chExt cx="968998" cy="971748"/>
            </a:xfrm>
          </p:grpSpPr>
          <p:pic>
            <p:nvPicPr>
              <p:cNvPr id="97" name="Picture 96"/>
              <p:cNvPicPr>
                <a:picLocks noChangeAspect="1"/>
              </p:cNvPicPr>
              <p:nvPr/>
            </p:nvPicPr>
            <p:blipFill>
              <a:blip r:embed="rId11"/>
              <a:stretch>
                <a:fillRect/>
              </a:stretch>
            </p:blipFill>
            <p:spPr>
              <a:xfrm>
                <a:off x="3601101" y="2846904"/>
                <a:ext cx="477423" cy="839046"/>
              </a:xfrm>
              <a:prstGeom prst="rect">
                <a:avLst/>
              </a:prstGeom>
            </p:spPr>
          </p:pic>
          <p:pic>
            <p:nvPicPr>
              <p:cNvPr id="98" name="Picture 97"/>
              <p:cNvPicPr>
                <a:picLocks noChangeAspect="1"/>
              </p:cNvPicPr>
              <p:nvPr/>
            </p:nvPicPr>
            <p:blipFill>
              <a:blip r:embed="rId14"/>
              <a:stretch>
                <a:fillRect/>
              </a:stretch>
            </p:blipFill>
            <p:spPr>
              <a:xfrm>
                <a:off x="3875612" y="2714202"/>
                <a:ext cx="694487" cy="898458"/>
              </a:xfrm>
              <a:prstGeom prst="rect">
                <a:avLst/>
              </a:prstGeom>
            </p:spPr>
          </p:pic>
        </p:grpSp>
      </p:grpSp>
      <p:grpSp>
        <p:nvGrpSpPr>
          <p:cNvPr id="105" name="Group 104"/>
          <p:cNvGrpSpPr/>
          <p:nvPr/>
        </p:nvGrpSpPr>
        <p:grpSpPr>
          <a:xfrm>
            <a:off x="6308598" y="3630164"/>
            <a:ext cx="3669584" cy="961962"/>
            <a:chOff x="1013499" y="3755398"/>
            <a:chExt cx="5236392" cy="1588343"/>
          </a:xfrm>
        </p:grpSpPr>
        <p:pic>
          <p:nvPicPr>
            <p:cNvPr id="106" name="Picture 105"/>
            <p:cNvPicPr>
              <a:picLocks noChangeAspect="1"/>
            </p:cNvPicPr>
            <p:nvPr/>
          </p:nvPicPr>
          <p:blipFill>
            <a:blip r:embed="rId10"/>
            <a:stretch>
              <a:fillRect/>
            </a:stretch>
          </p:blipFill>
          <p:spPr>
            <a:xfrm>
              <a:off x="4982204" y="3755398"/>
              <a:ext cx="1267687" cy="683770"/>
            </a:xfrm>
            <a:prstGeom prst="rect">
              <a:avLst/>
            </a:prstGeom>
            <a:ln>
              <a:solidFill>
                <a:schemeClr val="bg1">
                  <a:lumMod val="75000"/>
                </a:schemeClr>
              </a:solidFill>
            </a:ln>
          </p:spPr>
        </p:pic>
        <p:sp>
          <p:nvSpPr>
            <p:cNvPr id="107" name="TextBox 34"/>
            <p:cNvSpPr txBox="1">
              <a:spLocks noChangeArrowheads="1"/>
            </p:cNvSpPr>
            <p:nvPr/>
          </p:nvSpPr>
          <p:spPr bwMode="auto">
            <a:xfrm>
              <a:off x="1013499" y="4835555"/>
              <a:ext cx="4750680" cy="508186"/>
            </a:xfrm>
            <a:prstGeom prst="rect">
              <a:avLst/>
            </a:prstGeom>
            <a:noFill/>
            <a:ln w="9525">
              <a:noFill/>
              <a:miter lim="800000"/>
              <a:headEnd/>
              <a:tailEnd/>
            </a:ln>
          </p:spPr>
          <p:txBody>
            <a:bodyPr wrap="square">
              <a:spAutoFit/>
            </a:bodyPr>
            <a:lstStyle/>
            <a:p>
              <a:r>
                <a:rPr lang="en-US" sz="1400" dirty="0" smtClean="0">
                  <a:latin typeface="+mj-lt"/>
                </a:rPr>
                <a:t>https://xxx.sharepoint.com/sites/site</a:t>
              </a:r>
              <a:endParaRPr lang="en-US" sz="1000" dirty="0">
                <a:latin typeface="+mj-lt"/>
              </a:endParaRPr>
            </a:p>
          </p:txBody>
        </p:sp>
        <p:pic>
          <p:nvPicPr>
            <p:cNvPr id="108" name="Picture 107"/>
            <p:cNvPicPr>
              <a:picLocks noChangeAspect="1"/>
            </p:cNvPicPr>
            <p:nvPr/>
          </p:nvPicPr>
          <p:blipFill>
            <a:blip r:embed="rId15"/>
            <a:stretch>
              <a:fillRect/>
            </a:stretch>
          </p:blipFill>
          <p:spPr>
            <a:xfrm>
              <a:off x="4564480" y="4169603"/>
              <a:ext cx="640436" cy="539130"/>
            </a:xfrm>
            <a:prstGeom prst="rect">
              <a:avLst/>
            </a:prstGeom>
          </p:spPr>
        </p:pic>
      </p:grpSp>
      <p:cxnSp>
        <p:nvCxnSpPr>
          <p:cNvPr id="109" name="Straight Arrow Connector 108"/>
          <p:cNvCxnSpPr/>
          <p:nvPr/>
        </p:nvCxnSpPr>
        <p:spPr>
          <a:xfrm>
            <a:off x="5554140" y="1490531"/>
            <a:ext cx="1689016" cy="0"/>
          </a:xfrm>
          <a:prstGeom prst="straightConnector1">
            <a:avLst/>
          </a:prstGeom>
          <a:ln w="53975">
            <a:solidFill>
              <a:schemeClr val="tx2"/>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110" name="Group 109"/>
          <p:cNvGrpSpPr/>
          <p:nvPr/>
        </p:nvGrpSpPr>
        <p:grpSpPr>
          <a:xfrm>
            <a:off x="3654511" y="750779"/>
            <a:ext cx="1899629" cy="959850"/>
            <a:chOff x="4350413" y="1555334"/>
            <a:chExt cx="1838003" cy="1044800"/>
          </a:xfrm>
        </p:grpSpPr>
        <p:grpSp>
          <p:nvGrpSpPr>
            <p:cNvPr id="111" name="Group 110"/>
            <p:cNvGrpSpPr/>
            <p:nvPr/>
          </p:nvGrpSpPr>
          <p:grpSpPr>
            <a:xfrm>
              <a:off x="4742705" y="1555334"/>
              <a:ext cx="1445711" cy="1044800"/>
              <a:chOff x="5815405" y="1281220"/>
              <a:chExt cx="1445711" cy="1044800"/>
            </a:xfrm>
          </p:grpSpPr>
          <p:pic>
            <p:nvPicPr>
              <p:cNvPr id="115" name="Picture 114"/>
              <p:cNvPicPr>
                <a:picLocks noChangeAspect="1"/>
              </p:cNvPicPr>
              <p:nvPr/>
            </p:nvPicPr>
            <p:blipFill>
              <a:blip r:embed="rId16"/>
              <a:stretch>
                <a:fillRect/>
              </a:stretch>
            </p:blipFill>
            <p:spPr>
              <a:xfrm>
                <a:off x="5815405" y="1281220"/>
                <a:ext cx="954771" cy="742150"/>
              </a:xfrm>
              <a:prstGeom prst="rect">
                <a:avLst/>
              </a:prstGeom>
            </p:spPr>
          </p:pic>
          <p:pic>
            <p:nvPicPr>
              <p:cNvPr id="116" name="Picture 115"/>
              <p:cNvPicPr>
                <a:picLocks noChangeAspect="1"/>
              </p:cNvPicPr>
              <p:nvPr/>
            </p:nvPicPr>
            <p:blipFill>
              <a:blip r:embed="rId17"/>
              <a:stretch>
                <a:fillRect/>
              </a:stretch>
            </p:blipFill>
            <p:spPr>
              <a:xfrm>
                <a:off x="6416746" y="1450187"/>
                <a:ext cx="844370" cy="875833"/>
              </a:xfrm>
              <a:prstGeom prst="rect">
                <a:avLst/>
              </a:prstGeom>
            </p:spPr>
          </p:pic>
        </p:grpSp>
        <p:grpSp>
          <p:nvGrpSpPr>
            <p:cNvPr id="112" name="Group 111"/>
            <p:cNvGrpSpPr/>
            <p:nvPr/>
          </p:nvGrpSpPr>
          <p:grpSpPr>
            <a:xfrm>
              <a:off x="4350413" y="2040283"/>
              <a:ext cx="514401" cy="514401"/>
              <a:chOff x="492" y="17985"/>
              <a:chExt cx="524853" cy="524853"/>
            </a:xfrm>
          </p:grpSpPr>
          <p:sp>
            <p:nvSpPr>
              <p:cNvPr id="113" name="Oval 11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solidFill>
                      <a:schemeClr val="tx1"/>
                    </a:solidFill>
                  </a:rPr>
                  <a:t>1</a:t>
                </a:r>
              </a:p>
            </p:txBody>
          </p:sp>
        </p:grpSp>
      </p:grpSp>
      <p:grpSp>
        <p:nvGrpSpPr>
          <p:cNvPr id="117" name="Group 116"/>
          <p:cNvGrpSpPr/>
          <p:nvPr/>
        </p:nvGrpSpPr>
        <p:grpSpPr>
          <a:xfrm>
            <a:off x="9002346" y="94000"/>
            <a:ext cx="531648" cy="472576"/>
            <a:chOff x="492" y="17985"/>
            <a:chExt cx="524853" cy="524853"/>
          </a:xfrm>
        </p:grpSpPr>
        <p:sp>
          <p:nvSpPr>
            <p:cNvPr id="118" name="Oval 117"/>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smtClean="0">
                  <a:solidFill>
                    <a:schemeClr val="tx1"/>
                  </a:solidFill>
                </a:rPr>
                <a:t>2</a:t>
              </a:r>
              <a:endParaRPr lang="en-US" sz="2352" dirty="0">
                <a:solidFill>
                  <a:schemeClr val="tx1"/>
                </a:solidFill>
              </a:endParaRPr>
            </a:p>
          </p:txBody>
        </p:sp>
      </p:grpSp>
      <p:grpSp>
        <p:nvGrpSpPr>
          <p:cNvPr id="120" name="Group 119"/>
          <p:cNvGrpSpPr/>
          <p:nvPr/>
        </p:nvGrpSpPr>
        <p:grpSpPr>
          <a:xfrm>
            <a:off x="9529055" y="3125165"/>
            <a:ext cx="531648" cy="472576"/>
            <a:chOff x="492" y="17985"/>
            <a:chExt cx="524853" cy="524853"/>
          </a:xfrm>
        </p:grpSpPr>
        <p:sp>
          <p:nvSpPr>
            <p:cNvPr id="121" name="Oval 12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solidFill>
                    <a:schemeClr val="tx1"/>
                  </a:solidFill>
                </a:rPr>
                <a:t>5</a:t>
              </a:r>
            </a:p>
          </p:txBody>
        </p:sp>
      </p:grpSp>
      <p:grpSp>
        <p:nvGrpSpPr>
          <p:cNvPr id="123" name="Group 122"/>
          <p:cNvGrpSpPr/>
          <p:nvPr/>
        </p:nvGrpSpPr>
        <p:grpSpPr>
          <a:xfrm>
            <a:off x="3875708" y="2983108"/>
            <a:ext cx="531648" cy="472576"/>
            <a:chOff x="492" y="17985"/>
            <a:chExt cx="524853" cy="524853"/>
          </a:xfrm>
        </p:grpSpPr>
        <p:sp>
          <p:nvSpPr>
            <p:cNvPr id="124" name="Oval 12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solidFill>
                    <a:schemeClr val="tx1"/>
                  </a:solidFill>
                </a:rPr>
                <a:t>4</a:t>
              </a:r>
            </a:p>
          </p:txBody>
        </p:sp>
      </p:grpSp>
      <p:grpSp>
        <p:nvGrpSpPr>
          <p:cNvPr id="126" name="Group 125"/>
          <p:cNvGrpSpPr/>
          <p:nvPr/>
        </p:nvGrpSpPr>
        <p:grpSpPr>
          <a:xfrm>
            <a:off x="2066815" y="1421153"/>
            <a:ext cx="531648" cy="472576"/>
            <a:chOff x="492" y="17985"/>
            <a:chExt cx="524853" cy="524853"/>
          </a:xfrm>
        </p:grpSpPr>
        <p:sp>
          <p:nvSpPr>
            <p:cNvPr id="127" name="Oval 12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solidFill>
                    <a:schemeClr val="tx1"/>
                  </a:solidFill>
                </a:rPr>
                <a:t>3</a:t>
              </a:r>
            </a:p>
          </p:txBody>
        </p:sp>
      </p:grpSp>
      <p:sp>
        <p:nvSpPr>
          <p:cNvPr id="129" name="TextBox 128"/>
          <p:cNvSpPr txBox="1"/>
          <p:nvPr/>
        </p:nvSpPr>
        <p:spPr>
          <a:xfrm rot="20278550">
            <a:off x="6034724" y="1879957"/>
            <a:ext cx="1234633" cy="246221"/>
          </a:xfrm>
          <a:prstGeom prst="rect">
            <a:avLst/>
          </a:prstGeom>
          <a:noFill/>
        </p:spPr>
        <p:txBody>
          <a:bodyPr wrap="none" lIns="0" tIns="0" rIns="0" bIns="0" rtlCol="0">
            <a:spAutoFit/>
          </a:bodyPr>
          <a:lstStyle/>
          <a:p>
            <a:r>
              <a:rPr lang="en-US" sz="1600" spc="-70" dirty="0" smtClean="0"/>
              <a:t>Extract template</a:t>
            </a:r>
          </a:p>
        </p:txBody>
      </p:sp>
      <p:sp>
        <p:nvSpPr>
          <p:cNvPr id="130" name="TextBox 129"/>
          <p:cNvSpPr txBox="1"/>
          <p:nvPr/>
        </p:nvSpPr>
        <p:spPr>
          <a:xfrm>
            <a:off x="5564860" y="1059859"/>
            <a:ext cx="1571777" cy="246221"/>
          </a:xfrm>
          <a:prstGeom prst="rect">
            <a:avLst/>
          </a:prstGeom>
          <a:noFill/>
        </p:spPr>
        <p:txBody>
          <a:bodyPr wrap="none" lIns="0" tIns="0" rIns="0" bIns="0" rtlCol="0">
            <a:spAutoFit/>
          </a:bodyPr>
          <a:lstStyle/>
          <a:p>
            <a:r>
              <a:rPr lang="en-US" sz="1600" spc="-70" dirty="0" smtClean="0"/>
              <a:t>Modify with browser</a:t>
            </a:r>
          </a:p>
        </p:txBody>
      </p:sp>
      <p:cxnSp>
        <p:nvCxnSpPr>
          <p:cNvPr id="131" name="Straight Connector 130"/>
          <p:cNvCxnSpPr/>
          <p:nvPr/>
        </p:nvCxnSpPr>
        <p:spPr>
          <a:xfrm flipV="1">
            <a:off x="4570420" y="2983121"/>
            <a:ext cx="202424" cy="1124583"/>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132" name="TextBox 4"/>
          <p:cNvSpPr txBox="1"/>
          <p:nvPr/>
        </p:nvSpPr>
        <p:spPr>
          <a:xfrm>
            <a:off x="633483" y="3558538"/>
            <a:ext cx="6247412" cy="703930"/>
          </a:xfrm>
          <a:prstGeom prst="rect">
            <a:avLst/>
          </a:prstGeom>
          <a:solidFill>
            <a:srgbClr val="505050"/>
          </a:solidFill>
          <a:ln w="19050">
            <a:noFill/>
            <a:prstDash val="solid"/>
            <a:miter lim="800000"/>
          </a:ln>
          <a:effectLst/>
        </p:spPr>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400" dirty="0" smtClean="0"/>
              <a:t>Template details are being extracted from actual template sites during provisioning.</a:t>
            </a:r>
          </a:p>
          <a:p>
            <a:pPr marL="0" lvl="1"/>
            <a:r>
              <a:rPr lang="en-US" sz="1400" dirty="0" smtClean="0"/>
              <a:t>Templates can be modified and crated using browser UI and all changes are reflected to the newly created and potentially modified sites.</a:t>
            </a:r>
            <a:endParaRPr lang="en-US" sz="1400" dirty="0"/>
          </a:p>
        </p:txBody>
      </p:sp>
      <p:sp>
        <p:nvSpPr>
          <p:cNvPr id="133" name="TextBox 132"/>
          <p:cNvSpPr txBox="1"/>
          <p:nvPr/>
        </p:nvSpPr>
        <p:spPr>
          <a:xfrm>
            <a:off x="8480926" y="2703168"/>
            <a:ext cx="1063304" cy="246221"/>
          </a:xfrm>
          <a:prstGeom prst="rect">
            <a:avLst/>
          </a:prstGeom>
          <a:noFill/>
        </p:spPr>
        <p:txBody>
          <a:bodyPr wrap="none" lIns="0" tIns="0" rIns="0" bIns="0" rtlCol="0">
            <a:spAutoFit/>
          </a:bodyPr>
          <a:lstStyle/>
          <a:p>
            <a:r>
              <a:rPr lang="en-US" sz="1600" spc="-70" dirty="0" smtClean="0"/>
              <a:t>Template sites</a:t>
            </a:r>
          </a:p>
        </p:txBody>
      </p:sp>
    </p:spTree>
    <p:extLst>
      <p:ext uri="{BB962C8B-B14F-4D97-AF65-F5344CB8AC3E}">
        <p14:creationId xmlns:p14="http://schemas.microsoft.com/office/powerpoint/2010/main" val="109261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anim calcmode="lin" valueType="num">
                                      <p:cBhvr>
                                        <p:cTn id="18" dur="1000" fill="hold"/>
                                        <p:tgtEl>
                                          <p:spTgt spid="130"/>
                                        </p:tgtEl>
                                        <p:attrNameLst>
                                          <p:attrName>ppt_x</p:attrName>
                                        </p:attrNameLst>
                                      </p:cBhvr>
                                      <p:tavLst>
                                        <p:tav tm="0">
                                          <p:val>
                                            <p:strVal val="#ppt_x"/>
                                          </p:val>
                                        </p:tav>
                                        <p:tav tm="100000">
                                          <p:val>
                                            <p:strVal val="#ppt_x"/>
                                          </p:val>
                                        </p:tav>
                                      </p:tavLst>
                                    </p:anim>
                                    <p:anim calcmode="lin" valueType="num">
                                      <p:cBhvr>
                                        <p:cTn id="19" dur="1000" fill="hold"/>
                                        <p:tgtEl>
                                          <p:spTgt spid="1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1000"/>
                                        <p:tgtEl>
                                          <p:spTgt spid="133"/>
                                        </p:tgtEl>
                                      </p:cBhvr>
                                    </p:animEffect>
                                    <p:anim calcmode="lin" valueType="num">
                                      <p:cBhvr>
                                        <p:cTn id="23" dur="1000" fill="hold"/>
                                        <p:tgtEl>
                                          <p:spTgt spid="133"/>
                                        </p:tgtEl>
                                        <p:attrNameLst>
                                          <p:attrName>ppt_x</p:attrName>
                                        </p:attrNameLst>
                                      </p:cBhvr>
                                      <p:tavLst>
                                        <p:tav tm="0">
                                          <p:val>
                                            <p:strVal val="#ppt_x"/>
                                          </p:val>
                                        </p:tav>
                                        <p:tav tm="100000">
                                          <p:val>
                                            <p:strVal val="#ppt_x"/>
                                          </p:val>
                                        </p:tav>
                                      </p:tavLst>
                                    </p:anim>
                                    <p:anim calcmode="lin" valueType="num">
                                      <p:cBhvr>
                                        <p:cTn id="24" dur="1000" fill="hold"/>
                                        <p:tgtEl>
                                          <p:spTgt spid="1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1000"/>
                                        <p:tgtEl>
                                          <p:spTgt spid="109"/>
                                        </p:tgtEl>
                                      </p:cBhvr>
                                    </p:animEffect>
                                    <p:anim calcmode="lin" valueType="num">
                                      <p:cBhvr>
                                        <p:cTn id="28" dur="1000" fill="hold"/>
                                        <p:tgtEl>
                                          <p:spTgt spid="109"/>
                                        </p:tgtEl>
                                        <p:attrNameLst>
                                          <p:attrName>ppt_x</p:attrName>
                                        </p:attrNameLst>
                                      </p:cBhvr>
                                      <p:tavLst>
                                        <p:tav tm="0">
                                          <p:val>
                                            <p:strVal val="#ppt_x"/>
                                          </p:val>
                                        </p:tav>
                                        <p:tav tm="100000">
                                          <p:val>
                                            <p:strVal val="#ppt_x"/>
                                          </p:val>
                                        </p:tav>
                                      </p:tavLst>
                                    </p:anim>
                                    <p:anim calcmode="lin" valueType="num">
                                      <p:cBhvr>
                                        <p:cTn id="2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0"/>
                                        <p:tgtEl>
                                          <p:spTgt spid="77"/>
                                        </p:tgtEl>
                                      </p:cBhvr>
                                    </p:animEffect>
                                    <p:anim calcmode="lin" valueType="num">
                                      <p:cBhvr>
                                        <p:cTn id="35" dur="1000" fill="hold"/>
                                        <p:tgtEl>
                                          <p:spTgt spid="77"/>
                                        </p:tgtEl>
                                        <p:attrNameLst>
                                          <p:attrName>ppt_x</p:attrName>
                                        </p:attrNameLst>
                                      </p:cBhvr>
                                      <p:tavLst>
                                        <p:tav tm="0">
                                          <p:val>
                                            <p:strVal val="#ppt_x"/>
                                          </p:val>
                                        </p:tav>
                                        <p:tav tm="100000">
                                          <p:val>
                                            <p:strVal val="#ppt_x"/>
                                          </p:val>
                                        </p:tav>
                                      </p:tavLst>
                                    </p:anim>
                                    <p:anim calcmode="lin" valueType="num">
                                      <p:cBhvr>
                                        <p:cTn id="36" dur="10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1000"/>
                                        <p:tgtEl>
                                          <p:spTgt spid="126"/>
                                        </p:tgtEl>
                                      </p:cBhvr>
                                    </p:animEffect>
                                    <p:anim calcmode="lin" valueType="num">
                                      <p:cBhvr>
                                        <p:cTn id="40" dur="1000" fill="hold"/>
                                        <p:tgtEl>
                                          <p:spTgt spid="126"/>
                                        </p:tgtEl>
                                        <p:attrNameLst>
                                          <p:attrName>ppt_x</p:attrName>
                                        </p:attrNameLst>
                                      </p:cBhvr>
                                      <p:tavLst>
                                        <p:tav tm="0">
                                          <p:val>
                                            <p:strVal val="#ppt_x"/>
                                          </p:val>
                                        </p:tav>
                                        <p:tav tm="100000">
                                          <p:val>
                                            <p:strVal val="#ppt_x"/>
                                          </p:val>
                                        </p:tav>
                                      </p:tavLst>
                                    </p:anim>
                                    <p:anim calcmode="lin" valueType="num">
                                      <p:cBhvr>
                                        <p:cTn id="41"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1000"/>
                                        <p:tgtEl>
                                          <p:spTgt spid="89"/>
                                        </p:tgtEl>
                                      </p:cBhvr>
                                    </p:animEffect>
                                    <p:anim calcmode="lin" valueType="num">
                                      <p:cBhvr>
                                        <p:cTn id="47" dur="1000" fill="hold"/>
                                        <p:tgtEl>
                                          <p:spTgt spid="89"/>
                                        </p:tgtEl>
                                        <p:attrNameLst>
                                          <p:attrName>ppt_x</p:attrName>
                                        </p:attrNameLst>
                                      </p:cBhvr>
                                      <p:tavLst>
                                        <p:tav tm="0">
                                          <p:val>
                                            <p:strVal val="#ppt_x"/>
                                          </p:val>
                                        </p:tav>
                                        <p:tav tm="100000">
                                          <p:val>
                                            <p:strVal val="#ppt_x"/>
                                          </p:val>
                                        </p:tav>
                                      </p:tavLst>
                                    </p:anim>
                                    <p:anim calcmode="lin" valueType="num">
                                      <p:cBhvr>
                                        <p:cTn id="48" dur="1000" fill="hold"/>
                                        <p:tgtEl>
                                          <p:spTgt spid="8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1000"/>
                                        <p:tgtEl>
                                          <p:spTgt spid="123"/>
                                        </p:tgtEl>
                                      </p:cBhvr>
                                    </p:animEffect>
                                    <p:anim calcmode="lin" valueType="num">
                                      <p:cBhvr>
                                        <p:cTn id="52" dur="1000" fill="hold"/>
                                        <p:tgtEl>
                                          <p:spTgt spid="123"/>
                                        </p:tgtEl>
                                        <p:attrNameLst>
                                          <p:attrName>ppt_x</p:attrName>
                                        </p:attrNameLst>
                                      </p:cBhvr>
                                      <p:tavLst>
                                        <p:tav tm="0">
                                          <p:val>
                                            <p:strVal val="#ppt_x"/>
                                          </p:val>
                                        </p:tav>
                                        <p:tav tm="100000">
                                          <p:val>
                                            <p:strVal val="#ppt_x"/>
                                          </p:val>
                                        </p:tav>
                                      </p:tavLst>
                                    </p:anim>
                                    <p:anim calcmode="lin" valueType="num">
                                      <p:cBhvr>
                                        <p:cTn id="53" dur="1000" fill="hold"/>
                                        <p:tgtEl>
                                          <p:spTgt spid="12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1000"/>
                                        <p:tgtEl>
                                          <p:spTgt spid="131"/>
                                        </p:tgtEl>
                                      </p:cBhvr>
                                    </p:animEffect>
                                    <p:anim calcmode="lin" valueType="num">
                                      <p:cBhvr>
                                        <p:cTn id="62" dur="1000" fill="hold"/>
                                        <p:tgtEl>
                                          <p:spTgt spid="131"/>
                                        </p:tgtEl>
                                        <p:attrNameLst>
                                          <p:attrName>ppt_x</p:attrName>
                                        </p:attrNameLst>
                                      </p:cBhvr>
                                      <p:tavLst>
                                        <p:tav tm="0">
                                          <p:val>
                                            <p:strVal val="#ppt_x"/>
                                          </p:val>
                                        </p:tav>
                                        <p:tav tm="100000">
                                          <p:val>
                                            <p:strVal val="#ppt_x"/>
                                          </p:val>
                                        </p:tav>
                                      </p:tavLst>
                                    </p:anim>
                                    <p:anim calcmode="lin" valueType="num">
                                      <p:cBhvr>
                                        <p:cTn id="63" dur="1000" fill="hold"/>
                                        <p:tgtEl>
                                          <p:spTgt spid="13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fade">
                                      <p:cBhvr>
                                        <p:cTn id="66" dur="1000"/>
                                        <p:tgtEl>
                                          <p:spTgt spid="132"/>
                                        </p:tgtEl>
                                      </p:cBhvr>
                                    </p:animEffect>
                                    <p:anim calcmode="lin" valueType="num">
                                      <p:cBhvr>
                                        <p:cTn id="67" dur="1000" fill="hold"/>
                                        <p:tgtEl>
                                          <p:spTgt spid="132"/>
                                        </p:tgtEl>
                                        <p:attrNameLst>
                                          <p:attrName>ppt_x</p:attrName>
                                        </p:attrNameLst>
                                      </p:cBhvr>
                                      <p:tavLst>
                                        <p:tav tm="0">
                                          <p:val>
                                            <p:strVal val="#ppt_x"/>
                                          </p:val>
                                        </p:tav>
                                        <p:tav tm="100000">
                                          <p:val>
                                            <p:strVal val="#ppt_x"/>
                                          </p:val>
                                        </p:tav>
                                      </p:tavLst>
                                    </p:anim>
                                    <p:anim calcmode="lin" valueType="num">
                                      <p:cBhvr>
                                        <p:cTn id="68" dur="1000" fill="hold"/>
                                        <p:tgtEl>
                                          <p:spTgt spid="13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1000"/>
                                        <p:tgtEl>
                                          <p:spTgt spid="91"/>
                                        </p:tgtEl>
                                      </p:cBhvr>
                                    </p:animEffect>
                                    <p:anim calcmode="lin" valueType="num">
                                      <p:cBhvr>
                                        <p:cTn id="72" dur="1000" fill="hold"/>
                                        <p:tgtEl>
                                          <p:spTgt spid="91"/>
                                        </p:tgtEl>
                                        <p:attrNameLst>
                                          <p:attrName>ppt_x</p:attrName>
                                        </p:attrNameLst>
                                      </p:cBhvr>
                                      <p:tavLst>
                                        <p:tav tm="0">
                                          <p:val>
                                            <p:strVal val="#ppt_x"/>
                                          </p:val>
                                        </p:tav>
                                        <p:tav tm="100000">
                                          <p:val>
                                            <p:strVal val="#ppt_x"/>
                                          </p:val>
                                        </p:tav>
                                      </p:tavLst>
                                    </p:anim>
                                    <p:anim calcmode="lin" valueType="num">
                                      <p:cBhvr>
                                        <p:cTn id="73" dur="1000" fill="hold"/>
                                        <p:tgtEl>
                                          <p:spTgt spid="9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fade">
                                      <p:cBhvr>
                                        <p:cTn id="76" dur="1000"/>
                                        <p:tgtEl>
                                          <p:spTgt spid="129"/>
                                        </p:tgtEl>
                                      </p:cBhvr>
                                    </p:animEffect>
                                    <p:anim calcmode="lin" valueType="num">
                                      <p:cBhvr>
                                        <p:cTn id="77" dur="1000" fill="hold"/>
                                        <p:tgtEl>
                                          <p:spTgt spid="129"/>
                                        </p:tgtEl>
                                        <p:attrNameLst>
                                          <p:attrName>ppt_x</p:attrName>
                                        </p:attrNameLst>
                                      </p:cBhvr>
                                      <p:tavLst>
                                        <p:tav tm="0">
                                          <p:val>
                                            <p:strVal val="#ppt_x"/>
                                          </p:val>
                                        </p:tav>
                                        <p:tav tm="100000">
                                          <p:val>
                                            <p:strVal val="#ppt_x"/>
                                          </p:val>
                                        </p:tav>
                                      </p:tavLst>
                                    </p:anim>
                                    <p:anim calcmode="lin" valueType="num">
                                      <p:cBhvr>
                                        <p:cTn id="78"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1000"/>
                                        <p:tgtEl>
                                          <p:spTgt spid="90"/>
                                        </p:tgtEl>
                                      </p:cBhvr>
                                    </p:animEffect>
                                    <p:anim calcmode="lin" valueType="num">
                                      <p:cBhvr>
                                        <p:cTn id="84" dur="1000" fill="hold"/>
                                        <p:tgtEl>
                                          <p:spTgt spid="90"/>
                                        </p:tgtEl>
                                        <p:attrNameLst>
                                          <p:attrName>ppt_x</p:attrName>
                                        </p:attrNameLst>
                                      </p:cBhvr>
                                      <p:tavLst>
                                        <p:tav tm="0">
                                          <p:val>
                                            <p:strVal val="#ppt_x"/>
                                          </p:val>
                                        </p:tav>
                                        <p:tav tm="100000">
                                          <p:val>
                                            <p:strVal val="#ppt_x"/>
                                          </p:val>
                                        </p:tav>
                                      </p:tavLst>
                                    </p:anim>
                                    <p:anim calcmode="lin" valueType="num">
                                      <p:cBhvr>
                                        <p:cTn id="85" dur="1000" fill="hold"/>
                                        <p:tgtEl>
                                          <p:spTgt spid="9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fade">
                                      <p:cBhvr>
                                        <p:cTn id="88" dur="1000"/>
                                        <p:tgtEl>
                                          <p:spTgt spid="105"/>
                                        </p:tgtEl>
                                      </p:cBhvr>
                                    </p:animEffect>
                                    <p:anim calcmode="lin" valueType="num">
                                      <p:cBhvr>
                                        <p:cTn id="89" dur="1000" fill="hold"/>
                                        <p:tgtEl>
                                          <p:spTgt spid="105"/>
                                        </p:tgtEl>
                                        <p:attrNameLst>
                                          <p:attrName>ppt_x</p:attrName>
                                        </p:attrNameLst>
                                      </p:cBhvr>
                                      <p:tavLst>
                                        <p:tav tm="0">
                                          <p:val>
                                            <p:strVal val="#ppt_x"/>
                                          </p:val>
                                        </p:tav>
                                        <p:tav tm="100000">
                                          <p:val>
                                            <p:strVal val="#ppt_x"/>
                                          </p:val>
                                        </p:tav>
                                      </p:tavLst>
                                    </p:anim>
                                    <p:anim calcmode="lin" valueType="num">
                                      <p:cBhvr>
                                        <p:cTn id="90" dur="1000" fill="hold"/>
                                        <p:tgtEl>
                                          <p:spTgt spid="10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1000"/>
                                        <p:tgtEl>
                                          <p:spTgt spid="120"/>
                                        </p:tgtEl>
                                      </p:cBhvr>
                                    </p:animEffect>
                                    <p:anim calcmode="lin" valueType="num">
                                      <p:cBhvr>
                                        <p:cTn id="94" dur="1000" fill="hold"/>
                                        <p:tgtEl>
                                          <p:spTgt spid="120"/>
                                        </p:tgtEl>
                                        <p:attrNameLst>
                                          <p:attrName>ppt_x</p:attrName>
                                        </p:attrNameLst>
                                      </p:cBhvr>
                                      <p:tavLst>
                                        <p:tav tm="0">
                                          <p:val>
                                            <p:strVal val="#ppt_x"/>
                                          </p:val>
                                        </p:tav>
                                        <p:tav tm="100000">
                                          <p:val>
                                            <p:strVal val="#ppt_x"/>
                                          </p:val>
                                        </p:tav>
                                      </p:tavLst>
                                    </p:anim>
                                    <p:anim calcmode="lin" valueType="num">
                                      <p:cBhvr>
                                        <p:cTn id="95"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2" grpId="0" animBg="1"/>
      <p:bldP spid="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5984" y="98285"/>
            <a:ext cx="8663036" cy="408491"/>
          </a:xfrm>
          <a:prstGeom prst="rect">
            <a:avLst/>
          </a:prstGeom>
        </p:spPr>
        <p:txBody>
          <a:bodyPr/>
          <a:lstStyle>
            <a:defPPr>
              <a:defRPr lang="en-US"/>
            </a:defPPr>
            <a:lvl1pPr defTabSz="73152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Agenda</a:t>
            </a:r>
          </a:p>
        </p:txBody>
      </p:sp>
      <p:sp>
        <p:nvSpPr>
          <p:cNvPr id="3" name="Rectangle 2"/>
          <p:cNvSpPr/>
          <p:nvPr/>
        </p:nvSpPr>
        <p:spPr>
          <a:xfrm>
            <a:off x="1082889" y="1327882"/>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1</a:t>
            </a:r>
            <a:endParaRPr lang="en-US" sz="2200" b="1" dirty="0">
              <a:latin typeface="Segoe UI" panose="020B0502040204020203" pitchFamily="34" charset="0"/>
              <a:cs typeface="Segoe UI" panose="020B0502040204020203" pitchFamily="34" charset="0"/>
            </a:endParaRPr>
          </a:p>
        </p:txBody>
      </p:sp>
      <p:sp>
        <p:nvSpPr>
          <p:cNvPr id="4" name="Rectangle 3"/>
          <p:cNvSpPr/>
          <p:nvPr/>
        </p:nvSpPr>
        <p:spPr>
          <a:xfrm>
            <a:off x="1638367" y="1327882"/>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a:solidFill>
                  <a:schemeClr val="tx1"/>
                </a:solidFill>
                <a:latin typeface="Segoe UI" panose="020B0502040204020203" pitchFamily="34" charset="0"/>
                <a:cs typeface="Segoe UI" panose="020B0502040204020203" pitchFamily="34" charset="0"/>
              </a:rPr>
              <a:t>Best Practices for Add-In Model</a:t>
            </a:r>
          </a:p>
        </p:txBody>
      </p:sp>
      <p:sp>
        <p:nvSpPr>
          <p:cNvPr id="20" name="Rectangle 19"/>
          <p:cNvSpPr/>
          <p:nvPr/>
        </p:nvSpPr>
        <p:spPr>
          <a:xfrm>
            <a:off x="1082889" y="1816478"/>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2</a:t>
            </a:r>
            <a:endParaRPr lang="en-US" sz="2200" b="1" dirty="0">
              <a:latin typeface="Segoe UI" panose="020B0502040204020203" pitchFamily="34" charset="0"/>
              <a:cs typeface="Segoe UI" panose="020B0502040204020203" pitchFamily="34" charset="0"/>
            </a:endParaRPr>
          </a:p>
        </p:txBody>
      </p:sp>
      <p:sp>
        <p:nvSpPr>
          <p:cNvPr id="23" name="Rectangle 22"/>
          <p:cNvSpPr/>
          <p:nvPr/>
        </p:nvSpPr>
        <p:spPr>
          <a:xfrm>
            <a:off x="1638367" y="1816478"/>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endParaRPr lang="en-US" b="1" dirty="0" smtClean="0">
              <a:solidFill>
                <a:schemeClr val="tx1"/>
              </a:solidFill>
              <a:latin typeface="Segoe UI" panose="020B0502040204020203" pitchFamily="34" charset="0"/>
              <a:cs typeface="Segoe UI" panose="020B0502040204020203" pitchFamily="34" charset="0"/>
            </a:endParaRPr>
          </a:p>
          <a:p>
            <a:r>
              <a:rPr lang="en-US" b="1" dirty="0" smtClean="0">
                <a:solidFill>
                  <a:schemeClr val="tx1"/>
                </a:solidFill>
                <a:latin typeface="Segoe UI" panose="020B0502040204020203" pitchFamily="34" charset="0"/>
                <a:cs typeface="Segoe UI" panose="020B0502040204020203" pitchFamily="34" charset="0"/>
              </a:rPr>
              <a:t>Best Practices – SPO Development</a:t>
            </a:r>
            <a:endParaRPr lang="en-US" b="1" dirty="0">
              <a:solidFill>
                <a:schemeClr val="tx1"/>
              </a:solidFill>
              <a:latin typeface="Segoe UI" panose="020B0502040204020203" pitchFamily="34" charset="0"/>
              <a:cs typeface="Segoe UI" panose="020B0502040204020203" pitchFamily="34" charset="0"/>
            </a:endParaRPr>
          </a:p>
          <a:p>
            <a:endParaRPr lang="en-US" b="1" dirty="0">
              <a:solidFill>
                <a:schemeClr val="tx1"/>
              </a:solidFill>
              <a:latin typeface="Segoe UI" panose="020B0502040204020203" pitchFamily="34" charset="0"/>
              <a:cs typeface="Segoe UI" panose="020B0502040204020203" pitchFamily="34" charset="0"/>
            </a:endParaRPr>
          </a:p>
        </p:txBody>
      </p:sp>
      <p:sp>
        <p:nvSpPr>
          <p:cNvPr id="24" name="Rectangle 23"/>
          <p:cNvSpPr/>
          <p:nvPr/>
        </p:nvSpPr>
        <p:spPr>
          <a:xfrm>
            <a:off x="1097775" y="2287454"/>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3</a:t>
            </a:r>
            <a:endParaRPr lang="en-US" sz="2200" b="1" dirty="0">
              <a:latin typeface="Segoe UI" panose="020B0502040204020203" pitchFamily="34" charset="0"/>
              <a:cs typeface="Segoe UI" panose="020B0502040204020203" pitchFamily="34" charset="0"/>
            </a:endParaRPr>
          </a:p>
        </p:txBody>
      </p:sp>
      <p:sp>
        <p:nvSpPr>
          <p:cNvPr id="27" name="Rectangle 26"/>
          <p:cNvSpPr/>
          <p:nvPr/>
        </p:nvSpPr>
        <p:spPr>
          <a:xfrm>
            <a:off x="1638367" y="2287454"/>
            <a:ext cx="6946181" cy="3360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smtClean="0">
                <a:solidFill>
                  <a:schemeClr val="tx1"/>
                </a:solidFill>
                <a:latin typeface="Segoe UI" panose="020B0502040204020203" pitchFamily="34" charset="0"/>
                <a:cs typeface="Segoe UI" panose="020B0502040204020203" pitchFamily="34" charset="0"/>
              </a:rPr>
              <a:t>Business User Driven Template</a:t>
            </a:r>
            <a:endParaRPr lang="en-US" b="1" dirty="0">
              <a:solidFill>
                <a:schemeClr val="tx1"/>
              </a:solidFill>
              <a:latin typeface="Segoe UI" panose="020B0502040204020203" pitchFamily="34" charset="0"/>
              <a:cs typeface="Segoe UI" panose="020B0502040204020203" pitchFamily="34" charset="0"/>
            </a:endParaRPr>
          </a:p>
        </p:txBody>
      </p:sp>
      <p:sp>
        <p:nvSpPr>
          <p:cNvPr id="15" name="Rectangle 14"/>
          <p:cNvSpPr/>
          <p:nvPr/>
        </p:nvSpPr>
        <p:spPr>
          <a:xfrm>
            <a:off x="1097774" y="2779591"/>
            <a:ext cx="354397" cy="336021"/>
          </a:xfrm>
          <a:prstGeom prst="rect">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70226" tIns="35113" rIns="70226" bIns="35113" rtlCol="0" anchor="ctr"/>
          <a:lstStyle/>
          <a:p>
            <a:pPr algn="ctr"/>
            <a:r>
              <a:rPr lang="en-US" sz="1500" b="1" dirty="0">
                <a:latin typeface="Segoe UI" panose="020B0502040204020203" pitchFamily="34" charset="0"/>
                <a:cs typeface="Segoe UI" panose="020B0502040204020203" pitchFamily="34" charset="0"/>
              </a:rPr>
              <a:t>4</a:t>
            </a:r>
            <a:endParaRPr lang="en-US" sz="2200" b="1" dirty="0">
              <a:latin typeface="Segoe UI" panose="020B0502040204020203" pitchFamily="34" charset="0"/>
              <a:cs typeface="Segoe UI" panose="020B0502040204020203" pitchFamily="34" charset="0"/>
            </a:endParaRPr>
          </a:p>
        </p:txBody>
      </p:sp>
      <p:sp>
        <p:nvSpPr>
          <p:cNvPr id="16" name="Rectangle 15"/>
          <p:cNvSpPr/>
          <p:nvPr/>
        </p:nvSpPr>
        <p:spPr>
          <a:xfrm>
            <a:off x="1638367" y="2769479"/>
            <a:ext cx="6946181" cy="33602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0226" tIns="35113" rIns="70226" bIns="35113" rtlCol="0" anchor="ctr"/>
          <a:lstStyle/>
          <a:p>
            <a:r>
              <a:rPr lang="en-US" b="1" dirty="0">
                <a:solidFill>
                  <a:schemeClr val="tx1"/>
                </a:solidFill>
                <a:latin typeface="Segoe UI" panose="020B0502040204020203" pitchFamily="34" charset="0"/>
                <a:cs typeface="Segoe UI" panose="020B0502040204020203" pitchFamily="34" charset="0"/>
              </a:rPr>
              <a:t>CSOM Based Customization Strategy </a:t>
            </a:r>
            <a:r>
              <a:rPr lang="en-US" b="1" dirty="0" smtClean="0">
                <a:solidFill>
                  <a:schemeClr val="tx1"/>
                </a:solidFill>
                <a:latin typeface="Segoe UI" panose="020B0502040204020203" pitchFamily="34" charset="0"/>
                <a:cs typeface="Segoe UI" panose="020B0502040204020203" pitchFamily="34" charset="0"/>
              </a:rPr>
              <a:t>Checkpoints</a:t>
            </a:r>
            <a:endParaRPr lang="en-US" b="1" dirty="0">
              <a:solidFill>
                <a:schemeClr val="tx1"/>
              </a:solidFill>
              <a:latin typeface="Segoe UI" panose="020B0502040204020203" pitchFamily="34" charset="0"/>
              <a:cs typeface="Segoe UI" panose="020B0502040204020203" pitchFamily="34" charset="0"/>
            </a:endParaRPr>
          </a:p>
        </p:txBody>
      </p:sp>
      <p:sp>
        <p:nvSpPr>
          <p:cNvPr id="17" name="Slide Number Placeholder 3"/>
          <p:cNvSpPr>
            <a:spLocks noGrp="1"/>
          </p:cNvSpPr>
          <p:nvPr>
            <p:ph type="sldNum" sz="quarter" idx="4294967295"/>
          </p:nvPr>
        </p:nvSpPr>
        <p:spPr>
          <a:xfrm>
            <a:off x="1" y="4748121"/>
            <a:ext cx="753308" cy="292192"/>
          </a:xfrm>
        </p:spPr>
        <p:txBody>
          <a:bodyPr/>
          <a:lstStyle/>
          <a:p>
            <a:pPr algn="ctr"/>
            <a:fld id="{FD3FA039-292F-4100-87B2-46E54D4C12C9}" type="slidenum">
              <a:rPr lang="en-US" smtClean="0"/>
              <a:pPr algn="ctr"/>
              <a:t>32</a:t>
            </a:fld>
            <a:endParaRPr lang="en-US" dirty="0"/>
          </a:p>
        </p:txBody>
      </p:sp>
    </p:spTree>
    <p:extLst>
      <p:ext uri="{BB962C8B-B14F-4D97-AF65-F5344CB8AC3E}">
        <p14:creationId xmlns:p14="http://schemas.microsoft.com/office/powerpoint/2010/main" val="359648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ext uri="{D42A27DB-BD31-4B8C-83A1-F6EECF244321}">
                <p14:modId xmlns:p14="http://schemas.microsoft.com/office/powerpoint/2010/main" val="3632771011"/>
              </p:ext>
            </p:extLst>
          </p:nvPr>
        </p:nvGraphicFramePr>
        <p:xfrm>
          <a:off x="664955" y="1044880"/>
          <a:ext cx="7758082" cy="3352339"/>
        </p:xfrm>
        <a:graphic>
          <a:graphicData uri="http://schemas.openxmlformats.org/drawingml/2006/table">
            <a:tbl>
              <a:tblPr firstRow="1" firstCol="1" bandRow="1">
                <a:tableStyleId>{00A15C55-8517-42AA-B614-E9B94910E393}</a:tableStyleId>
              </a:tblPr>
              <a:tblGrid>
                <a:gridCol w="463076">
                  <a:extLst>
                    <a:ext uri="{9D8B030D-6E8A-4147-A177-3AD203B41FA5}">
                      <a16:colId xmlns:a16="http://schemas.microsoft.com/office/drawing/2014/main" xmlns="" val="20000"/>
                    </a:ext>
                  </a:extLst>
                </a:gridCol>
                <a:gridCol w="549121">
                  <a:extLst>
                    <a:ext uri="{9D8B030D-6E8A-4147-A177-3AD203B41FA5}">
                      <a16:colId xmlns:a16="http://schemas.microsoft.com/office/drawing/2014/main" xmlns="" val="20001"/>
                    </a:ext>
                  </a:extLst>
                </a:gridCol>
                <a:gridCol w="5275197">
                  <a:extLst>
                    <a:ext uri="{9D8B030D-6E8A-4147-A177-3AD203B41FA5}">
                      <a16:colId xmlns:a16="http://schemas.microsoft.com/office/drawing/2014/main" xmlns="" val="20002"/>
                    </a:ext>
                  </a:extLst>
                </a:gridCol>
                <a:gridCol w="1470688">
                  <a:extLst>
                    <a:ext uri="{9D8B030D-6E8A-4147-A177-3AD203B41FA5}">
                      <a16:colId xmlns:a16="http://schemas.microsoft.com/office/drawing/2014/main" xmlns="" val="20003"/>
                    </a:ext>
                  </a:extLst>
                </a:gridCol>
              </a:tblGrid>
              <a:tr h="190806">
                <a:tc>
                  <a:txBody>
                    <a:bodyPr/>
                    <a:lstStyle/>
                    <a:p>
                      <a:pPr algn="ctr">
                        <a:lnSpc>
                          <a:spcPct val="115000"/>
                        </a:lnSpc>
                        <a:spcAft>
                          <a:spcPts val="0"/>
                        </a:spcAft>
                      </a:pPr>
                      <a:r>
                        <a:rPr lang="en-US" sz="1000" dirty="0">
                          <a:effectLst/>
                        </a:rPr>
                        <a:t>#</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r>
                        <a:rPr lang="en-US" sz="1000">
                          <a:effectLst/>
                        </a:rPr>
                        <a:t>Done</a:t>
                      </a:r>
                      <a:endParaRPr lang="en-GB" sz="1000">
                        <a:effectLst/>
                        <a:latin typeface="Calibri"/>
                        <a:ea typeface="Calibri"/>
                        <a:cs typeface="Times New Roman"/>
                      </a:endParaRPr>
                    </a:p>
                  </a:txBody>
                  <a:tcPr marL="70880" marR="70880" marT="0" marB="0" anchor="ctr"/>
                </a:tc>
                <a:tc>
                  <a:txBody>
                    <a:bodyPr/>
                    <a:lstStyle/>
                    <a:p>
                      <a:pPr algn="ctr">
                        <a:lnSpc>
                          <a:spcPct val="115000"/>
                        </a:lnSpc>
                        <a:spcAft>
                          <a:spcPts val="0"/>
                        </a:spcAft>
                      </a:pPr>
                      <a:r>
                        <a:rPr lang="en-US" sz="1000">
                          <a:effectLst/>
                        </a:rPr>
                        <a:t>Checkpoint Description</a:t>
                      </a:r>
                      <a:endParaRPr lang="en-GB" sz="1000">
                        <a:effectLst/>
                        <a:latin typeface="Calibri"/>
                        <a:ea typeface="Calibri"/>
                        <a:cs typeface="Times New Roman"/>
                      </a:endParaRPr>
                    </a:p>
                  </a:txBody>
                  <a:tcPr marL="70880" marR="70880" marT="0" marB="0" anchor="ctr"/>
                </a:tc>
                <a:tc>
                  <a:txBody>
                    <a:bodyPr/>
                    <a:lstStyle/>
                    <a:p>
                      <a:pPr algn="ctr">
                        <a:lnSpc>
                          <a:spcPct val="115000"/>
                        </a:lnSpc>
                        <a:spcAft>
                          <a:spcPts val="0"/>
                        </a:spcAft>
                      </a:pPr>
                      <a:r>
                        <a:rPr lang="en-US" sz="1000">
                          <a:effectLst/>
                        </a:rPr>
                        <a:t>Remarks, if any</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0"/>
                  </a:ext>
                </a:extLst>
              </a:tr>
              <a:tr h="202691">
                <a:tc>
                  <a:txBody>
                    <a:bodyPr/>
                    <a:lstStyle/>
                    <a:p>
                      <a:pPr marL="0" lvl="0" indent="0">
                        <a:lnSpc>
                          <a:spcPct val="115000"/>
                        </a:lnSpc>
                        <a:spcAft>
                          <a:spcPts val="0"/>
                        </a:spcAft>
                        <a:buFont typeface="+mj-lt"/>
                        <a:buNone/>
                      </a:pPr>
                      <a:r>
                        <a:rPr lang="en-US" sz="1000" dirty="0" smtClean="0">
                          <a:effectLst/>
                        </a:rPr>
                        <a:t>1</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dirty="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CSOM requires to use SQL-like programming pattern. </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1"/>
                  </a:ext>
                </a:extLst>
              </a:tr>
              <a:tr h="342134">
                <a:tc>
                  <a:txBody>
                    <a:bodyPr/>
                    <a:lstStyle/>
                    <a:p>
                      <a:pPr marL="0" lvl="0" indent="0">
                        <a:lnSpc>
                          <a:spcPct val="115000"/>
                        </a:lnSpc>
                        <a:spcAft>
                          <a:spcPts val="0"/>
                        </a:spcAft>
                        <a:buFont typeface="+mj-lt"/>
                        <a:buNone/>
                      </a:pPr>
                      <a:r>
                        <a:rPr lang="en-US" sz="1000" dirty="0" smtClean="0">
                          <a:effectLst/>
                        </a:rPr>
                        <a:t>2</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dirty="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dirty="0">
                          <a:effectLst/>
                        </a:rPr>
                        <a:t>Declare what data is required  and then build either an ad hoc SQL query or a stored procedure , execute the query before accessing the data</a:t>
                      </a:r>
                      <a:endParaRPr lang="en-GB" sz="1000" dirty="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dirty="0">
                          <a:effectLst/>
                        </a:rPr>
                        <a:t> </a:t>
                      </a:r>
                      <a:endParaRPr lang="en-GB" sz="1000" dirty="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2"/>
                  </a:ext>
                </a:extLst>
              </a:tr>
              <a:tr h="393495">
                <a:tc>
                  <a:txBody>
                    <a:bodyPr/>
                    <a:lstStyle/>
                    <a:p>
                      <a:pPr marL="0" lvl="0" indent="0">
                        <a:lnSpc>
                          <a:spcPct val="115000"/>
                        </a:lnSpc>
                        <a:spcAft>
                          <a:spcPts val="0"/>
                        </a:spcAft>
                        <a:buFont typeface="+mj-lt"/>
                        <a:buNone/>
                      </a:pPr>
                      <a:r>
                        <a:rPr lang="en-US" sz="1000" dirty="0" smtClean="0">
                          <a:effectLst/>
                        </a:rPr>
                        <a:t>3</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Identify value object returned from a method or property is not used until the query is executed.</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3"/>
                  </a:ext>
                </a:extLst>
              </a:tr>
              <a:tr h="596187">
                <a:tc>
                  <a:txBody>
                    <a:bodyPr/>
                    <a:lstStyle/>
                    <a:p>
                      <a:pPr marL="0" lvl="0" indent="0">
                        <a:lnSpc>
                          <a:spcPct val="115000"/>
                        </a:lnSpc>
                        <a:spcAft>
                          <a:spcPts val="0"/>
                        </a:spcAft>
                        <a:buFont typeface="+mj-lt"/>
                        <a:buNone/>
                      </a:pPr>
                      <a:r>
                        <a:rPr lang="en-US" sz="1000" dirty="0" smtClean="0">
                          <a:effectLst/>
                        </a:rPr>
                        <a:t>4</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dirty="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Keep track of the Object Path that the client object is created as this object can be used as a parameter to invoke other methods within the same query.</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dirty="0">
                          <a:effectLst/>
                        </a:rPr>
                        <a:t> </a:t>
                      </a:r>
                      <a:endParaRPr lang="en-GB" sz="1000" dirty="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4"/>
                  </a:ext>
                </a:extLst>
              </a:tr>
              <a:tr h="310745">
                <a:tc>
                  <a:txBody>
                    <a:bodyPr/>
                    <a:lstStyle/>
                    <a:p>
                      <a:pPr marL="0" lvl="0" indent="0">
                        <a:lnSpc>
                          <a:spcPct val="115000"/>
                        </a:lnSpc>
                        <a:spcAft>
                          <a:spcPts val="0"/>
                        </a:spcAft>
                        <a:buFont typeface="+mj-lt"/>
                        <a:buNone/>
                      </a:pPr>
                      <a:r>
                        <a:rPr lang="en-US" sz="1000" dirty="0" smtClean="0">
                          <a:effectLst/>
                        </a:rPr>
                        <a:t>5</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Identify conditional scope to test for preconditions before loading data.</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5"/>
                  </a:ext>
                </a:extLst>
              </a:tr>
              <a:tr h="256032">
                <a:tc>
                  <a:txBody>
                    <a:bodyPr/>
                    <a:lstStyle/>
                    <a:p>
                      <a:pPr marL="0" lvl="0" indent="0">
                        <a:lnSpc>
                          <a:spcPct val="115000"/>
                        </a:lnSpc>
                        <a:spcAft>
                          <a:spcPts val="0"/>
                        </a:spcAft>
                        <a:buFont typeface="+mj-lt"/>
                        <a:buNone/>
                      </a:pPr>
                      <a:r>
                        <a:rPr lang="en-US" sz="1000" dirty="0" smtClean="0">
                          <a:effectLst/>
                        </a:rPr>
                        <a:t>6</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Call Load and ExecuteQuery Before Accessing Value Properties</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6"/>
                  </a:ext>
                </a:extLst>
              </a:tr>
              <a:tr h="292608">
                <a:tc>
                  <a:txBody>
                    <a:bodyPr/>
                    <a:lstStyle/>
                    <a:p>
                      <a:pPr marL="0" lvl="0" indent="0">
                        <a:lnSpc>
                          <a:spcPct val="115000"/>
                        </a:lnSpc>
                        <a:spcAft>
                          <a:spcPts val="0"/>
                        </a:spcAft>
                        <a:buFont typeface="+mj-lt"/>
                        <a:buNone/>
                      </a:pPr>
                      <a:r>
                        <a:rPr lang="en-US" sz="1000" dirty="0" smtClean="0">
                          <a:effectLst/>
                        </a:rPr>
                        <a:t>7</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Provide Group Data Retrieval on the Same SharePoint Client Object</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7"/>
                  </a:ext>
                </a:extLst>
              </a:tr>
              <a:tr h="365760">
                <a:tc>
                  <a:txBody>
                    <a:bodyPr/>
                    <a:lstStyle/>
                    <a:p>
                      <a:pPr marL="0" lvl="0" indent="0">
                        <a:lnSpc>
                          <a:spcPct val="115000"/>
                        </a:lnSpc>
                        <a:spcAft>
                          <a:spcPts val="0"/>
                        </a:spcAft>
                        <a:buFont typeface="+mj-lt"/>
                        <a:buNone/>
                      </a:pPr>
                      <a:r>
                        <a:rPr lang="en-US" sz="1000" dirty="0" smtClean="0">
                          <a:effectLst/>
                        </a:rPr>
                        <a:t>8</a:t>
                      </a:r>
                      <a:r>
                        <a:rPr lang="en-US" sz="1000" dirty="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Identify properties of objects you want to return as Retrieving a SharePoint Client Object Does Not Retrieve All Properties</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 </a:t>
                      </a:r>
                      <a:endParaRPr lang="en-GB" sz="100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8"/>
                  </a:ext>
                </a:extLst>
              </a:tr>
              <a:tr h="393495">
                <a:tc>
                  <a:txBody>
                    <a:bodyPr/>
                    <a:lstStyle/>
                    <a:p>
                      <a:pPr marL="0" lvl="0" indent="0">
                        <a:lnSpc>
                          <a:spcPct val="115000"/>
                        </a:lnSpc>
                        <a:spcAft>
                          <a:spcPts val="0"/>
                        </a:spcAft>
                        <a:buFont typeface="+mj-lt"/>
                        <a:buNone/>
                      </a:pPr>
                      <a:r>
                        <a:rPr lang="en-US" sz="1000" smtClean="0">
                          <a:effectLst/>
                        </a:rPr>
                        <a:t>9</a:t>
                      </a:r>
                      <a:r>
                        <a:rPr lang="en-US" sz="1000">
                          <a:effectLst/>
                        </a:rPr>
                        <a:t> </a:t>
                      </a:r>
                      <a:endParaRPr lang="en-GB" sz="1000" dirty="0">
                        <a:effectLst/>
                        <a:latin typeface="Calibri"/>
                        <a:ea typeface="Calibri"/>
                        <a:cs typeface="Times New Roman"/>
                      </a:endParaRPr>
                    </a:p>
                  </a:txBody>
                  <a:tcPr marL="70880" marR="70880" marT="0" marB="0" anchor="ctr"/>
                </a:tc>
                <a:tc>
                  <a:txBody>
                    <a:bodyPr/>
                    <a:lstStyle/>
                    <a:p>
                      <a:pPr algn="ctr">
                        <a:lnSpc>
                          <a:spcPct val="115000"/>
                        </a:lnSpc>
                        <a:spcAft>
                          <a:spcPts val="0"/>
                        </a:spcAft>
                      </a:pPr>
                      <a:endParaRPr lang="en-US"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a:effectLst/>
                        </a:rPr>
                        <a:t>Provide exception handling scope to catch exceptions.</a:t>
                      </a:r>
                      <a:endParaRPr lang="en-GB" sz="1000">
                        <a:effectLst/>
                        <a:latin typeface="Calibri"/>
                        <a:ea typeface="Calibri"/>
                        <a:cs typeface="Times New Roman"/>
                      </a:endParaRPr>
                    </a:p>
                  </a:txBody>
                  <a:tcPr marL="70880" marR="70880" marT="0" marB="0" anchor="ctr"/>
                </a:tc>
                <a:tc>
                  <a:txBody>
                    <a:bodyPr/>
                    <a:lstStyle/>
                    <a:p>
                      <a:pPr>
                        <a:lnSpc>
                          <a:spcPct val="115000"/>
                        </a:lnSpc>
                        <a:spcAft>
                          <a:spcPts val="0"/>
                        </a:spcAft>
                      </a:pPr>
                      <a:r>
                        <a:rPr lang="en-US" sz="1000" dirty="0">
                          <a:effectLst/>
                        </a:rPr>
                        <a:t> </a:t>
                      </a:r>
                      <a:endParaRPr lang="en-GB" sz="1000" dirty="0">
                        <a:effectLst/>
                        <a:latin typeface="Calibri"/>
                        <a:ea typeface="Calibri"/>
                        <a:cs typeface="Times New Roman"/>
                      </a:endParaRPr>
                    </a:p>
                  </a:txBody>
                  <a:tcPr marL="70880" marR="70880" marT="0" marB="0" anchor="ctr"/>
                </a:tc>
                <a:extLst>
                  <a:ext uri="{0D108BD9-81ED-4DB2-BD59-A6C34878D82A}">
                    <a16:rowId xmlns:a16="http://schemas.microsoft.com/office/drawing/2014/main" xmlns="" val="10009"/>
                  </a:ext>
                </a:extLst>
              </a:tr>
            </a:tbl>
          </a:graphicData>
        </a:graphic>
      </p:graphicFrame>
      <p:sp>
        <p:nvSpPr>
          <p:cNvPr id="61" name="Rectangle 1"/>
          <p:cNvSpPr>
            <a:spLocks noChangeArrowheads="1"/>
          </p:cNvSpPr>
          <p:nvPr/>
        </p:nvSpPr>
        <p:spPr bwMode="auto">
          <a:xfrm>
            <a:off x="568764" y="35713"/>
            <a:ext cx="9079524" cy="371473"/>
          </a:xfrm>
          <a:prstGeom prst="rect">
            <a:avLst/>
          </a:prstGeom>
          <a:extLst/>
        </p:spPr>
        <p:txBody>
          <a:bodyPr/>
          <a:lstStyle/>
          <a:p>
            <a:pPr defTabSz="731520">
              <a:lnSpc>
                <a:spcPct val="90000"/>
              </a:lnSpc>
              <a:spcBef>
                <a:spcPct val="0"/>
              </a:spcBef>
            </a:pPr>
            <a:r>
              <a:rPr lang="en-US" altLang="en-US" sz="2400" b="1" dirty="0">
                <a:solidFill>
                  <a:schemeClr val="bg1"/>
                </a:solidFill>
                <a:latin typeface="Segoe UI" panose="020B0502040204020203" pitchFamily="34" charset="0"/>
                <a:ea typeface="+mj-ea"/>
                <a:cs typeface="Segoe UI" panose="020B0502040204020203" pitchFamily="34" charset="0"/>
              </a:rPr>
              <a:t>S</a:t>
            </a:r>
            <a:r>
              <a:rPr lang="en-US" altLang="en-US" sz="2400" b="1" dirty="0" bmk="">
                <a:solidFill>
                  <a:schemeClr val="bg1"/>
                </a:solidFill>
                <a:latin typeface="Segoe UI" panose="020B0502040204020203" pitchFamily="34" charset="0"/>
                <a:ea typeface="+mj-ea"/>
                <a:cs typeface="Segoe UI" panose="020B0502040204020203" pitchFamily="34" charset="0"/>
              </a:rPr>
              <a:t>harePoint CSOM based Customization Strategy Checkpoints</a:t>
            </a:r>
            <a:r>
              <a:rPr lang="en-US" altLang="en-US" sz="2400" b="1" dirty="0">
                <a:solidFill>
                  <a:schemeClr val="bg1"/>
                </a:solidFill>
                <a:latin typeface="Segoe UI" panose="020B0502040204020203" pitchFamily="34" charset="0"/>
                <a:ea typeface="+mj-ea"/>
                <a:cs typeface="Segoe UI" panose="020B0502040204020203" pitchFamily="34" charset="0"/>
              </a:rPr>
              <a:t> </a:t>
            </a:r>
          </a:p>
          <a:p>
            <a:pPr defTabSz="731520">
              <a:lnSpc>
                <a:spcPct val="90000"/>
              </a:lnSpc>
              <a:spcBef>
                <a:spcPct val="0"/>
              </a:spcBef>
            </a:pPr>
            <a:endParaRPr lang="en-US" altLang="en-US" sz="2400" b="1" dirty="0">
              <a:solidFill>
                <a:schemeClr val="bg1"/>
              </a:solidFill>
              <a:latin typeface="Segoe UI" panose="020B0502040204020203" pitchFamily="34" charset="0"/>
              <a:ea typeface="+mj-ea"/>
              <a:cs typeface="Segoe UI" panose="020B0502040204020203" pitchFamily="34" charset="0"/>
            </a:endParaRPr>
          </a:p>
        </p:txBody>
      </p:sp>
      <p:sp>
        <p:nvSpPr>
          <p:cNvPr id="62" name="Rectangle 61"/>
          <p:cNvSpPr/>
          <p:nvPr/>
        </p:nvSpPr>
        <p:spPr>
          <a:xfrm>
            <a:off x="1230571" y="1288807"/>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239245" y="1619025"/>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230571" y="1949243"/>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230571" y="2424731"/>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230571" y="2854453"/>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247060" y="3129961"/>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247060" y="3416343"/>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239245" y="3769038"/>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225040" y="4121276"/>
            <a:ext cx="148844" cy="13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323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729556" y="2044128"/>
            <a:ext cx="1751985" cy="952058"/>
          </a:xfrm>
          <a:prstGeom prst="rect">
            <a:avLst/>
          </a:prstGeom>
        </p:spPr>
      </p:pic>
      <p:pic>
        <p:nvPicPr>
          <p:cNvPr id="10" name="Picture 1"/>
          <p:cNvPicPr>
            <a:picLocks noChangeAspect="1" noChangeArrowheads="1"/>
          </p:cNvPicPr>
          <p:nvPr/>
        </p:nvPicPr>
        <p:blipFill>
          <a:blip r:embed="rId3" cstate="print"/>
          <a:srcRect/>
          <a:stretch>
            <a:fillRect/>
          </a:stretch>
        </p:blipFill>
        <p:spPr bwMode="auto">
          <a:xfrm>
            <a:off x="2936646" y="1750590"/>
            <a:ext cx="989359" cy="1421088"/>
          </a:xfrm>
          <a:prstGeom prst="rect">
            <a:avLst/>
          </a:prstGeom>
          <a:noFill/>
          <a:ln w="9525">
            <a:noFill/>
            <a:miter lim="800000"/>
            <a:headEnd/>
            <a:tailEnd/>
          </a:ln>
        </p:spPr>
      </p:pic>
      <p:cxnSp>
        <p:nvCxnSpPr>
          <p:cNvPr id="11" name="Straight Connector 10"/>
          <p:cNvCxnSpPr/>
          <p:nvPr/>
        </p:nvCxnSpPr>
        <p:spPr>
          <a:xfrm>
            <a:off x="4277296" y="1762744"/>
            <a:ext cx="0" cy="150933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294967295"/>
          </p:nvPr>
        </p:nvSpPr>
        <p:spPr>
          <a:xfrm>
            <a:off x="1" y="4748121"/>
            <a:ext cx="753308" cy="292192"/>
          </a:xfrm>
        </p:spPr>
        <p:txBody>
          <a:bodyPr/>
          <a:lstStyle/>
          <a:p>
            <a:pPr algn="ctr"/>
            <a:fld id="{FD3FA039-292F-4100-87B2-46E54D4C12C9}" type="slidenum">
              <a:rPr lang="en-US" smtClean="0"/>
              <a:pPr algn="ctr"/>
              <a:t>34</a:t>
            </a:fld>
            <a:endParaRPr lang="en-US" dirty="0"/>
          </a:p>
        </p:txBody>
      </p:sp>
    </p:spTree>
    <p:extLst>
      <p:ext uri="{BB962C8B-B14F-4D97-AF65-F5344CB8AC3E}">
        <p14:creationId xmlns:p14="http://schemas.microsoft.com/office/powerpoint/2010/main" val="35930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2"/>
          <p:cNvSpPr txBox="1">
            <a:spLocks/>
          </p:cNvSpPr>
          <p:nvPr/>
        </p:nvSpPr>
        <p:spPr>
          <a:xfrm>
            <a:off x="704959" y="134622"/>
            <a:ext cx="7296473" cy="482323"/>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#1 – Remote provisioning</a:t>
            </a:r>
          </a:p>
        </p:txBody>
      </p:sp>
      <p:sp>
        <p:nvSpPr>
          <p:cNvPr id="3" name="Text Placeholder 3"/>
          <p:cNvSpPr txBox="1">
            <a:spLocks/>
          </p:cNvSpPr>
          <p:nvPr/>
        </p:nvSpPr>
        <p:spPr>
          <a:xfrm>
            <a:off x="704959" y="722557"/>
            <a:ext cx="8034995" cy="1347175"/>
          </a:xfrm>
          <a:prstGeom prst="rect">
            <a:avLst/>
          </a:prstGeom>
        </p:spPr>
        <p:txBody>
          <a:bodyPr vert="horz" lIns="91440" tIns="45720" rIns="91440" bIns="45720" rtlCol="0" anchor="ctr"/>
          <a:lstStyle>
            <a:defPPr>
              <a:defRPr lang="en-US"/>
            </a:defPPr>
            <a:lvl1pPr marL="0" algn="l" defTabSz="685800" rtl="0" eaLnBrk="1" latinLnBrk="0" hangingPunct="1">
              <a:defRPr sz="96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solidFill>
                  <a:schemeClr val="tx1"/>
                </a:solidFill>
              </a:rPr>
              <a:t>Provision site collections and sub sites remotely to provide different templates</a:t>
            </a:r>
          </a:p>
          <a:p>
            <a:pPr marL="285750" indent="-285750">
              <a:buFont typeface="Arial" panose="020B0604020202020204" pitchFamily="34" charset="0"/>
              <a:buChar char="•"/>
            </a:pPr>
            <a:r>
              <a:rPr lang="en-US" sz="1600" dirty="0" smtClean="0">
                <a:solidFill>
                  <a:schemeClr val="tx1"/>
                </a:solidFill>
              </a:rPr>
              <a:t>Provider hosted, PowerShell, Console applications</a:t>
            </a:r>
          </a:p>
          <a:p>
            <a:pPr marL="285750" indent="-285750">
              <a:buFont typeface="Arial" panose="020B0604020202020204" pitchFamily="34" charset="0"/>
              <a:buChar char="•"/>
            </a:pPr>
            <a:r>
              <a:rPr lang="en-US" sz="1600" dirty="0" smtClean="0">
                <a:solidFill>
                  <a:schemeClr val="tx1"/>
                </a:solidFill>
              </a:rPr>
              <a:t>All artifacts and customizations are pushed to the sites using remote APIs</a:t>
            </a:r>
            <a:endParaRPr lang="en-US" sz="1600" dirty="0">
              <a:solidFill>
                <a:schemeClr val="tx1"/>
              </a:solidFill>
            </a:endParaRPr>
          </a:p>
        </p:txBody>
      </p:sp>
      <p:pic>
        <p:nvPicPr>
          <p:cNvPr id="4" name="Picture 3"/>
          <p:cNvPicPr>
            <a:picLocks noChangeAspect="1"/>
          </p:cNvPicPr>
          <p:nvPr/>
        </p:nvPicPr>
        <p:blipFill>
          <a:blip r:embed="rId4"/>
          <a:stretch>
            <a:fillRect/>
          </a:stretch>
        </p:blipFill>
        <p:spPr>
          <a:xfrm>
            <a:off x="895321" y="1817132"/>
            <a:ext cx="7844633" cy="2695047"/>
          </a:xfrm>
          <a:prstGeom prst="rect">
            <a:avLst/>
          </a:prstGeom>
        </p:spPr>
      </p:pic>
    </p:spTree>
    <p:extLst>
      <p:ext uri="{BB962C8B-B14F-4D97-AF65-F5344CB8AC3E}">
        <p14:creationId xmlns:p14="http://schemas.microsoft.com/office/powerpoint/2010/main" val="3652449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092" y="155132"/>
            <a:ext cx="5607017" cy="492668"/>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#1 - Provisioning time logic</a:t>
            </a:r>
          </a:p>
        </p:txBody>
      </p:sp>
      <p:grpSp>
        <p:nvGrpSpPr>
          <p:cNvPr id="43" name="Group 42"/>
          <p:cNvGrpSpPr/>
          <p:nvPr/>
        </p:nvGrpSpPr>
        <p:grpSpPr>
          <a:xfrm>
            <a:off x="345197" y="901597"/>
            <a:ext cx="8487907" cy="3659864"/>
            <a:chOff x="289516" y="324025"/>
            <a:chExt cx="9807166" cy="4384578"/>
          </a:xfrm>
        </p:grpSpPr>
        <p:cxnSp>
          <p:nvCxnSpPr>
            <p:cNvPr id="3" name="Straight Arrow Connector 2"/>
            <p:cNvCxnSpPr/>
            <p:nvPr/>
          </p:nvCxnSpPr>
          <p:spPr>
            <a:xfrm flipV="1">
              <a:off x="2355680" y="2527846"/>
              <a:ext cx="895623" cy="2686"/>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grpSp>
          <p:nvGrpSpPr>
            <p:cNvPr id="4" name="Group 3"/>
            <p:cNvGrpSpPr/>
            <p:nvPr/>
          </p:nvGrpSpPr>
          <p:grpSpPr>
            <a:xfrm>
              <a:off x="367350" y="3334728"/>
              <a:ext cx="2281241" cy="1373875"/>
              <a:chOff x="9357014" y="3356207"/>
              <a:chExt cx="2190722" cy="1525852"/>
            </a:xfrm>
          </p:grpSpPr>
          <p:grpSp>
            <p:nvGrpSpPr>
              <p:cNvPr id="5" name="Group 4"/>
              <p:cNvGrpSpPr/>
              <p:nvPr/>
            </p:nvGrpSpPr>
            <p:grpSpPr>
              <a:xfrm>
                <a:off x="9357014" y="3356207"/>
                <a:ext cx="2190722" cy="383281"/>
                <a:chOff x="9658449" y="5562253"/>
                <a:chExt cx="2190722" cy="383281"/>
              </a:xfrm>
            </p:grpSpPr>
            <p:sp>
              <p:nvSpPr>
                <p:cNvPr id="7" name="Freeform 128"/>
                <p:cNvSpPr>
                  <a:spLocks noChangeAspect="1" noEditPoints="1"/>
                </p:cNvSpPr>
                <p:nvPr/>
              </p:nvSpPr>
              <p:spPr bwMode="black">
                <a:xfrm>
                  <a:off x="9658449" y="5585534"/>
                  <a:ext cx="409042" cy="36000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lumMod val="65000"/>
                    <a:lumOff val="35000"/>
                  </a:schemeClr>
                </a:solidFill>
                <a:ln>
                  <a:noFill/>
                </a:ln>
                <a:extLst/>
              </p:spPr>
              <p:txBody>
                <a:bodyPr vert="horz" wrap="square" lIns="67223" tIns="33612" rIns="67223" bIns="33612" numCol="1" anchor="t" anchorCtr="0" compatLnSpc="1">
                  <a:prstTxWarp prst="textNoShape">
                    <a:avLst/>
                  </a:prstTxWarp>
                </a:bodyPr>
                <a:lstStyle/>
                <a:p>
                  <a:endParaRPr lang="en-US" sz="1764" dirty="0">
                    <a:solidFill>
                      <a:schemeClr val="tx1">
                        <a:lumMod val="75000"/>
                        <a:lumOff val="25000"/>
                      </a:schemeClr>
                    </a:solidFill>
                  </a:endParaRPr>
                </a:p>
              </p:txBody>
            </p:sp>
            <p:sp>
              <p:nvSpPr>
                <p:cNvPr id="8" name="TextBox 7"/>
                <p:cNvSpPr txBox="1"/>
                <p:nvPr/>
              </p:nvSpPr>
              <p:spPr>
                <a:xfrm>
                  <a:off x="9993356" y="5562253"/>
                  <a:ext cx="1855815" cy="361222"/>
                </a:xfrm>
                <a:prstGeom prst="rect">
                  <a:avLst/>
                </a:prstGeom>
                <a:noFill/>
                <a:ln>
                  <a:noFill/>
                </a:ln>
              </p:spPr>
              <p:txBody>
                <a:bodyPr wrap="square" lIns="0" tIns="0" rIns="0" bIns="0" rtlCol="0">
                  <a:spAutoFit/>
                </a:bodyPr>
                <a:lstStyle/>
                <a:p>
                  <a:r>
                    <a:rPr lang="en-US" sz="1764" spc="-52" dirty="0">
                      <a:solidFill>
                        <a:schemeClr val="tx1">
                          <a:lumMod val="75000"/>
                          <a:lumOff val="25000"/>
                        </a:schemeClr>
                      </a:solidFill>
                      <a:latin typeface="Segoe UI Light" panose="020B0502040204020203" pitchFamily="34" charset="0"/>
                      <a:cs typeface="Segoe UI Light" panose="020B0502040204020203" pitchFamily="34" charset="0"/>
                    </a:rPr>
                    <a:t>Assets and </a:t>
                  </a:r>
                  <a:r>
                    <a:rPr lang="en-US" sz="1764" spc="-52" dirty="0" err="1" smtClean="0">
                      <a:solidFill>
                        <a:schemeClr val="tx1">
                          <a:lumMod val="75000"/>
                          <a:lumOff val="25000"/>
                        </a:schemeClr>
                      </a:solidFill>
                      <a:latin typeface="Segoe UI Light" panose="020B0502040204020203" pitchFamily="34" charset="0"/>
                      <a:cs typeface="Segoe UI Light" panose="020B0502040204020203" pitchFamily="34" charset="0"/>
                    </a:rPr>
                    <a:t>config</a:t>
                  </a:r>
                  <a:r>
                    <a:rPr lang="en-US" sz="1764" spc="-52" dirty="0" smtClean="0">
                      <a:solidFill>
                        <a:schemeClr val="tx1">
                          <a:lumMod val="75000"/>
                          <a:lumOff val="25000"/>
                        </a:schemeClr>
                      </a:solidFill>
                      <a:latin typeface="Segoe UI Light" panose="020B0502040204020203" pitchFamily="34" charset="0"/>
                      <a:cs typeface="Segoe UI Light" panose="020B0502040204020203" pitchFamily="34" charset="0"/>
                    </a:rPr>
                    <a:t>.</a:t>
                  </a:r>
                  <a:endParaRPr lang="en-US" sz="1764" spc="-52"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
            <p:nvSpPr>
              <p:cNvPr id="6" name="TextBox 5"/>
              <p:cNvSpPr txBox="1"/>
              <p:nvPr/>
            </p:nvSpPr>
            <p:spPr>
              <a:xfrm>
                <a:off x="9416947" y="3635444"/>
                <a:ext cx="2103449" cy="1246615"/>
              </a:xfrm>
              <a:prstGeom prst="rect">
                <a:avLst/>
              </a:prstGeom>
              <a:noFill/>
            </p:spPr>
            <p:txBody>
              <a:bodyPr wrap="square" rtlCol="0">
                <a:spAutoFit/>
              </a:bodyPr>
              <a:lstStyle/>
              <a:p>
                <a:pPr marL="280037" indent="-280037">
                  <a:buFont typeface="Arial" panose="020B0604020202020204" pitchFamily="34" charset="0"/>
                  <a:buChar char="•"/>
                </a:pPr>
                <a:r>
                  <a:rPr lang="en-US" sz="1372" dirty="0">
                    <a:solidFill>
                      <a:schemeClr val="tx1">
                        <a:lumMod val="75000"/>
                        <a:lumOff val="25000"/>
                      </a:schemeClr>
                    </a:solidFill>
                    <a:latin typeface="Segoe UI Light" panose="020B0502040204020203" pitchFamily="34" charset="0"/>
                    <a:cs typeface="Segoe UI Light" panose="020B0502040204020203" pitchFamily="34" charset="0"/>
                  </a:rPr>
                  <a:t>Branding Images</a:t>
                </a:r>
              </a:p>
              <a:p>
                <a:pPr marL="280037" indent="-280037">
                  <a:buFont typeface="Arial" panose="020B0604020202020204" pitchFamily="34" charset="0"/>
                  <a:buChar char="•"/>
                </a:pPr>
                <a:r>
                  <a:rPr lang="en-US" sz="1372" dirty="0" smtClean="0">
                    <a:solidFill>
                      <a:schemeClr val="tx1">
                        <a:lumMod val="75000"/>
                        <a:lumOff val="25000"/>
                      </a:schemeClr>
                    </a:solidFill>
                    <a:latin typeface="Segoe UI Light" panose="020B0502040204020203" pitchFamily="34" charset="0"/>
                    <a:cs typeface="Segoe UI Light" panose="020B0502040204020203" pitchFamily="34" charset="0"/>
                  </a:rPr>
                  <a:t>JavaScript files</a:t>
                </a:r>
                <a:endParaRPr lang="en-US" sz="1372" dirty="0">
                  <a:solidFill>
                    <a:schemeClr val="tx1">
                      <a:lumMod val="75000"/>
                      <a:lumOff val="25000"/>
                    </a:schemeClr>
                  </a:solidFill>
                  <a:latin typeface="Segoe UI Light" panose="020B0502040204020203" pitchFamily="34" charset="0"/>
                  <a:cs typeface="Segoe UI Light" panose="020B0502040204020203" pitchFamily="34" charset="0"/>
                </a:endParaRPr>
              </a:p>
              <a:p>
                <a:pPr marL="280037" indent="-280037">
                  <a:buFont typeface="Arial" panose="020B0604020202020204" pitchFamily="34" charset="0"/>
                  <a:buChar char="•"/>
                </a:pPr>
                <a:r>
                  <a:rPr lang="en-US" sz="1372" dirty="0">
                    <a:solidFill>
                      <a:schemeClr val="tx1">
                        <a:lumMod val="75000"/>
                        <a:lumOff val="25000"/>
                      </a:schemeClr>
                    </a:solidFill>
                    <a:latin typeface="Segoe UI Light" panose="020B0502040204020203" pitchFamily="34" charset="0"/>
                    <a:cs typeface="Segoe UI Light" panose="020B0502040204020203" pitchFamily="34" charset="0"/>
                  </a:rPr>
                  <a:t>Page Layouts</a:t>
                </a:r>
              </a:p>
              <a:p>
                <a:pPr marL="280037" indent="-280037">
                  <a:buFont typeface="Arial" panose="020B0604020202020204" pitchFamily="34" charset="0"/>
                  <a:buChar char="•"/>
                </a:pPr>
                <a:r>
                  <a:rPr lang="en-US" sz="1372" dirty="0">
                    <a:solidFill>
                      <a:schemeClr val="tx1">
                        <a:lumMod val="75000"/>
                        <a:lumOff val="25000"/>
                      </a:schemeClr>
                    </a:solidFill>
                    <a:latin typeface="Segoe UI Light" panose="020B0502040204020203" pitchFamily="34" charset="0"/>
                    <a:cs typeface="Segoe UI Light" panose="020B0502040204020203" pitchFamily="34" charset="0"/>
                  </a:rPr>
                  <a:t>Other settings</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69" y="333269"/>
              <a:ext cx="2482675" cy="1297611"/>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1" y="1857639"/>
              <a:ext cx="2425655" cy="127450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0353" y="3324758"/>
              <a:ext cx="2482675" cy="1335827"/>
            </a:xfrm>
            <a:prstGeom prst="rect">
              <a:avLst/>
            </a:prstGeom>
          </p:spPr>
        </p:pic>
        <p:cxnSp>
          <p:nvCxnSpPr>
            <p:cNvPr id="12" name="Straight Arrow Connector 11"/>
            <p:cNvCxnSpPr/>
            <p:nvPr/>
          </p:nvCxnSpPr>
          <p:spPr>
            <a:xfrm>
              <a:off x="5580576" y="2527844"/>
              <a:ext cx="1429818" cy="0"/>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pic>
          <p:nvPicPr>
            <p:cNvPr id="13" name="Picture 12"/>
            <p:cNvPicPr>
              <a:picLocks noChangeAspect="1"/>
            </p:cNvPicPr>
            <p:nvPr/>
          </p:nvPicPr>
          <p:blipFill>
            <a:blip r:embed="rId6"/>
            <a:stretch>
              <a:fillRect/>
            </a:stretch>
          </p:blipFill>
          <p:spPr>
            <a:xfrm>
              <a:off x="3324933" y="1991822"/>
              <a:ext cx="2058586" cy="1072046"/>
            </a:xfrm>
            <a:prstGeom prst="rect">
              <a:avLst/>
            </a:prstGeom>
            <a:ln>
              <a:solidFill>
                <a:schemeClr val="bg1">
                  <a:lumMod val="65000"/>
                </a:schemeClr>
              </a:solidFill>
            </a:ln>
          </p:spPr>
        </p:pic>
        <p:sp>
          <p:nvSpPr>
            <p:cNvPr id="14" name="TextBox 13"/>
            <p:cNvSpPr txBox="1"/>
            <p:nvPr/>
          </p:nvSpPr>
          <p:spPr>
            <a:xfrm>
              <a:off x="8728617" y="1212762"/>
              <a:ext cx="939231" cy="276871"/>
            </a:xfrm>
            <a:prstGeom prst="rect">
              <a:avLst/>
            </a:prstGeom>
            <a:noFill/>
          </p:spPr>
          <p:txBody>
            <a:bodyPr wrap="none" lIns="0" tIns="0" rIns="0" bIns="0" rtlCol="0">
              <a:spAutoFit/>
            </a:bodyPr>
            <a:lstStyle/>
            <a:p>
              <a:r>
                <a:rPr lang="en-US" sz="1799" spc="-70" dirty="0">
                  <a:solidFill>
                    <a:schemeClr val="tx1">
                      <a:lumMod val="50000"/>
                      <a:lumOff val="50000"/>
                    </a:schemeClr>
                  </a:solidFill>
                </a:rPr>
                <a:t>Project site</a:t>
              </a:r>
            </a:p>
          </p:txBody>
        </p:sp>
        <p:sp>
          <p:nvSpPr>
            <p:cNvPr id="15" name="TextBox 14"/>
            <p:cNvSpPr txBox="1"/>
            <p:nvPr/>
          </p:nvSpPr>
          <p:spPr>
            <a:xfrm>
              <a:off x="8324196" y="2855282"/>
              <a:ext cx="1226682" cy="276871"/>
            </a:xfrm>
            <a:prstGeom prst="rect">
              <a:avLst/>
            </a:prstGeom>
            <a:noFill/>
          </p:spPr>
          <p:txBody>
            <a:bodyPr wrap="none" lIns="0" tIns="0" rIns="0" bIns="0" rtlCol="0">
              <a:spAutoFit/>
            </a:bodyPr>
            <a:lstStyle/>
            <a:p>
              <a:r>
                <a:rPr lang="en-US" sz="1799" spc="-70" dirty="0">
                  <a:solidFill>
                    <a:schemeClr val="tx1">
                      <a:lumMod val="50000"/>
                      <a:lumOff val="50000"/>
                    </a:schemeClr>
                  </a:solidFill>
                </a:rPr>
                <a:t>Organizational</a:t>
              </a:r>
            </a:p>
          </p:txBody>
        </p:sp>
        <p:sp>
          <p:nvSpPr>
            <p:cNvPr id="16" name="TextBox 15"/>
            <p:cNvSpPr txBox="1"/>
            <p:nvPr/>
          </p:nvSpPr>
          <p:spPr>
            <a:xfrm>
              <a:off x="8380509" y="4339896"/>
              <a:ext cx="971804" cy="276871"/>
            </a:xfrm>
            <a:prstGeom prst="rect">
              <a:avLst/>
            </a:prstGeom>
            <a:noFill/>
          </p:spPr>
          <p:txBody>
            <a:bodyPr wrap="none" lIns="0" tIns="0" rIns="0" bIns="0" rtlCol="0">
              <a:spAutoFit/>
            </a:bodyPr>
            <a:lstStyle/>
            <a:p>
              <a:r>
                <a:rPr lang="en-US" sz="1799" spc="-70" dirty="0">
                  <a:gradFill>
                    <a:gsLst>
                      <a:gs pos="2917">
                        <a:schemeClr val="bg2"/>
                      </a:gs>
                      <a:gs pos="95000">
                        <a:schemeClr val="bg2"/>
                      </a:gs>
                    </a:gsLst>
                    <a:lin ang="5400000" scaled="0"/>
                  </a:gradFill>
                </a:rPr>
                <a:t>Workgroup</a:t>
              </a:r>
            </a:p>
          </p:txBody>
        </p:sp>
        <p:cxnSp>
          <p:nvCxnSpPr>
            <p:cNvPr id="17" name="Straight Connector 16"/>
            <p:cNvCxnSpPr/>
            <p:nvPr/>
          </p:nvCxnSpPr>
          <p:spPr>
            <a:xfrm>
              <a:off x="3429974" y="1458960"/>
              <a:ext cx="601226" cy="509976"/>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18" name="TextBox 4"/>
            <p:cNvSpPr txBox="1"/>
            <p:nvPr/>
          </p:nvSpPr>
          <p:spPr>
            <a:xfrm>
              <a:off x="2759160" y="324025"/>
              <a:ext cx="3190129" cy="1175169"/>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00" dirty="0">
                  <a:solidFill>
                    <a:schemeClr val="bg1"/>
                  </a:solidFill>
                </a:rPr>
                <a:t>Initial provisioning based on the out of the box site. Usually either team site or publishing site.</a:t>
              </a:r>
            </a:p>
            <a:p>
              <a:pPr marL="0" lvl="1"/>
              <a:r>
                <a:rPr lang="en-US" sz="1200" dirty="0">
                  <a:solidFill>
                    <a:schemeClr val="bg1"/>
                  </a:solidFill>
                </a:rPr>
                <a:t>Assets are uploaded from the provisioning engine using CSOM/REST</a:t>
              </a:r>
            </a:p>
          </p:txBody>
        </p:sp>
        <p:cxnSp>
          <p:nvCxnSpPr>
            <p:cNvPr id="19" name="Straight Arrow Connector 18"/>
            <p:cNvCxnSpPr/>
            <p:nvPr/>
          </p:nvCxnSpPr>
          <p:spPr>
            <a:xfrm flipV="1">
              <a:off x="5581491" y="1119959"/>
              <a:ext cx="1548760" cy="1258726"/>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p:nvPr/>
          </p:nvCxnSpPr>
          <p:spPr>
            <a:xfrm>
              <a:off x="5581486" y="2780012"/>
              <a:ext cx="1428906" cy="906023"/>
            </a:xfrm>
            <a:prstGeom prst="straightConnector1">
              <a:avLst/>
            </a:prstGeom>
            <a:ln w="53975">
              <a:solidFill>
                <a:schemeClr val="tx1">
                  <a:lumMod val="50000"/>
                  <a:lumOff val="50000"/>
                </a:schemeClr>
              </a:solidFill>
              <a:prstDash val="sysDash"/>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5683161" y="2677018"/>
              <a:ext cx="526438" cy="840737"/>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sp>
          <p:nvSpPr>
            <p:cNvPr id="22" name="TextBox 4"/>
            <p:cNvSpPr txBox="1"/>
            <p:nvPr/>
          </p:nvSpPr>
          <p:spPr>
            <a:xfrm>
              <a:off x="2620121" y="3264182"/>
              <a:ext cx="3682783" cy="1396402"/>
            </a:xfrm>
            <a:prstGeom prst="rect">
              <a:avLst/>
            </a:prstGeom>
            <a:ln/>
          </p:spPr>
          <p:style>
            <a:lnRef idx="0">
              <a:schemeClr val="accent5"/>
            </a:lnRef>
            <a:fillRef idx="3">
              <a:schemeClr val="accent5"/>
            </a:fillRef>
            <a:effectRef idx="3">
              <a:schemeClr val="accent5"/>
            </a:effectRef>
            <a:fontRef idx="minor">
              <a:schemeClr val="lt1"/>
            </a:fontRef>
          </p:style>
          <p:txBody>
            <a:bodyPr wrap="square" lIns="57040" tIns="28521" rIns="91266" bIns="2852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00" dirty="0">
                  <a:solidFill>
                    <a:schemeClr val="bg1"/>
                  </a:solidFill>
                </a:rPr>
                <a:t>Apply the needed changes (configurations etc.) on top of the out of the box site based on the user selection.</a:t>
              </a:r>
            </a:p>
            <a:p>
              <a:pPr marL="0" lvl="1"/>
              <a:r>
                <a:rPr lang="en-US" sz="1200" dirty="0">
                  <a:solidFill>
                    <a:schemeClr val="bg1"/>
                  </a:solidFill>
                </a:rPr>
                <a:t>This is the specialization part, but since we start from </a:t>
              </a:r>
              <a:r>
                <a:rPr lang="en-US" sz="1200" dirty="0" err="1">
                  <a:solidFill>
                    <a:schemeClr val="bg1"/>
                  </a:solidFill>
                </a:rPr>
                <a:t>oob</a:t>
              </a:r>
              <a:r>
                <a:rPr lang="en-US" sz="1200" dirty="0">
                  <a:solidFill>
                    <a:schemeClr val="bg1"/>
                  </a:solidFill>
                </a:rPr>
                <a:t> site, we always get the latest improvements to it as a base line.</a:t>
              </a:r>
            </a:p>
          </p:txBody>
        </p:sp>
        <p:grpSp>
          <p:nvGrpSpPr>
            <p:cNvPr id="23" name="Group 22"/>
            <p:cNvGrpSpPr/>
            <p:nvPr/>
          </p:nvGrpSpPr>
          <p:grpSpPr>
            <a:xfrm>
              <a:off x="4462699" y="1697138"/>
              <a:ext cx="531509" cy="472453"/>
              <a:chOff x="492" y="164020"/>
              <a:chExt cx="524853" cy="524853"/>
            </a:xfrm>
          </p:grpSpPr>
          <p:sp>
            <p:nvSpPr>
              <p:cNvPr id="24" name="Oval 23"/>
              <p:cNvSpPr/>
              <p:nvPr/>
            </p:nvSpPr>
            <p:spPr>
              <a:xfrm>
                <a:off x="492" y="164020"/>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77355" y="265222"/>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257">
                  <a:lnSpc>
                    <a:spcPct val="90000"/>
                  </a:lnSpc>
                  <a:spcBef>
                    <a:spcPct val="0"/>
                  </a:spcBef>
                  <a:spcAft>
                    <a:spcPct val="35000"/>
                  </a:spcAft>
                </a:pPr>
                <a:r>
                  <a:rPr lang="en-US" sz="2351" dirty="0"/>
                  <a:t>2</a:t>
                </a:r>
              </a:p>
            </p:txBody>
          </p:sp>
        </p:grpSp>
        <p:grpSp>
          <p:nvGrpSpPr>
            <p:cNvPr id="26" name="Group 25"/>
            <p:cNvGrpSpPr/>
            <p:nvPr/>
          </p:nvGrpSpPr>
          <p:grpSpPr>
            <a:xfrm>
              <a:off x="9565173" y="653475"/>
              <a:ext cx="531509" cy="472453"/>
              <a:chOff x="492" y="164020"/>
              <a:chExt cx="524853" cy="524853"/>
            </a:xfrm>
          </p:grpSpPr>
          <p:sp>
            <p:nvSpPr>
              <p:cNvPr id="27" name="Oval 26"/>
              <p:cNvSpPr/>
              <p:nvPr/>
            </p:nvSpPr>
            <p:spPr>
              <a:xfrm>
                <a:off x="492" y="164020"/>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77355" y="265222"/>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257">
                  <a:lnSpc>
                    <a:spcPct val="90000"/>
                  </a:lnSpc>
                  <a:spcBef>
                    <a:spcPct val="0"/>
                  </a:spcBef>
                  <a:spcAft>
                    <a:spcPct val="35000"/>
                  </a:spcAft>
                </a:pPr>
                <a:r>
                  <a:rPr lang="en-US" sz="2351" dirty="0"/>
                  <a:t>3</a:t>
                </a:r>
              </a:p>
            </p:txBody>
          </p:sp>
        </p:grpSp>
        <p:grpSp>
          <p:nvGrpSpPr>
            <p:cNvPr id="29" name="Group 28"/>
            <p:cNvGrpSpPr/>
            <p:nvPr/>
          </p:nvGrpSpPr>
          <p:grpSpPr>
            <a:xfrm>
              <a:off x="9436047" y="2209160"/>
              <a:ext cx="531509" cy="472453"/>
              <a:chOff x="492" y="17985"/>
              <a:chExt cx="524853" cy="524853"/>
            </a:xfrm>
          </p:grpSpPr>
          <p:sp>
            <p:nvSpPr>
              <p:cNvPr id="30" name="Oval 2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257">
                  <a:lnSpc>
                    <a:spcPct val="90000"/>
                  </a:lnSpc>
                  <a:spcBef>
                    <a:spcPct val="0"/>
                  </a:spcBef>
                  <a:spcAft>
                    <a:spcPct val="35000"/>
                  </a:spcAft>
                </a:pPr>
                <a:r>
                  <a:rPr lang="en-US" sz="2351" dirty="0"/>
                  <a:t>3</a:t>
                </a:r>
              </a:p>
            </p:txBody>
          </p:sp>
        </p:grpSp>
        <p:grpSp>
          <p:nvGrpSpPr>
            <p:cNvPr id="32" name="Group 31"/>
            <p:cNvGrpSpPr/>
            <p:nvPr/>
          </p:nvGrpSpPr>
          <p:grpSpPr>
            <a:xfrm>
              <a:off x="9436046" y="3735191"/>
              <a:ext cx="531509" cy="472453"/>
              <a:chOff x="492" y="17985"/>
              <a:chExt cx="524853" cy="524853"/>
            </a:xfrm>
          </p:grpSpPr>
          <p:sp>
            <p:nvSpPr>
              <p:cNvPr id="33" name="Oval 3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257">
                  <a:lnSpc>
                    <a:spcPct val="90000"/>
                  </a:lnSpc>
                  <a:spcBef>
                    <a:spcPct val="0"/>
                  </a:spcBef>
                  <a:spcAft>
                    <a:spcPct val="35000"/>
                  </a:spcAft>
                </a:pPr>
                <a:r>
                  <a:rPr lang="en-US" sz="2351" dirty="0"/>
                  <a:t>3</a:t>
                </a:r>
              </a:p>
            </p:txBody>
          </p:sp>
        </p:grpSp>
        <p:grpSp>
          <p:nvGrpSpPr>
            <p:cNvPr id="35" name="Group 34"/>
            <p:cNvGrpSpPr>
              <a:grpSpLocks noChangeAspect="1"/>
            </p:cNvGrpSpPr>
            <p:nvPr/>
          </p:nvGrpSpPr>
          <p:grpSpPr>
            <a:xfrm>
              <a:off x="456112" y="1838062"/>
              <a:ext cx="1827080" cy="1169284"/>
              <a:chOff x="7303388" y="5401003"/>
              <a:chExt cx="1551508" cy="1117041"/>
            </a:xfrm>
          </p:grpSpPr>
          <p:sp>
            <p:nvSpPr>
              <p:cNvPr id="36" name="Arc 35"/>
              <p:cNvSpPr/>
              <p:nvPr/>
            </p:nvSpPr>
            <p:spPr>
              <a:xfrm rot="7968779">
                <a:off x="7460381" y="5819698"/>
                <a:ext cx="406105" cy="720091"/>
              </a:xfrm>
              <a:prstGeom prst="arc">
                <a:avLst>
                  <a:gd name="adj1" fmla="val 2097834"/>
                  <a:gd name="adj2" fmla="val 366333"/>
                </a:avLst>
              </a:prstGeom>
              <a:ln w="28575">
                <a:solidFill>
                  <a:schemeClr val="bg2"/>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400">
                  <a:latin typeface="Segoe UI Light" panose="020B0502040204020203" pitchFamily="34" charset="0"/>
                  <a:cs typeface="Segoe UI Light" panose="020B0502040204020203" pitchFamily="34" charset="0"/>
                </a:endParaRPr>
              </a:p>
            </p:txBody>
          </p:sp>
          <p:grpSp>
            <p:nvGrpSpPr>
              <p:cNvPr id="37" name="Group 36"/>
              <p:cNvGrpSpPr/>
              <p:nvPr/>
            </p:nvGrpSpPr>
            <p:grpSpPr>
              <a:xfrm>
                <a:off x="7524159" y="5401003"/>
                <a:ext cx="1330737" cy="1117041"/>
                <a:chOff x="5602373" y="5181081"/>
                <a:chExt cx="1330737" cy="1117041"/>
              </a:xfrm>
            </p:grpSpPr>
            <p:sp>
              <p:nvSpPr>
                <p:cNvPr id="38" name="Rectangle 37"/>
                <p:cNvSpPr/>
                <p:nvPr/>
              </p:nvSpPr>
              <p:spPr bwMode="auto">
                <a:xfrm>
                  <a:off x="5602373" y="5181081"/>
                  <a:ext cx="1330737" cy="825548"/>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smtClean="0">
                      <a:solidFill>
                        <a:schemeClr val="tx1">
                          <a:lumMod val="65000"/>
                          <a:lumOff val="35000"/>
                        </a:schemeClr>
                      </a:solidFill>
                      <a:ea typeface="Segoe UI" pitchFamily="34" charset="0"/>
                      <a:cs typeface="Segoe UI" pitchFamily="34" charset="0"/>
                    </a:rPr>
                    <a:t>Remote timer job</a:t>
                  </a:r>
                </a:p>
              </p:txBody>
            </p:sp>
            <p:pic>
              <p:nvPicPr>
                <p:cNvPr id="39" name="Picture 38"/>
                <p:cNvPicPr>
                  <a:picLocks noChangeAspect="1"/>
                </p:cNvPicPr>
                <p:nvPr/>
              </p:nvPicPr>
              <p:blipFill>
                <a:blip r:embed="rId7"/>
                <a:stretch>
                  <a:fillRect/>
                </a:stretch>
              </p:blipFill>
              <p:spPr>
                <a:xfrm>
                  <a:off x="6173273" y="5504682"/>
                  <a:ext cx="730013" cy="793440"/>
                </a:xfrm>
                <a:prstGeom prst="rect">
                  <a:avLst/>
                </a:prstGeom>
              </p:spPr>
            </p:pic>
          </p:grpSp>
        </p:grpSp>
        <p:grpSp>
          <p:nvGrpSpPr>
            <p:cNvPr id="40" name="Group 39"/>
            <p:cNvGrpSpPr/>
            <p:nvPr/>
          </p:nvGrpSpPr>
          <p:grpSpPr>
            <a:xfrm>
              <a:off x="289516" y="1499138"/>
              <a:ext cx="531509" cy="472453"/>
              <a:chOff x="492" y="17985"/>
              <a:chExt cx="524853" cy="524853"/>
            </a:xfrm>
          </p:grpSpPr>
          <p:sp>
            <p:nvSpPr>
              <p:cNvPr id="41" name="Oval 40"/>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257">
                  <a:lnSpc>
                    <a:spcPct val="90000"/>
                  </a:lnSpc>
                  <a:spcBef>
                    <a:spcPct val="0"/>
                  </a:spcBef>
                  <a:spcAft>
                    <a:spcPct val="35000"/>
                  </a:spcAft>
                </a:pPr>
                <a:r>
                  <a:rPr lang="en-US" sz="2351" dirty="0"/>
                  <a:t>1</a:t>
                </a:r>
              </a:p>
            </p:txBody>
          </p:sp>
        </p:gr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536531" y="897102"/>
            <a:ext cx="7567434" cy="3248610"/>
          </a:xfrm>
          <a:prstGeom prst="rect">
            <a:avLst/>
          </a:prstGeom>
        </p:spPr>
        <p:txBody>
          <a:bodyPr vert="horz" lIns="91440" tIns="45720" rIns="91440" bIns="45720" rtlCol="0" anchor="ctr"/>
          <a:lstStyle>
            <a:defPPr>
              <a:defRPr lang="en-US"/>
            </a:defPPr>
            <a:lvl1pPr marL="0" algn="l" defTabSz="685800" rtl="0" eaLnBrk="1" latinLnBrk="0" hangingPunct="1">
              <a:defRPr sz="96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solidFill>
                  <a:schemeClr val="tx1"/>
                </a:solidFill>
              </a:rPr>
              <a:t>Framework for easily doing Remote Provisioning </a:t>
            </a:r>
          </a:p>
          <a:p>
            <a:pPr marL="285750" indent="-285750">
              <a:buFont typeface="Arial" panose="020B0604020202020204" pitchFamily="34" charset="0"/>
              <a:buChar char="•"/>
            </a:pPr>
            <a:r>
              <a:rPr lang="en-US" sz="1600" dirty="0">
                <a:solidFill>
                  <a:schemeClr val="tx1"/>
                </a:solidFill>
              </a:rPr>
              <a:t>Part of the </a:t>
            </a:r>
            <a:r>
              <a:rPr lang="en-US" sz="1600" dirty="0" err="1">
                <a:solidFill>
                  <a:schemeClr val="tx1"/>
                </a:solidFill>
              </a:rPr>
              <a:t>OfficeDev</a:t>
            </a:r>
            <a:r>
              <a:rPr lang="en-US" sz="1600" dirty="0">
                <a:solidFill>
                  <a:schemeClr val="tx1"/>
                </a:solidFill>
              </a:rPr>
              <a:t> PnP Core component</a:t>
            </a:r>
          </a:p>
          <a:p>
            <a:pPr marL="285750" indent="-285750">
              <a:buFont typeface="Arial" panose="020B0604020202020204" pitchFamily="34" charset="0"/>
              <a:buChar char="•"/>
            </a:pPr>
            <a:r>
              <a:rPr lang="en-US" sz="1600" dirty="0">
                <a:solidFill>
                  <a:schemeClr val="tx1"/>
                </a:solidFill>
              </a:rPr>
              <a:t>Object oriented engine for easy and fast Remote Provisioning Capabilities</a:t>
            </a:r>
          </a:p>
          <a:p>
            <a:pPr marL="285750" indent="-285750">
              <a:buFont typeface="Arial" panose="020B0604020202020204" pitchFamily="34" charset="0"/>
              <a:buChar char="•"/>
            </a:pPr>
            <a:r>
              <a:rPr lang="en-US" sz="1600" dirty="0">
                <a:solidFill>
                  <a:schemeClr val="tx1"/>
                </a:solidFill>
              </a:rPr>
              <a:t>Automated Remote Provisioning</a:t>
            </a:r>
          </a:p>
          <a:p>
            <a:pPr marL="285750" indent="-285750">
              <a:buFont typeface="Arial" panose="020B0604020202020204" pitchFamily="34" charset="0"/>
              <a:buChar char="•"/>
            </a:pPr>
            <a:r>
              <a:rPr lang="en-US" sz="1600" dirty="0">
                <a:solidFill>
                  <a:schemeClr val="tx1"/>
                </a:solidFill>
              </a:rPr>
              <a:t>Easy Site Template Generation/Extraction</a:t>
            </a:r>
          </a:p>
          <a:p>
            <a:pPr marL="285750" indent="-285750">
              <a:buFont typeface="Arial" panose="020B0604020202020204" pitchFamily="34" charset="0"/>
              <a:buChar char="•"/>
            </a:pPr>
            <a:r>
              <a:rPr lang="en-US" sz="1600" dirty="0">
                <a:solidFill>
                  <a:schemeClr val="tx1"/>
                </a:solidFill>
              </a:rPr>
              <a:t>Available in Microsoft .NET</a:t>
            </a:r>
          </a:p>
          <a:p>
            <a:pPr marL="285750" indent="-285750">
              <a:buFont typeface="Arial" panose="020B0604020202020204" pitchFamily="34" charset="0"/>
              <a:buChar char="•"/>
            </a:pPr>
            <a:r>
              <a:rPr lang="en-US" sz="1600" dirty="0">
                <a:solidFill>
                  <a:schemeClr val="tx1"/>
                </a:solidFill>
              </a:rPr>
              <a:t>There are PowerShell extensions for common tasks</a:t>
            </a:r>
          </a:p>
          <a:p>
            <a:pPr marL="285750" indent="-285750">
              <a:buFont typeface="Arial" panose="020B0604020202020204" pitchFamily="34" charset="0"/>
              <a:buChar char="•"/>
            </a:pPr>
            <a:r>
              <a:rPr lang="en-US" sz="1600" dirty="0">
                <a:solidFill>
                  <a:schemeClr val="tx1"/>
                </a:solidFill>
              </a:rPr>
              <a:t>Export/Import of templates in a formatter-independent manner</a:t>
            </a:r>
          </a:p>
          <a:p>
            <a:pPr marL="285750" indent="-285750">
              <a:buFont typeface="Arial" panose="020B0604020202020204" pitchFamily="34" charset="0"/>
              <a:buChar char="•"/>
            </a:pPr>
            <a:r>
              <a:rPr lang="en-US" sz="1600" dirty="0">
                <a:solidFill>
                  <a:schemeClr val="tx1"/>
                </a:solidFill>
              </a:rPr>
              <a:t>XML Schema</a:t>
            </a:r>
          </a:p>
          <a:p>
            <a:pPr marL="285750" indent="-285750">
              <a:buFont typeface="Arial" panose="020B0604020202020204" pitchFamily="34" charset="0"/>
              <a:buChar char="•"/>
            </a:pPr>
            <a:r>
              <a:rPr lang="en-US" sz="1600" dirty="0">
                <a:solidFill>
                  <a:schemeClr val="tx1"/>
                </a:solidFill>
              </a:rPr>
              <a:t>JSON</a:t>
            </a:r>
          </a:p>
          <a:p>
            <a:pPr marL="285750" indent="-285750">
              <a:buFont typeface="Arial" panose="020B0604020202020204" pitchFamily="34" charset="0"/>
              <a:buChar char="•"/>
            </a:pPr>
            <a:r>
              <a:rPr lang="en-US" sz="1600" dirty="0">
                <a:solidFill>
                  <a:schemeClr val="tx1"/>
                </a:solidFill>
              </a:rPr>
              <a:t>Whatever else…</a:t>
            </a:r>
          </a:p>
        </p:txBody>
      </p:sp>
      <p:sp>
        <p:nvSpPr>
          <p:cNvPr id="3" name="Title 1"/>
          <p:cNvSpPr txBox="1">
            <a:spLocks/>
          </p:cNvSpPr>
          <p:nvPr/>
        </p:nvSpPr>
        <p:spPr>
          <a:xfrm>
            <a:off x="536525" y="210025"/>
            <a:ext cx="11522824" cy="687087"/>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PnP Provisioning Engine</a:t>
            </a: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3725" y="181111"/>
            <a:ext cx="4712988" cy="438355"/>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Site provisioning framework</a:t>
            </a:r>
            <a:endParaRPr lang="en-GB" dirty="0"/>
          </a:p>
        </p:txBody>
      </p:sp>
      <p:grpSp>
        <p:nvGrpSpPr>
          <p:cNvPr id="60" name="Group 59"/>
          <p:cNvGrpSpPr/>
          <p:nvPr/>
        </p:nvGrpSpPr>
        <p:grpSpPr>
          <a:xfrm>
            <a:off x="0" y="767383"/>
            <a:ext cx="9676702" cy="3492381"/>
            <a:chOff x="113450" y="728006"/>
            <a:chExt cx="10703739" cy="3863044"/>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6033" y="2770319"/>
              <a:ext cx="2155596" cy="1126658"/>
            </a:xfrm>
            <a:prstGeom prst="rect">
              <a:avLst/>
            </a:prstGeom>
          </p:spPr>
        </p:pic>
        <p:sp>
          <p:nvSpPr>
            <p:cNvPr id="3" name="Rectangle 2"/>
            <p:cNvSpPr/>
            <p:nvPr/>
          </p:nvSpPr>
          <p:spPr bwMode="auto">
            <a:xfrm>
              <a:off x="4063485" y="951313"/>
              <a:ext cx="2726352" cy="363973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5896628" y="728006"/>
              <a:ext cx="860927" cy="667557"/>
              <a:chOff x="10326741" y="4000034"/>
              <a:chExt cx="832997" cy="726638"/>
            </a:xfrm>
          </p:grpSpPr>
          <p:sp>
            <p:nvSpPr>
              <p:cNvPr id="6" name="Arc 5"/>
              <p:cNvSpPr>
                <a:spLocks noChangeAspect="1"/>
              </p:cNvSpPr>
              <p:nvPr/>
            </p:nvSpPr>
            <p:spPr>
              <a:xfrm rot="16200000">
                <a:off x="10379921" y="3946854"/>
                <a:ext cx="726638" cy="832997"/>
              </a:xfrm>
              <a:prstGeom prst="arc">
                <a:avLst>
                  <a:gd name="adj1" fmla="val 1831690"/>
                  <a:gd name="adj2" fmla="val 21357414"/>
                </a:avLst>
              </a:prstGeom>
              <a:ln w="53975">
                <a:solidFill>
                  <a:schemeClr val="tx1">
                    <a:lumMod val="65000"/>
                    <a:lumOff val="35000"/>
                    <a:alpha val="80000"/>
                  </a:schemeClr>
                </a:solidFill>
                <a:headEnd type="diamond" w="sm" len="med"/>
                <a:tailEnd type="stealth"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sz="1764">
                  <a:latin typeface="Segoe UI Light" panose="020B0502040204020203" pitchFamily="34" charset="0"/>
                  <a:cs typeface="Segoe UI Light" panose="020B0502040204020203" pitchFamily="34" charset="0"/>
                </a:endParaRPr>
              </a:p>
            </p:txBody>
          </p:sp>
          <p:grpSp>
            <p:nvGrpSpPr>
              <p:cNvPr id="7" name="Group 6"/>
              <p:cNvGrpSpPr/>
              <p:nvPr/>
            </p:nvGrpSpPr>
            <p:grpSpPr>
              <a:xfrm>
                <a:off x="10520428" y="4133009"/>
                <a:ext cx="527441" cy="543073"/>
                <a:chOff x="8107525" y="3251386"/>
                <a:chExt cx="527441" cy="543073"/>
              </a:xfrm>
            </p:grpSpPr>
            <p:pic>
              <p:nvPicPr>
                <p:cNvPr id="8" name="Picture 7"/>
                <p:cNvPicPr>
                  <a:picLocks noChangeAspect="1"/>
                </p:cNvPicPr>
                <p:nvPr/>
              </p:nvPicPr>
              <p:blipFill>
                <a:blip r:embed="rId4"/>
                <a:stretch>
                  <a:fillRect/>
                </a:stretch>
              </p:blipFill>
              <p:spPr>
                <a:xfrm>
                  <a:off x="8107525" y="3251386"/>
                  <a:ext cx="527441" cy="543073"/>
                </a:xfrm>
                <a:prstGeom prst="rect">
                  <a:avLst/>
                </a:prstGeom>
              </p:spPr>
            </p:pic>
            <p:sp>
              <p:nvSpPr>
                <p:cNvPr id="9" name="TextBox 8"/>
                <p:cNvSpPr txBox="1"/>
                <p:nvPr/>
              </p:nvSpPr>
              <p:spPr>
                <a:xfrm>
                  <a:off x="8269725" y="3306468"/>
                  <a:ext cx="320477" cy="444687"/>
                </a:xfrm>
                <a:prstGeom prst="rect">
                  <a:avLst/>
                </a:prstGeom>
                <a:noFill/>
              </p:spPr>
              <p:txBody>
                <a:bodyPr wrap="none" lIns="0" tIns="0" rIns="0" bIns="0" rtlCol="0">
                  <a:spAutoFit/>
                </a:bodyPr>
                <a:lstStyle/>
                <a:p>
                  <a:r>
                    <a:rPr lang="en-US" sz="2400" b="1" spc="-70" dirty="0" smtClean="0">
                      <a:ln w="12700">
                        <a:solidFill>
                          <a:schemeClr val="bg1"/>
                        </a:solidFill>
                      </a:ln>
                      <a:solidFill>
                        <a:srgbClr val="33862F"/>
                      </a:solidFill>
                      <a:effectLst>
                        <a:glow rad="254000">
                          <a:schemeClr val="bg1"/>
                        </a:glow>
                      </a:effectLst>
                    </a:rPr>
                    <a:t>C#</a:t>
                  </a:r>
                </a:p>
              </p:txBody>
            </p:sp>
          </p:gr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771" y="1278033"/>
              <a:ext cx="2155596" cy="1126658"/>
            </a:xfrm>
            <a:prstGeom prst="rect">
              <a:avLst/>
            </a:prstGeom>
          </p:spPr>
        </p:pic>
        <p:sp>
          <p:nvSpPr>
            <p:cNvPr id="11" name="TextBox 10"/>
            <p:cNvSpPr txBox="1"/>
            <p:nvPr/>
          </p:nvSpPr>
          <p:spPr>
            <a:xfrm>
              <a:off x="4304935" y="1269674"/>
              <a:ext cx="2362575" cy="738664"/>
            </a:xfrm>
            <a:prstGeom prst="rect">
              <a:avLst/>
            </a:prstGeom>
            <a:noFill/>
          </p:spPr>
          <p:txBody>
            <a:bodyPr wrap="square" lIns="0" tIns="0" rIns="0" bIns="0" rtlCol="0">
              <a:spAutoFit/>
            </a:bodyPr>
            <a:lstStyle/>
            <a:p>
              <a:r>
                <a:rPr lang="en-US" sz="1200" i="1" spc="-70" dirty="0" smtClean="0">
                  <a:solidFill>
                    <a:schemeClr val="accent4"/>
                  </a:solidFill>
                </a:rPr>
                <a:t>// </a:t>
              </a:r>
              <a:r>
                <a:rPr lang="en-US" sz="1200" i="1" spc="-70" dirty="0">
                  <a:solidFill>
                    <a:schemeClr val="accent4"/>
                  </a:solidFill>
                </a:rPr>
                <a:t>Get template from existing site</a:t>
              </a:r>
            </a:p>
            <a:p>
              <a:r>
                <a:rPr lang="en-US" sz="1200" i="1" spc="-70" dirty="0" smtClean="0">
                  <a:solidFill>
                    <a:schemeClr val="tx1">
                      <a:lumMod val="65000"/>
                      <a:lumOff val="35000"/>
                    </a:schemeClr>
                  </a:solidFill>
                </a:rPr>
                <a:t>template </a:t>
              </a:r>
              <a:r>
                <a:rPr lang="en-US" sz="1200" i="1" spc="-70" dirty="0">
                  <a:solidFill>
                    <a:schemeClr val="tx1">
                      <a:lumMod val="65000"/>
                      <a:lumOff val="35000"/>
                    </a:schemeClr>
                  </a:solidFill>
                </a:rPr>
                <a:t>= </a:t>
              </a:r>
              <a:r>
                <a:rPr lang="en-US" sz="1200" i="1" spc="-70" dirty="0" err="1">
                  <a:solidFill>
                    <a:schemeClr val="tx1">
                      <a:lumMod val="65000"/>
                      <a:lumOff val="35000"/>
                    </a:schemeClr>
                  </a:solidFill>
                </a:rPr>
                <a:t>ctx.Web.GetProvisioningTemplate</a:t>
              </a:r>
              <a:r>
                <a:rPr lang="en-US" sz="1200" i="1" spc="-70" dirty="0">
                  <a:solidFill>
                    <a:schemeClr val="tx1">
                      <a:lumMod val="65000"/>
                      <a:lumOff val="35000"/>
                    </a:schemeClr>
                  </a:solidFill>
                </a:rPr>
                <a:t>();</a:t>
              </a:r>
              <a:endParaRPr lang="en-US" sz="1200" i="1" spc="-70" dirty="0" smtClean="0">
                <a:solidFill>
                  <a:schemeClr val="tx1">
                    <a:lumMod val="65000"/>
                    <a:lumOff val="35000"/>
                  </a:schemeClr>
                </a:solidFill>
              </a:endParaRPr>
            </a:p>
            <a:p>
              <a:endParaRPr lang="en-US" sz="1200" i="1" spc="-70" dirty="0" smtClean="0">
                <a:gradFill>
                  <a:gsLst>
                    <a:gs pos="2917">
                      <a:schemeClr val="bg2"/>
                    </a:gs>
                    <a:gs pos="95000">
                      <a:schemeClr val="bg2"/>
                    </a:gs>
                  </a:gsLst>
                  <a:lin ang="5400000" scaled="0"/>
                </a:gradFill>
              </a:endParaRPr>
            </a:p>
          </p:txBody>
        </p:sp>
        <p:grpSp>
          <p:nvGrpSpPr>
            <p:cNvPr id="12" name="Group 11"/>
            <p:cNvGrpSpPr/>
            <p:nvPr/>
          </p:nvGrpSpPr>
          <p:grpSpPr>
            <a:xfrm>
              <a:off x="920733" y="1035808"/>
              <a:ext cx="2435794" cy="905726"/>
              <a:chOff x="951471" y="2045381"/>
              <a:chExt cx="2356773" cy="985886"/>
            </a:xfrm>
          </p:grpSpPr>
          <p:grpSp>
            <p:nvGrpSpPr>
              <p:cNvPr id="13" name="Group 12"/>
              <p:cNvGrpSpPr>
                <a:grpSpLocks noChangeAspect="1"/>
              </p:cNvGrpSpPr>
              <p:nvPr/>
            </p:nvGrpSpPr>
            <p:grpSpPr>
              <a:xfrm>
                <a:off x="1790621" y="2045381"/>
                <a:ext cx="1097552" cy="828000"/>
                <a:chOff x="5784587" y="4234924"/>
                <a:chExt cx="808975" cy="610297"/>
              </a:xfrm>
            </p:grpSpPr>
            <p:pic>
              <p:nvPicPr>
                <p:cNvPr id="15" name="Picture 14"/>
                <p:cNvPicPr>
                  <a:picLocks noChangeAspect="1"/>
                </p:cNvPicPr>
                <p:nvPr/>
              </p:nvPicPr>
              <p:blipFill>
                <a:blip r:embed="rId4"/>
                <a:stretch>
                  <a:fillRect/>
                </a:stretch>
              </p:blipFill>
              <p:spPr>
                <a:xfrm>
                  <a:off x="5784587" y="4234924"/>
                  <a:ext cx="666415" cy="527251"/>
                </a:xfrm>
                <a:prstGeom prst="rect">
                  <a:avLst/>
                </a:prstGeom>
              </p:spPr>
            </p:pic>
            <p:pic>
              <p:nvPicPr>
                <p:cNvPr id="16" name="Picture 15"/>
                <p:cNvPicPr>
                  <a:picLocks noChangeAspect="1"/>
                </p:cNvPicPr>
                <p:nvPr/>
              </p:nvPicPr>
              <p:blipFill>
                <a:blip r:embed="rId5"/>
                <a:stretch>
                  <a:fillRect/>
                </a:stretch>
              </p:blipFill>
              <p:spPr>
                <a:xfrm>
                  <a:off x="6147335" y="4389009"/>
                  <a:ext cx="446227" cy="456212"/>
                </a:xfrm>
                <a:prstGeom prst="rect">
                  <a:avLst/>
                </a:prstGeom>
              </p:spPr>
            </p:pic>
          </p:grpSp>
          <p:sp>
            <p:nvSpPr>
              <p:cNvPr id="14" name="TextBox 13"/>
              <p:cNvSpPr txBox="1"/>
              <p:nvPr/>
            </p:nvSpPr>
            <p:spPr>
              <a:xfrm>
                <a:off x="951471" y="2763255"/>
                <a:ext cx="2356773" cy="268012"/>
              </a:xfrm>
              <a:prstGeom prst="rect">
                <a:avLst/>
              </a:prstGeom>
              <a:noFill/>
            </p:spPr>
            <p:txBody>
              <a:bodyPr wrap="none" lIns="0" tIns="0" rIns="0" bIns="0" rtlCol="0">
                <a:spAutoFit/>
              </a:bodyPr>
              <a:lstStyle/>
              <a:p>
                <a:r>
                  <a:rPr lang="en-US" sz="1600" i="1" spc="-70" dirty="0" err="1"/>
                  <a:t>XMLFileSystemTemplateProvider</a:t>
                </a:r>
                <a:endParaRPr lang="en-GB" sz="1600" i="1" spc="-70" dirty="0" smtClean="0"/>
              </a:p>
            </p:txBody>
          </p:sp>
        </p:grpSp>
        <p:grpSp>
          <p:nvGrpSpPr>
            <p:cNvPr id="17" name="Group 16"/>
            <p:cNvGrpSpPr/>
            <p:nvPr/>
          </p:nvGrpSpPr>
          <p:grpSpPr>
            <a:xfrm>
              <a:off x="1143496" y="2186371"/>
              <a:ext cx="2664191" cy="924292"/>
              <a:chOff x="829941" y="3228934"/>
              <a:chExt cx="2577762" cy="1006097"/>
            </a:xfrm>
          </p:grpSpPr>
          <p:grpSp>
            <p:nvGrpSpPr>
              <p:cNvPr id="18" name="Group 17"/>
              <p:cNvGrpSpPr>
                <a:grpSpLocks noChangeAspect="1"/>
              </p:cNvGrpSpPr>
              <p:nvPr/>
            </p:nvGrpSpPr>
            <p:grpSpPr>
              <a:xfrm>
                <a:off x="1790621" y="3228934"/>
                <a:ext cx="1097552" cy="828000"/>
                <a:chOff x="5784587" y="4234924"/>
                <a:chExt cx="808975" cy="610297"/>
              </a:xfrm>
            </p:grpSpPr>
            <p:pic>
              <p:nvPicPr>
                <p:cNvPr id="20" name="Picture 19"/>
                <p:cNvPicPr>
                  <a:picLocks noChangeAspect="1"/>
                </p:cNvPicPr>
                <p:nvPr/>
              </p:nvPicPr>
              <p:blipFill>
                <a:blip r:embed="rId4"/>
                <a:stretch>
                  <a:fillRect/>
                </a:stretch>
              </p:blipFill>
              <p:spPr>
                <a:xfrm>
                  <a:off x="5784587" y="4234924"/>
                  <a:ext cx="666415" cy="527251"/>
                </a:xfrm>
                <a:prstGeom prst="rect">
                  <a:avLst/>
                </a:prstGeom>
              </p:spPr>
            </p:pic>
            <p:pic>
              <p:nvPicPr>
                <p:cNvPr id="21" name="Picture 20"/>
                <p:cNvPicPr>
                  <a:picLocks noChangeAspect="1"/>
                </p:cNvPicPr>
                <p:nvPr/>
              </p:nvPicPr>
              <p:blipFill>
                <a:blip r:embed="rId5"/>
                <a:stretch>
                  <a:fillRect/>
                </a:stretch>
              </p:blipFill>
              <p:spPr>
                <a:xfrm>
                  <a:off x="6147335" y="4389009"/>
                  <a:ext cx="446227" cy="456212"/>
                </a:xfrm>
                <a:prstGeom prst="rect">
                  <a:avLst/>
                </a:prstGeom>
              </p:spPr>
            </p:pic>
          </p:grpSp>
          <p:sp>
            <p:nvSpPr>
              <p:cNvPr id="19" name="TextBox 18"/>
              <p:cNvSpPr txBox="1"/>
              <p:nvPr/>
            </p:nvSpPr>
            <p:spPr>
              <a:xfrm>
                <a:off x="829941" y="3967018"/>
                <a:ext cx="2577762" cy="268013"/>
              </a:xfrm>
              <a:prstGeom prst="rect">
                <a:avLst/>
              </a:prstGeom>
              <a:noFill/>
            </p:spPr>
            <p:txBody>
              <a:bodyPr wrap="none" lIns="0" tIns="0" rIns="0" bIns="0" rtlCol="0">
                <a:spAutoFit/>
              </a:bodyPr>
              <a:lstStyle/>
              <a:p>
                <a:r>
                  <a:rPr lang="en-US" sz="1600" i="1" spc="-70" dirty="0" err="1"/>
                  <a:t>XMLAzureStorageTemplateProvider</a:t>
                </a:r>
                <a:endParaRPr lang="en-GB" sz="1600" i="1" spc="-70" dirty="0" smtClean="0"/>
              </a:p>
            </p:txBody>
          </p:sp>
        </p:grpSp>
        <p:grpSp>
          <p:nvGrpSpPr>
            <p:cNvPr id="22" name="Group 21"/>
            <p:cNvGrpSpPr/>
            <p:nvPr/>
          </p:nvGrpSpPr>
          <p:grpSpPr>
            <a:xfrm>
              <a:off x="919541" y="3421190"/>
              <a:ext cx="2463944" cy="903388"/>
              <a:chOff x="929329" y="4432707"/>
              <a:chExt cx="2384012" cy="983344"/>
            </a:xfrm>
          </p:grpSpPr>
          <p:grpSp>
            <p:nvGrpSpPr>
              <p:cNvPr id="23" name="Group 22"/>
              <p:cNvGrpSpPr>
                <a:grpSpLocks noChangeAspect="1"/>
              </p:cNvGrpSpPr>
              <p:nvPr/>
            </p:nvGrpSpPr>
            <p:grpSpPr>
              <a:xfrm>
                <a:off x="1790621" y="4432707"/>
                <a:ext cx="1097552" cy="828000"/>
                <a:chOff x="5784587" y="4234924"/>
                <a:chExt cx="808975" cy="610297"/>
              </a:xfrm>
            </p:grpSpPr>
            <p:pic>
              <p:nvPicPr>
                <p:cNvPr id="25" name="Picture 24"/>
                <p:cNvPicPr>
                  <a:picLocks noChangeAspect="1"/>
                </p:cNvPicPr>
                <p:nvPr/>
              </p:nvPicPr>
              <p:blipFill>
                <a:blip r:embed="rId4"/>
                <a:stretch>
                  <a:fillRect/>
                </a:stretch>
              </p:blipFill>
              <p:spPr>
                <a:xfrm>
                  <a:off x="5784587" y="4234924"/>
                  <a:ext cx="666415" cy="527251"/>
                </a:xfrm>
                <a:prstGeom prst="rect">
                  <a:avLst/>
                </a:prstGeom>
              </p:spPr>
            </p:pic>
            <p:pic>
              <p:nvPicPr>
                <p:cNvPr id="26" name="Picture 25"/>
                <p:cNvPicPr>
                  <a:picLocks noChangeAspect="1"/>
                </p:cNvPicPr>
                <p:nvPr/>
              </p:nvPicPr>
              <p:blipFill>
                <a:blip r:embed="rId5"/>
                <a:stretch>
                  <a:fillRect/>
                </a:stretch>
              </p:blipFill>
              <p:spPr>
                <a:xfrm>
                  <a:off x="6147335" y="4389009"/>
                  <a:ext cx="446227" cy="456212"/>
                </a:xfrm>
                <a:prstGeom prst="rect">
                  <a:avLst/>
                </a:prstGeom>
              </p:spPr>
            </p:pic>
          </p:grpSp>
          <p:sp>
            <p:nvSpPr>
              <p:cNvPr id="24" name="TextBox 23"/>
              <p:cNvSpPr txBox="1"/>
              <p:nvPr/>
            </p:nvSpPr>
            <p:spPr>
              <a:xfrm>
                <a:off x="929329" y="5148038"/>
                <a:ext cx="2384012" cy="268013"/>
              </a:xfrm>
              <a:prstGeom prst="rect">
                <a:avLst/>
              </a:prstGeom>
              <a:noFill/>
            </p:spPr>
            <p:txBody>
              <a:bodyPr wrap="none" lIns="0" tIns="0" rIns="0" bIns="0" rtlCol="0">
                <a:spAutoFit/>
              </a:bodyPr>
              <a:lstStyle/>
              <a:p>
                <a:r>
                  <a:rPr lang="en-US" sz="1600" i="1" spc="-70" dirty="0" err="1"/>
                  <a:t>XMLSharePointTemplateProvider</a:t>
                </a:r>
                <a:endParaRPr lang="en-GB" sz="1600" i="1" spc="-70" dirty="0" smtClean="0"/>
              </a:p>
            </p:txBody>
          </p:sp>
        </p:grpSp>
        <p:grpSp>
          <p:nvGrpSpPr>
            <p:cNvPr id="27" name="Group 26"/>
            <p:cNvGrpSpPr/>
            <p:nvPr/>
          </p:nvGrpSpPr>
          <p:grpSpPr>
            <a:xfrm>
              <a:off x="135796" y="2298643"/>
              <a:ext cx="576621" cy="565803"/>
              <a:chOff x="301006" y="2678128"/>
              <a:chExt cx="557915" cy="615879"/>
            </a:xfrm>
          </p:grpSpPr>
          <p:pic>
            <p:nvPicPr>
              <p:cNvPr id="28" name="Picture 27"/>
              <p:cNvPicPr>
                <a:picLocks noChangeAspect="1"/>
              </p:cNvPicPr>
              <p:nvPr/>
            </p:nvPicPr>
            <p:blipFill>
              <a:blip r:embed="rId6"/>
              <a:stretch>
                <a:fillRect/>
              </a:stretch>
            </p:blipFill>
            <p:spPr>
              <a:xfrm>
                <a:off x="411066" y="2774175"/>
                <a:ext cx="447855" cy="519832"/>
              </a:xfrm>
              <a:prstGeom prst="rect">
                <a:avLst/>
              </a:prstGeom>
            </p:spPr>
          </p:pic>
          <p:pic>
            <p:nvPicPr>
              <p:cNvPr id="29" name="Picture 28"/>
              <p:cNvPicPr>
                <a:picLocks noChangeAspect="1"/>
              </p:cNvPicPr>
              <p:nvPr/>
            </p:nvPicPr>
            <p:blipFill>
              <a:blip r:embed="rId7"/>
              <a:stretch>
                <a:fillRect/>
              </a:stretch>
            </p:blipFill>
            <p:spPr>
              <a:xfrm>
                <a:off x="301006" y="2678128"/>
                <a:ext cx="303142" cy="311671"/>
              </a:xfrm>
              <a:prstGeom prst="rect">
                <a:avLst/>
              </a:prstGeom>
            </p:spPr>
          </p:pic>
        </p:grpSp>
        <p:cxnSp>
          <p:nvCxnSpPr>
            <p:cNvPr id="30" name="Straight Arrow Connector 29"/>
            <p:cNvCxnSpPr/>
            <p:nvPr/>
          </p:nvCxnSpPr>
          <p:spPr>
            <a:xfrm flipH="1" flipV="1">
              <a:off x="3125465" y="2004048"/>
              <a:ext cx="993489" cy="717746"/>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31" name="Straight Arrow Connector 30"/>
            <p:cNvCxnSpPr/>
            <p:nvPr/>
          </p:nvCxnSpPr>
          <p:spPr>
            <a:xfrm flipH="1" flipV="1">
              <a:off x="3393249" y="2686625"/>
              <a:ext cx="699019" cy="38986"/>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flipH="1">
              <a:off x="2911044" y="2763541"/>
              <a:ext cx="1207913" cy="1024225"/>
            </a:xfrm>
            <a:prstGeom prst="straightConnector1">
              <a:avLst/>
            </a:prstGeom>
            <a:ln w="28575">
              <a:solidFill>
                <a:schemeClr val="accent1"/>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a:stCxn id="20" idx="1"/>
            </p:cNvCxnSpPr>
            <p:nvPr/>
          </p:nvCxnSpPr>
          <p:spPr>
            <a:xfrm flipH="1" flipV="1">
              <a:off x="1305747" y="2437419"/>
              <a:ext cx="830638" cy="77535"/>
            </a:xfrm>
            <a:prstGeom prst="straightConnector1">
              <a:avLst/>
            </a:prstGeom>
            <a:ln w="28575">
              <a:solidFill>
                <a:schemeClr val="accent5"/>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V="1">
              <a:off x="6273016" y="3382616"/>
              <a:ext cx="1634961" cy="960535"/>
            </a:xfrm>
            <a:prstGeom prst="straightConnector1">
              <a:avLst/>
            </a:prstGeom>
            <a:ln w="28575">
              <a:solidFill>
                <a:schemeClr val="accent4"/>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a:stCxn id="10" idx="1"/>
            </p:cNvCxnSpPr>
            <p:nvPr/>
          </p:nvCxnSpPr>
          <p:spPr>
            <a:xfrm flipH="1" flipV="1">
              <a:off x="6102218" y="1572706"/>
              <a:ext cx="1648554" cy="268656"/>
            </a:xfrm>
            <a:prstGeom prst="straightConnector1">
              <a:avLst/>
            </a:prstGeom>
            <a:ln w="28575">
              <a:solidFill>
                <a:schemeClr val="accent4"/>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grpSp>
          <p:nvGrpSpPr>
            <p:cNvPr id="36" name="Group 35"/>
            <p:cNvGrpSpPr/>
            <p:nvPr/>
          </p:nvGrpSpPr>
          <p:grpSpPr>
            <a:xfrm>
              <a:off x="7031287" y="1311276"/>
              <a:ext cx="531648" cy="472576"/>
              <a:chOff x="216011" y="397912"/>
              <a:chExt cx="524853" cy="524853"/>
            </a:xfrm>
          </p:grpSpPr>
          <p:sp>
            <p:nvSpPr>
              <p:cNvPr id="37" name="Oval 36"/>
              <p:cNvSpPr/>
              <p:nvPr/>
            </p:nvSpPr>
            <p:spPr>
              <a:xfrm>
                <a:off x="216011" y="397912"/>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p:nvPr/>
            </p:nvSpPr>
            <p:spPr>
              <a:xfrm>
                <a:off x="297420" y="528317"/>
                <a:ext cx="371126" cy="371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smtClean="0"/>
                  <a:t>1</a:t>
                </a:r>
                <a:endParaRPr lang="en-US" sz="2352" dirty="0"/>
              </a:p>
            </p:txBody>
          </p:sp>
        </p:grpSp>
        <p:grpSp>
          <p:nvGrpSpPr>
            <p:cNvPr id="39" name="Group 38"/>
            <p:cNvGrpSpPr/>
            <p:nvPr/>
          </p:nvGrpSpPr>
          <p:grpSpPr>
            <a:xfrm>
              <a:off x="3454624" y="2000232"/>
              <a:ext cx="531648" cy="472576"/>
              <a:chOff x="492" y="17985"/>
              <a:chExt cx="524853" cy="524853"/>
            </a:xfrm>
          </p:grpSpPr>
          <p:sp>
            <p:nvSpPr>
              <p:cNvPr id="40" name="Oval 3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smtClean="0"/>
                  <a:t>2</a:t>
                </a:r>
                <a:endParaRPr lang="en-US" sz="2352" dirty="0"/>
              </a:p>
            </p:txBody>
          </p:sp>
        </p:grpSp>
        <p:grpSp>
          <p:nvGrpSpPr>
            <p:cNvPr id="42" name="Group 41"/>
            <p:cNvGrpSpPr/>
            <p:nvPr/>
          </p:nvGrpSpPr>
          <p:grpSpPr>
            <a:xfrm>
              <a:off x="7118518" y="3530334"/>
              <a:ext cx="531648" cy="472576"/>
              <a:chOff x="492" y="17985"/>
              <a:chExt cx="524853" cy="524853"/>
            </a:xfrm>
          </p:grpSpPr>
          <p:sp>
            <p:nvSpPr>
              <p:cNvPr id="43" name="Oval 4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4</a:t>
                </a:r>
              </a:p>
            </p:txBody>
          </p:sp>
        </p:grpSp>
        <p:sp>
          <p:nvSpPr>
            <p:cNvPr id="45" name="TextBox 44"/>
            <p:cNvSpPr txBox="1"/>
            <p:nvPr/>
          </p:nvSpPr>
          <p:spPr>
            <a:xfrm>
              <a:off x="10167459" y="1623736"/>
              <a:ext cx="649730" cy="369332"/>
            </a:xfrm>
            <a:prstGeom prst="rect">
              <a:avLst/>
            </a:prstGeom>
            <a:noFill/>
          </p:spPr>
          <p:txBody>
            <a:bodyPr wrap="none" lIns="0" tIns="0" rIns="0" bIns="0" rtlCol="0">
              <a:spAutoFit/>
            </a:bodyPr>
            <a:lstStyle/>
            <a:p>
              <a:r>
                <a:rPr lang="en-US" sz="2400" i="1" spc="-70" dirty="0" smtClean="0"/>
                <a:t>Site A</a:t>
              </a:r>
              <a:endParaRPr lang="en-GB" sz="2400" i="1" spc="-70" dirty="0" smtClean="0"/>
            </a:p>
          </p:txBody>
        </p:sp>
        <p:sp>
          <p:nvSpPr>
            <p:cNvPr id="46" name="TextBox 45"/>
            <p:cNvSpPr txBox="1"/>
            <p:nvPr/>
          </p:nvSpPr>
          <p:spPr>
            <a:xfrm>
              <a:off x="8489040" y="3928603"/>
              <a:ext cx="638508" cy="369332"/>
            </a:xfrm>
            <a:prstGeom prst="rect">
              <a:avLst/>
            </a:prstGeom>
            <a:noFill/>
          </p:spPr>
          <p:txBody>
            <a:bodyPr wrap="none" lIns="0" tIns="0" rIns="0" bIns="0" rtlCol="0">
              <a:spAutoFit/>
            </a:bodyPr>
            <a:lstStyle/>
            <a:p>
              <a:r>
                <a:rPr lang="en-US" sz="2400" i="1" spc="-70" dirty="0" smtClean="0"/>
                <a:t>Site B</a:t>
              </a:r>
              <a:endParaRPr lang="en-GB" sz="2400" i="1" spc="-70" dirty="0" smtClean="0"/>
            </a:p>
          </p:txBody>
        </p:sp>
        <p:grpSp>
          <p:nvGrpSpPr>
            <p:cNvPr id="47" name="Group 46"/>
            <p:cNvGrpSpPr/>
            <p:nvPr/>
          </p:nvGrpSpPr>
          <p:grpSpPr>
            <a:xfrm>
              <a:off x="406363" y="2087580"/>
              <a:ext cx="840679" cy="733098"/>
              <a:chOff x="237431" y="3224003"/>
              <a:chExt cx="813403" cy="797980"/>
            </a:xfrm>
          </p:grpSpPr>
          <p:pic>
            <p:nvPicPr>
              <p:cNvPr id="48" name="Picture 47"/>
              <p:cNvPicPr>
                <a:picLocks noChangeAspect="1"/>
              </p:cNvPicPr>
              <p:nvPr/>
            </p:nvPicPr>
            <p:blipFill>
              <a:blip r:embed="rId4"/>
              <a:stretch>
                <a:fillRect/>
              </a:stretch>
            </p:blipFill>
            <p:spPr>
              <a:xfrm>
                <a:off x="384742" y="3224003"/>
                <a:ext cx="484356" cy="383209"/>
              </a:xfrm>
              <a:prstGeom prst="rect">
                <a:avLst/>
              </a:prstGeom>
            </p:spPr>
          </p:pic>
          <p:sp>
            <p:nvSpPr>
              <p:cNvPr id="49" name="TextBox 48"/>
              <p:cNvSpPr txBox="1"/>
              <p:nvPr/>
            </p:nvSpPr>
            <p:spPr>
              <a:xfrm>
                <a:off x="237431" y="3753971"/>
                <a:ext cx="813403" cy="268012"/>
              </a:xfrm>
              <a:prstGeom prst="rect">
                <a:avLst/>
              </a:prstGeom>
              <a:noFill/>
            </p:spPr>
            <p:txBody>
              <a:bodyPr wrap="none" lIns="0" tIns="0" rIns="0" bIns="0" rtlCol="0">
                <a:spAutoFit/>
              </a:bodyPr>
              <a:lstStyle/>
              <a:p>
                <a:r>
                  <a:rPr lang="en-US" sz="1600" i="1" spc="-70" dirty="0" smtClean="0"/>
                  <a:t>Connectors</a:t>
                </a:r>
                <a:endParaRPr lang="en-GB" sz="1600" i="1" spc="-70" dirty="0" smtClean="0"/>
              </a:p>
            </p:txBody>
          </p:sp>
          <p:pic>
            <p:nvPicPr>
              <p:cNvPr id="50" name="Picture 49"/>
              <p:cNvPicPr>
                <a:picLocks noChangeAspect="1"/>
              </p:cNvPicPr>
              <p:nvPr/>
            </p:nvPicPr>
            <p:blipFill>
              <a:blip r:embed="rId4"/>
              <a:stretch>
                <a:fillRect/>
              </a:stretch>
            </p:blipFill>
            <p:spPr>
              <a:xfrm>
                <a:off x="443346" y="3318780"/>
                <a:ext cx="484356" cy="383209"/>
              </a:xfrm>
              <a:prstGeom prst="rect">
                <a:avLst/>
              </a:prstGeom>
            </p:spPr>
          </p:pic>
          <p:pic>
            <p:nvPicPr>
              <p:cNvPr id="51" name="Picture 50"/>
              <p:cNvPicPr>
                <a:picLocks noChangeAspect="1"/>
              </p:cNvPicPr>
              <p:nvPr/>
            </p:nvPicPr>
            <p:blipFill>
              <a:blip r:embed="rId4"/>
              <a:stretch>
                <a:fillRect/>
              </a:stretch>
            </p:blipFill>
            <p:spPr>
              <a:xfrm>
                <a:off x="509531" y="3413187"/>
                <a:ext cx="484356" cy="383209"/>
              </a:xfrm>
              <a:prstGeom prst="rect">
                <a:avLst/>
              </a:prstGeom>
            </p:spPr>
          </p:pic>
        </p:grpSp>
        <p:pic>
          <p:nvPicPr>
            <p:cNvPr id="52" name="Picture 51"/>
            <p:cNvPicPr>
              <a:picLocks noChangeAspect="1"/>
            </p:cNvPicPr>
            <p:nvPr/>
          </p:nvPicPr>
          <p:blipFill>
            <a:blip r:embed="rId6"/>
            <a:stretch>
              <a:fillRect/>
            </a:stretch>
          </p:blipFill>
          <p:spPr>
            <a:xfrm>
              <a:off x="222991" y="1720857"/>
              <a:ext cx="462871" cy="477565"/>
            </a:xfrm>
            <a:prstGeom prst="rect">
              <a:avLst/>
            </a:prstGeom>
          </p:spPr>
        </p:pic>
        <p:cxnSp>
          <p:nvCxnSpPr>
            <p:cNvPr id="53" name="Straight Arrow Connector 52"/>
            <p:cNvCxnSpPr/>
            <p:nvPr/>
          </p:nvCxnSpPr>
          <p:spPr>
            <a:xfrm flipH="1">
              <a:off x="802370" y="1402153"/>
              <a:ext cx="941641" cy="290826"/>
            </a:xfrm>
            <a:prstGeom prst="straightConnector1">
              <a:avLst/>
            </a:prstGeom>
            <a:ln w="28575">
              <a:solidFill>
                <a:schemeClr val="accent5"/>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cxnSp>
          <p:nvCxnSpPr>
            <p:cNvPr id="54" name="Straight Arrow Connector 53"/>
            <p:cNvCxnSpPr/>
            <p:nvPr/>
          </p:nvCxnSpPr>
          <p:spPr>
            <a:xfrm flipH="1" flipV="1">
              <a:off x="837419" y="3111542"/>
              <a:ext cx="995662" cy="444210"/>
            </a:xfrm>
            <a:prstGeom prst="straightConnector1">
              <a:avLst/>
            </a:prstGeom>
            <a:ln w="28575">
              <a:solidFill>
                <a:schemeClr val="accent5"/>
              </a:solidFill>
              <a:prstDash val="sysDash"/>
              <a:tailEnd type="stealth" w="lg" len="lg"/>
            </a:ln>
            <a:effectLst>
              <a:outerShdw blurRad="50800" dist="38100" dir="2700000" algn="tl" rotWithShape="0">
                <a:schemeClr val="bg1">
                  <a:alpha val="40000"/>
                </a:schemeClr>
              </a:outerShdw>
            </a:effectLst>
          </p:spPr>
          <p:style>
            <a:lnRef idx="1">
              <a:schemeClr val="accent4"/>
            </a:lnRef>
            <a:fillRef idx="0">
              <a:schemeClr val="accent4"/>
            </a:fillRef>
            <a:effectRef idx="0">
              <a:schemeClr val="accent4"/>
            </a:effectRef>
            <a:fontRef idx="minor">
              <a:schemeClr val="tx1"/>
            </a:fontRef>
          </p:style>
        </p:cxnSp>
        <p:grpSp>
          <p:nvGrpSpPr>
            <p:cNvPr id="55" name="Group 54"/>
            <p:cNvGrpSpPr/>
            <p:nvPr/>
          </p:nvGrpSpPr>
          <p:grpSpPr>
            <a:xfrm>
              <a:off x="113450" y="2895779"/>
              <a:ext cx="531648" cy="472576"/>
              <a:chOff x="492" y="17985"/>
              <a:chExt cx="524853" cy="524853"/>
            </a:xfrm>
          </p:grpSpPr>
          <p:sp>
            <p:nvSpPr>
              <p:cNvPr id="56" name="Oval 5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45571">
                  <a:lnSpc>
                    <a:spcPct val="90000"/>
                  </a:lnSpc>
                  <a:spcBef>
                    <a:spcPct val="0"/>
                  </a:spcBef>
                  <a:spcAft>
                    <a:spcPct val="35000"/>
                  </a:spcAft>
                </a:pPr>
                <a:r>
                  <a:rPr lang="en-US" sz="2352" dirty="0"/>
                  <a:t>3</a:t>
                </a:r>
              </a:p>
            </p:txBody>
          </p:sp>
        </p:grpSp>
        <p:sp>
          <p:nvSpPr>
            <p:cNvPr id="58" name="TextBox 57"/>
            <p:cNvSpPr txBox="1"/>
            <p:nvPr/>
          </p:nvSpPr>
          <p:spPr>
            <a:xfrm>
              <a:off x="4269824" y="1959641"/>
              <a:ext cx="2484907" cy="2031325"/>
            </a:xfrm>
            <a:prstGeom prst="rect">
              <a:avLst/>
            </a:prstGeom>
            <a:noFill/>
          </p:spPr>
          <p:txBody>
            <a:bodyPr wrap="square" lIns="0" tIns="0" rIns="0" bIns="0" rtlCol="0">
              <a:spAutoFit/>
            </a:bodyPr>
            <a:lstStyle/>
            <a:p>
              <a:r>
                <a:rPr lang="en-US" sz="1200" i="1" spc="-70" dirty="0" smtClean="0">
                  <a:solidFill>
                    <a:schemeClr val="accent4"/>
                  </a:solidFill>
                </a:rPr>
                <a:t>// </a:t>
              </a:r>
              <a:r>
                <a:rPr lang="en-US" sz="1200" i="1" spc="-70" dirty="0">
                  <a:solidFill>
                    <a:schemeClr val="accent4"/>
                  </a:solidFill>
                </a:rPr>
                <a:t>Save template using XML provider</a:t>
              </a:r>
            </a:p>
            <a:p>
              <a:r>
                <a:rPr lang="en-US" sz="1200" i="1" spc="-70" dirty="0" err="1" smtClean="0">
                  <a:solidFill>
                    <a:schemeClr val="tx1">
                      <a:lumMod val="65000"/>
                      <a:lumOff val="35000"/>
                    </a:schemeClr>
                  </a:solidFill>
                </a:rPr>
                <a:t>XMLFileSystemTemplateProvider</a:t>
              </a:r>
              <a:r>
                <a:rPr lang="en-US" sz="1200" i="1" spc="-70" dirty="0" smtClean="0">
                  <a:solidFill>
                    <a:schemeClr val="tx1">
                      <a:lumMod val="65000"/>
                      <a:lumOff val="35000"/>
                    </a:schemeClr>
                  </a:solidFill>
                </a:rPr>
                <a:t> </a:t>
              </a:r>
              <a:r>
                <a:rPr lang="en-US" sz="1200" i="1" spc="-70" dirty="0">
                  <a:solidFill>
                    <a:schemeClr val="tx1">
                      <a:lumMod val="65000"/>
                      <a:lumOff val="35000"/>
                    </a:schemeClr>
                  </a:solidFill>
                </a:rPr>
                <a:t>provider = </a:t>
              </a:r>
              <a:endParaRPr lang="en-US" sz="1200" i="1" spc="-70" dirty="0" smtClean="0">
                <a:solidFill>
                  <a:schemeClr val="tx1">
                    <a:lumMod val="65000"/>
                    <a:lumOff val="35000"/>
                  </a:schemeClr>
                </a:solidFill>
              </a:endParaRPr>
            </a:p>
            <a:p>
              <a:r>
                <a:rPr lang="en-US" sz="1200" i="1" spc="-70" dirty="0">
                  <a:solidFill>
                    <a:schemeClr val="tx1">
                      <a:lumMod val="65000"/>
                      <a:lumOff val="35000"/>
                    </a:schemeClr>
                  </a:solidFill>
                </a:rPr>
                <a:t> </a:t>
              </a:r>
              <a:r>
                <a:rPr lang="en-US" sz="1200" i="1" spc="-70" dirty="0" smtClean="0">
                  <a:solidFill>
                    <a:schemeClr val="tx1">
                      <a:lumMod val="65000"/>
                      <a:lumOff val="35000"/>
                    </a:schemeClr>
                  </a:solidFill>
                </a:rPr>
                <a:t>      new </a:t>
              </a:r>
              <a:r>
                <a:rPr lang="en-US" sz="1200" i="1" spc="-70" dirty="0" err="1">
                  <a:solidFill>
                    <a:schemeClr val="tx1">
                      <a:lumMod val="65000"/>
                      <a:lumOff val="35000"/>
                    </a:schemeClr>
                  </a:solidFill>
                </a:rPr>
                <a:t>XMLFileSystemTemplateProvider</a:t>
              </a:r>
              <a:r>
                <a:rPr lang="en-US" sz="1200" i="1" spc="-70" dirty="0">
                  <a:solidFill>
                    <a:schemeClr val="tx1">
                      <a:lumMod val="65000"/>
                      <a:lumOff val="35000"/>
                    </a:schemeClr>
                  </a:solidFill>
                </a:rPr>
                <a:t>(@"c:\temp</a:t>
              </a:r>
              <a:r>
                <a:rPr lang="en-US" sz="1200" i="1" spc="-70" dirty="0" smtClean="0">
                  <a:solidFill>
                    <a:schemeClr val="tx1">
                      <a:lumMod val="65000"/>
                      <a:lumOff val="35000"/>
                    </a:schemeClr>
                  </a:solidFill>
                </a:rPr>
                <a:t>\", </a:t>
              </a:r>
              <a:r>
                <a:rPr lang="en-US" sz="1200" i="1" spc="-70" dirty="0">
                  <a:solidFill>
                    <a:schemeClr val="tx1">
                      <a:lumMod val="65000"/>
                      <a:lumOff val="35000"/>
                    </a:schemeClr>
                  </a:solidFill>
                </a:rPr>
                <a:t>"");</a:t>
              </a:r>
            </a:p>
            <a:p>
              <a:r>
                <a:rPr lang="en-US" sz="1200" i="1" spc="-70" dirty="0" smtClean="0">
                  <a:solidFill>
                    <a:schemeClr val="tx1">
                      <a:lumMod val="65000"/>
                      <a:lumOff val="35000"/>
                    </a:schemeClr>
                  </a:solidFill>
                </a:rPr>
                <a:t>string </a:t>
              </a:r>
              <a:r>
                <a:rPr lang="en-US" sz="1200" i="1" spc="-70" dirty="0" err="1">
                  <a:solidFill>
                    <a:schemeClr val="tx1">
                      <a:lumMod val="65000"/>
                      <a:lumOff val="35000"/>
                    </a:schemeClr>
                  </a:solidFill>
                </a:rPr>
                <a:t>templateName</a:t>
              </a:r>
              <a:r>
                <a:rPr lang="en-US" sz="1200" i="1" spc="-70" dirty="0">
                  <a:solidFill>
                    <a:schemeClr val="tx1">
                      <a:lumMod val="65000"/>
                      <a:lumOff val="35000"/>
                    </a:schemeClr>
                  </a:solidFill>
                </a:rPr>
                <a:t> = "template.xml";</a:t>
              </a:r>
            </a:p>
            <a:p>
              <a:r>
                <a:rPr lang="en-US" sz="1200" i="1" spc="-70" dirty="0" err="1" smtClean="0">
                  <a:solidFill>
                    <a:schemeClr val="tx1">
                      <a:lumMod val="65000"/>
                      <a:lumOff val="35000"/>
                    </a:schemeClr>
                  </a:solidFill>
                </a:rPr>
                <a:t>provider.SaveAs</a:t>
              </a:r>
              <a:r>
                <a:rPr lang="en-US" sz="1200" i="1" spc="-70" dirty="0" smtClean="0">
                  <a:solidFill>
                    <a:schemeClr val="tx1">
                      <a:lumMod val="65000"/>
                      <a:lumOff val="35000"/>
                    </a:schemeClr>
                  </a:solidFill>
                </a:rPr>
                <a:t>(template</a:t>
              </a:r>
              <a:r>
                <a:rPr lang="en-US" sz="1200" i="1" spc="-70" dirty="0">
                  <a:solidFill>
                    <a:schemeClr val="tx1">
                      <a:lumMod val="65000"/>
                      <a:lumOff val="35000"/>
                    </a:schemeClr>
                  </a:solidFill>
                </a:rPr>
                <a:t>, </a:t>
              </a:r>
              <a:r>
                <a:rPr lang="en-US" sz="1200" i="1" spc="-70" dirty="0" err="1">
                  <a:solidFill>
                    <a:schemeClr val="tx1">
                      <a:lumMod val="65000"/>
                      <a:lumOff val="35000"/>
                    </a:schemeClr>
                  </a:solidFill>
                </a:rPr>
                <a:t>templateName</a:t>
              </a:r>
              <a:r>
                <a:rPr lang="en-US" sz="1200" i="1" spc="-70" dirty="0">
                  <a:solidFill>
                    <a:schemeClr val="tx1">
                      <a:lumMod val="65000"/>
                      <a:lumOff val="35000"/>
                    </a:schemeClr>
                  </a:solidFill>
                </a:rPr>
                <a:t>);</a:t>
              </a:r>
              <a:endParaRPr lang="en-US" sz="1200" i="1" spc="-70" dirty="0" smtClean="0">
                <a:solidFill>
                  <a:schemeClr val="tx1">
                    <a:lumMod val="65000"/>
                    <a:lumOff val="35000"/>
                  </a:schemeClr>
                </a:solidFill>
              </a:endParaRPr>
            </a:p>
            <a:p>
              <a:endParaRPr lang="en-US" sz="1200" i="1" spc="-70" dirty="0" smtClean="0">
                <a:gradFill>
                  <a:gsLst>
                    <a:gs pos="2917">
                      <a:schemeClr val="bg2"/>
                    </a:gs>
                    <a:gs pos="95000">
                      <a:schemeClr val="bg2"/>
                    </a:gs>
                  </a:gsLst>
                  <a:lin ang="5400000" scaled="0"/>
                </a:gradFill>
              </a:endParaRPr>
            </a:p>
            <a:p>
              <a:r>
                <a:rPr lang="en-US" sz="1200" i="1" spc="-70" dirty="0">
                  <a:solidFill>
                    <a:schemeClr val="accent4"/>
                  </a:solidFill>
                </a:rPr>
                <a:t>// Load the saved model again</a:t>
              </a:r>
            </a:p>
            <a:p>
              <a:r>
                <a:rPr lang="en-US" sz="1200" i="1" spc="-70" dirty="0" err="1" smtClean="0">
                  <a:solidFill>
                    <a:schemeClr val="tx1">
                      <a:lumMod val="65000"/>
                      <a:lumOff val="35000"/>
                    </a:schemeClr>
                  </a:solidFill>
                </a:rPr>
                <a:t>ProvisioningTemplate</a:t>
              </a:r>
              <a:r>
                <a:rPr lang="en-US" sz="1200" i="1" spc="-70" dirty="0" smtClean="0">
                  <a:solidFill>
                    <a:schemeClr val="tx1">
                      <a:lumMod val="65000"/>
                      <a:lumOff val="35000"/>
                    </a:schemeClr>
                  </a:solidFill>
                </a:rPr>
                <a:t> </a:t>
              </a:r>
              <a:r>
                <a:rPr lang="en-US" sz="1200" i="1" spc="-70" dirty="0">
                  <a:solidFill>
                    <a:schemeClr val="tx1">
                      <a:lumMod val="65000"/>
                      <a:lumOff val="35000"/>
                    </a:schemeClr>
                  </a:solidFill>
                </a:rPr>
                <a:t>p2 </a:t>
              </a:r>
              <a:r>
                <a:rPr lang="en-US" sz="1200" i="1" spc="-70" dirty="0" smtClean="0">
                  <a:solidFill>
                    <a:schemeClr val="tx1">
                      <a:lumMod val="65000"/>
                      <a:lumOff val="35000"/>
                    </a:schemeClr>
                  </a:solidFill>
                </a:rPr>
                <a:t>= </a:t>
              </a:r>
            </a:p>
            <a:p>
              <a:r>
                <a:rPr lang="en-US" sz="1200" i="1" spc="-70" dirty="0" smtClean="0">
                  <a:solidFill>
                    <a:schemeClr val="tx1">
                      <a:lumMod val="65000"/>
                      <a:lumOff val="35000"/>
                    </a:schemeClr>
                  </a:solidFill>
                </a:rPr>
                <a:t>        </a:t>
              </a:r>
              <a:r>
                <a:rPr lang="en-US" sz="1200" i="1" spc="-70" dirty="0" err="1" smtClean="0">
                  <a:solidFill>
                    <a:schemeClr val="tx1">
                      <a:lumMod val="65000"/>
                      <a:lumOff val="35000"/>
                    </a:schemeClr>
                  </a:solidFill>
                </a:rPr>
                <a:t>provider.GetTemplate</a:t>
              </a:r>
              <a:r>
                <a:rPr lang="en-US" sz="1200" i="1" spc="-70" dirty="0" smtClean="0">
                  <a:solidFill>
                    <a:schemeClr val="tx1">
                      <a:lumMod val="65000"/>
                      <a:lumOff val="35000"/>
                    </a:schemeClr>
                  </a:solidFill>
                </a:rPr>
                <a:t>(</a:t>
              </a:r>
              <a:r>
                <a:rPr lang="en-US" sz="1200" i="1" spc="-70" dirty="0" err="1" smtClean="0">
                  <a:solidFill>
                    <a:schemeClr val="tx1">
                      <a:lumMod val="65000"/>
                      <a:lumOff val="35000"/>
                    </a:schemeClr>
                  </a:solidFill>
                </a:rPr>
                <a:t>templateName</a:t>
              </a:r>
              <a:r>
                <a:rPr lang="en-US" sz="1200" i="1" spc="-70" dirty="0" smtClean="0">
                  <a:solidFill>
                    <a:schemeClr val="tx1">
                      <a:lumMod val="65000"/>
                      <a:lumOff val="35000"/>
                    </a:schemeClr>
                  </a:solidFill>
                </a:rPr>
                <a:t>);</a:t>
              </a:r>
            </a:p>
          </p:txBody>
        </p:sp>
        <p:sp>
          <p:nvSpPr>
            <p:cNvPr id="59" name="TextBox 58"/>
            <p:cNvSpPr txBox="1"/>
            <p:nvPr/>
          </p:nvSpPr>
          <p:spPr>
            <a:xfrm>
              <a:off x="4159022" y="3966301"/>
              <a:ext cx="2535278" cy="553998"/>
            </a:xfrm>
            <a:prstGeom prst="rect">
              <a:avLst/>
            </a:prstGeom>
            <a:noFill/>
          </p:spPr>
          <p:txBody>
            <a:bodyPr wrap="square" lIns="0" tIns="0" rIns="0" bIns="0" rtlCol="0">
              <a:spAutoFit/>
            </a:bodyPr>
            <a:lstStyle/>
            <a:p>
              <a:r>
                <a:rPr lang="en-US" sz="1200" i="1" spc="-70" dirty="0" smtClean="0">
                  <a:solidFill>
                    <a:schemeClr val="accent4"/>
                  </a:solidFill>
                </a:rPr>
                <a:t>// </a:t>
              </a:r>
              <a:r>
                <a:rPr lang="en-US" sz="1200" i="1" spc="-70" dirty="0">
                  <a:solidFill>
                    <a:schemeClr val="accent4"/>
                  </a:solidFill>
                </a:rPr>
                <a:t>Apply template to existing site</a:t>
              </a:r>
            </a:p>
            <a:p>
              <a:r>
                <a:rPr lang="en-US" sz="1200" i="1" spc="-70" dirty="0" err="1" smtClean="0">
                  <a:solidFill>
                    <a:schemeClr val="tx1">
                      <a:lumMod val="65000"/>
                      <a:lumOff val="35000"/>
                    </a:schemeClr>
                  </a:solidFill>
                </a:rPr>
                <a:t>ctxTarget.Web.ApplyProvisioningTemplate</a:t>
              </a:r>
              <a:r>
                <a:rPr lang="en-US" sz="1200" i="1" spc="-70" dirty="0" smtClean="0">
                  <a:solidFill>
                    <a:schemeClr val="tx1">
                      <a:lumMod val="65000"/>
                      <a:lumOff val="35000"/>
                    </a:schemeClr>
                  </a:solidFill>
                </a:rPr>
                <a:t>(template</a:t>
              </a:r>
              <a:r>
                <a:rPr lang="en-US" sz="1200" i="1" spc="-70" dirty="0">
                  <a:solidFill>
                    <a:schemeClr val="tx1">
                      <a:lumMod val="65000"/>
                      <a:lumOff val="35000"/>
                    </a:schemeClr>
                  </a:solidFill>
                </a:rPr>
                <a:t>);</a:t>
              </a:r>
              <a:endParaRPr lang="en-US" sz="1200" i="1" spc="-70" dirty="0" smtClean="0">
                <a:solidFill>
                  <a:schemeClr val="tx1">
                    <a:lumMod val="65000"/>
                    <a:lumOff val="35000"/>
                  </a:schemeClr>
                </a:solidFill>
              </a:endParaRPr>
            </a:p>
          </p:txBody>
        </p:sp>
      </p:gr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210598" y="815884"/>
            <a:ext cx="1796553" cy="2294018"/>
            <a:chOff x="1910561" y="1692190"/>
            <a:chExt cx="1095374" cy="2026721"/>
          </a:xfrm>
        </p:grpSpPr>
        <p:sp>
          <p:nvSpPr>
            <p:cNvPr id="3" name="Freeform 2"/>
            <p:cNvSpPr/>
            <p:nvPr/>
          </p:nvSpPr>
          <p:spPr>
            <a:xfrm>
              <a:off x="1910561"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3982" tIns="36561" rIns="63982" bIns="36561" numCol="1" spcCol="1270" anchor="ctr" anchorCtr="0">
              <a:noAutofit/>
            </a:bodyPr>
            <a:lstStyle/>
            <a:p>
              <a:pPr algn="ctr" defTabSz="399853">
                <a:lnSpc>
                  <a:spcPct val="90000"/>
                </a:lnSpc>
                <a:spcBef>
                  <a:spcPct val="0"/>
                </a:spcBef>
                <a:spcAft>
                  <a:spcPct val="35000"/>
                </a:spcAft>
              </a:pPr>
              <a:r>
                <a:rPr lang="en-US" sz="1176" dirty="0"/>
                <a:t>Custom Master Page</a:t>
              </a:r>
            </a:p>
          </p:txBody>
        </p:sp>
        <p:sp>
          <p:nvSpPr>
            <p:cNvPr id="4" name="Freeform 3"/>
            <p:cNvSpPr/>
            <p:nvPr/>
          </p:nvSpPr>
          <p:spPr>
            <a:xfrm>
              <a:off x="1910561" y="2018497"/>
              <a:ext cx="1095374" cy="1700414"/>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7988" tIns="47988" rIns="63982" bIns="71980" numCol="1" spcCol="1270" anchor="t" anchorCtr="0">
              <a:noAutofit/>
            </a:bodyPr>
            <a:lstStyle/>
            <a:p>
              <a:pPr marL="112679" lvl="1" indent="-112679" defTabSz="399853">
                <a:lnSpc>
                  <a:spcPct val="90000"/>
                </a:lnSpc>
                <a:spcBef>
                  <a:spcPct val="0"/>
                </a:spcBef>
                <a:spcAft>
                  <a:spcPct val="15000"/>
                </a:spcAft>
                <a:buChar char="••"/>
              </a:pPr>
              <a:r>
                <a:rPr lang="en-US" sz="1176" dirty="0"/>
                <a:t>Full control on how the site is rendered</a:t>
              </a:r>
            </a:p>
            <a:p>
              <a:pPr marL="112679" lvl="1" indent="-112679" defTabSz="399853">
                <a:lnSpc>
                  <a:spcPct val="90000"/>
                </a:lnSpc>
                <a:spcBef>
                  <a:spcPct val="0"/>
                </a:spcBef>
                <a:spcAft>
                  <a:spcPct val="15000"/>
                </a:spcAft>
                <a:buChar char="••"/>
              </a:pPr>
              <a:r>
                <a:rPr lang="en-US" sz="1176" dirty="0"/>
                <a:t>Applied to each site, except for publishing sites</a:t>
              </a:r>
            </a:p>
            <a:p>
              <a:pPr marL="112679" lvl="1" indent="-112679" defTabSz="399853">
                <a:lnSpc>
                  <a:spcPct val="90000"/>
                </a:lnSpc>
                <a:spcBef>
                  <a:spcPct val="0"/>
                </a:spcBef>
                <a:spcAft>
                  <a:spcPct val="15000"/>
                </a:spcAft>
                <a:buChar char="••"/>
              </a:pPr>
              <a:r>
                <a:rPr lang="en-US" sz="1176" dirty="0"/>
                <a:t>Any updates to </a:t>
              </a:r>
              <a:r>
                <a:rPr lang="en-US" sz="1176" dirty="0" err="1"/>
                <a:t>oob</a:t>
              </a:r>
              <a:r>
                <a:rPr lang="en-US" sz="1176" dirty="0"/>
                <a:t> master pages are not automatically reflected on the sites </a:t>
              </a:r>
            </a:p>
            <a:p>
              <a:pPr marL="112679" lvl="1" indent="-112679" defTabSz="399853">
                <a:lnSpc>
                  <a:spcPct val="90000"/>
                </a:lnSpc>
                <a:spcBef>
                  <a:spcPct val="0"/>
                </a:spcBef>
                <a:spcAft>
                  <a:spcPct val="15000"/>
                </a:spcAft>
                <a:buChar char="••"/>
              </a:pPr>
              <a:r>
                <a:rPr lang="en-US" sz="1176" dirty="0" smtClean="0"/>
                <a:t>Possible challenges with service updates</a:t>
              </a:r>
            </a:p>
          </p:txBody>
        </p:sp>
      </p:grpSp>
      <p:grpSp>
        <p:nvGrpSpPr>
          <p:cNvPr id="5" name="Group 4"/>
          <p:cNvGrpSpPr/>
          <p:nvPr/>
        </p:nvGrpSpPr>
        <p:grpSpPr>
          <a:xfrm>
            <a:off x="2270712" y="815881"/>
            <a:ext cx="1796553" cy="2313526"/>
            <a:chOff x="3159289" y="1692190"/>
            <a:chExt cx="1095374" cy="2026721"/>
          </a:xfrm>
        </p:grpSpPr>
        <p:sp>
          <p:nvSpPr>
            <p:cNvPr id="6" name="Freeform 5"/>
            <p:cNvSpPr/>
            <p:nvPr/>
          </p:nvSpPr>
          <p:spPr>
            <a:xfrm>
              <a:off x="3159289"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3982" tIns="36561" rIns="63982" bIns="36561" numCol="1" spcCol="1270" anchor="ctr" anchorCtr="0">
              <a:noAutofit/>
            </a:bodyPr>
            <a:lstStyle/>
            <a:p>
              <a:pPr algn="ctr" defTabSz="399853">
                <a:lnSpc>
                  <a:spcPct val="90000"/>
                </a:lnSpc>
                <a:spcBef>
                  <a:spcPct val="0"/>
                </a:spcBef>
                <a:spcAft>
                  <a:spcPct val="35000"/>
                </a:spcAft>
              </a:pPr>
              <a:r>
                <a:rPr lang="en-US" sz="1176" dirty="0"/>
                <a:t>Alternate CSS</a:t>
              </a:r>
            </a:p>
          </p:txBody>
        </p:sp>
        <p:sp>
          <p:nvSpPr>
            <p:cNvPr id="7" name="Freeform 6"/>
            <p:cNvSpPr/>
            <p:nvPr/>
          </p:nvSpPr>
          <p:spPr>
            <a:xfrm>
              <a:off x="3159289" y="2018497"/>
              <a:ext cx="1095374" cy="1700414"/>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7988" tIns="47988" rIns="63982" bIns="71980" numCol="1" spcCol="1270" anchor="t" anchorCtr="0">
              <a:noAutofit/>
            </a:bodyPr>
            <a:lstStyle/>
            <a:p>
              <a:pPr marL="112679" lvl="1" indent="-112679" defTabSz="399853">
                <a:lnSpc>
                  <a:spcPct val="90000"/>
                </a:lnSpc>
                <a:spcBef>
                  <a:spcPct val="0"/>
                </a:spcBef>
                <a:spcAft>
                  <a:spcPct val="15000"/>
                </a:spcAft>
                <a:buChar char="••"/>
              </a:pPr>
              <a:r>
                <a:rPr lang="en-US" sz="1176" dirty="0"/>
                <a:t>Can be used to override whatever CSS settings</a:t>
              </a:r>
            </a:p>
            <a:p>
              <a:pPr marL="112679" lvl="1" indent="-112679" defTabSz="399853">
                <a:lnSpc>
                  <a:spcPct val="90000"/>
                </a:lnSpc>
                <a:spcBef>
                  <a:spcPct val="0"/>
                </a:spcBef>
                <a:spcAft>
                  <a:spcPct val="15000"/>
                </a:spcAft>
                <a:buChar char="••"/>
              </a:pPr>
              <a:r>
                <a:rPr lang="en-US" sz="1176" dirty="0"/>
                <a:t>Control to color, fonts and even layout settings </a:t>
              </a:r>
            </a:p>
            <a:p>
              <a:pPr marL="112679" lvl="1" indent="-112679" defTabSz="399853">
                <a:lnSpc>
                  <a:spcPct val="90000"/>
                </a:lnSpc>
                <a:spcBef>
                  <a:spcPct val="0"/>
                </a:spcBef>
                <a:spcAft>
                  <a:spcPct val="15000"/>
                </a:spcAft>
                <a:buChar char="••"/>
              </a:pPr>
              <a:r>
                <a:rPr lang="en-US" sz="1176" dirty="0"/>
                <a:t>Configuration applied to each site</a:t>
              </a:r>
            </a:p>
          </p:txBody>
        </p:sp>
      </p:grpSp>
      <p:grpSp>
        <p:nvGrpSpPr>
          <p:cNvPr id="8" name="Group 7"/>
          <p:cNvGrpSpPr/>
          <p:nvPr/>
        </p:nvGrpSpPr>
        <p:grpSpPr>
          <a:xfrm>
            <a:off x="4330827" y="821035"/>
            <a:ext cx="1796553" cy="2308372"/>
            <a:chOff x="4408016" y="1692190"/>
            <a:chExt cx="1095374" cy="2021905"/>
          </a:xfrm>
        </p:grpSpPr>
        <p:sp>
          <p:nvSpPr>
            <p:cNvPr id="9" name="Freeform 8"/>
            <p:cNvSpPr/>
            <p:nvPr/>
          </p:nvSpPr>
          <p:spPr>
            <a:xfrm>
              <a:off x="4408016"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3982" tIns="36561" rIns="63982" bIns="36561" numCol="1" spcCol="1270" anchor="ctr" anchorCtr="0">
              <a:noAutofit/>
            </a:bodyPr>
            <a:lstStyle/>
            <a:p>
              <a:pPr algn="ctr" defTabSz="399853">
                <a:lnSpc>
                  <a:spcPct val="90000"/>
                </a:lnSpc>
                <a:spcBef>
                  <a:spcPct val="0"/>
                </a:spcBef>
                <a:spcAft>
                  <a:spcPct val="35000"/>
                </a:spcAft>
              </a:pPr>
              <a:r>
                <a:rPr lang="en-US" sz="1176" dirty="0"/>
                <a:t>Theme</a:t>
              </a:r>
            </a:p>
          </p:txBody>
        </p:sp>
        <p:sp>
          <p:nvSpPr>
            <p:cNvPr id="10" name="Freeform 9"/>
            <p:cNvSpPr/>
            <p:nvPr/>
          </p:nvSpPr>
          <p:spPr>
            <a:xfrm>
              <a:off x="4408016" y="2018497"/>
              <a:ext cx="1095374" cy="169559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7988" tIns="47988" rIns="63982" bIns="71980" numCol="1" spcCol="1270" anchor="t" anchorCtr="0">
              <a:noAutofit/>
            </a:bodyPr>
            <a:lstStyle/>
            <a:p>
              <a:pPr marL="112679" lvl="1" indent="-112679" defTabSz="399853">
                <a:lnSpc>
                  <a:spcPct val="90000"/>
                </a:lnSpc>
                <a:spcBef>
                  <a:spcPct val="0"/>
                </a:spcBef>
                <a:spcAft>
                  <a:spcPct val="15000"/>
                </a:spcAft>
                <a:buChar char="••"/>
              </a:pPr>
              <a:r>
                <a:rPr lang="en-US" sz="1176" dirty="0"/>
                <a:t>Can be used to control branding, fonts and background image of the sites</a:t>
              </a:r>
            </a:p>
            <a:p>
              <a:pPr marL="112679" lvl="1" indent="-112679" defTabSz="399853">
                <a:lnSpc>
                  <a:spcPct val="90000"/>
                </a:lnSpc>
                <a:spcBef>
                  <a:spcPct val="0"/>
                </a:spcBef>
                <a:spcAft>
                  <a:spcPct val="15000"/>
                </a:spcAft>
                <a:buChar char="••"/>
              </a:pPr>
              <a:r>
                <a:rPr lang="en-US" sz="1176" dirty="0"/>
                <a:t>Configuration applied to each site</a:t>
              </a:r>
            </a:p>
          </p:txBody>
        </p:sp>
      </p:grpSp>
      <p:sp>
        <p:nvSpPr>
          <p:cNvPr id="11" name="TextBox 10"/>
          <p:cNvSpPr txBox="1"/>
          <p:nvPr/>
        </p:nvSpPr>
        <p:spPr>
          <a:xfrm>
            <a:off x="8357042" y="1676240"/>
            <a:ext cx="931665" cy="333617"/>
          </a:xfrm>
          <a:prstGeom prst="rect">
            <a:avLst/>
          </a:prstGeom>
          <a:noFill/>
        </p:spPr>
        <p:txBody>
          <a:bodyPr wrap="none" rtlCol="0">
            <a:spAutoFit/>
          </a:bodyPr>
          <a:lstStyle/>
          <a:p>
            <a:r>
              <a:rPr lang="en-US" sz="1568" b="1" dirty="0">
                <a:latin typeface="Segoe UI" panose="020B0502040204020203" pitchFamily="34" charset="0"/>
                <a:cs typeface="Segoe UI" panose="020B0502040204020203" pitchFamily="34" charset="0"/>
              </a:rPr>
              <a:t>Options</a:t>
            </a:r>
          </a:p>
        </p:txBody>
      </p:sp>
      <p:sp>
        <p:nvSpPr>
          <p:cNvPr id="12" name="TextBox 11"/>
          <p:cNvSpPr txBox="1"/>
          <p:nvPr/>
        </p:nvSpPr>
        <p:spPr>
          <a:xfrm>
            <a:off x="8357042" y="3894907"/>
            <a:ext cx="1151648" cy="333617"/>
          </a:xfrm>
          <a:prstGeom prst="rect">
            <a:avLst/>
          </a:prstGeom>
          <a:noFill/>
        </p:spPr>
        <p:txBody>
          <a:bodyPr wrap="square" rtlCol="0">
            <a:spAutoFit/>
          </a:bodyPr>
          <a:lstStyle/>
          <a:p>
            <a:r>
              <a:rPr lang="en-US" sz="1568" b="1" dirty="0">
                <a:latin typeface="Segoe UI" panose="020B0502040204020203" pitchFamily="34" charset="0"/>
                <a:cs typeface="Segoe UI" panose="020B0502040204020203" pitchFamily="34" charset="0"/>
              </a:rPr>
              <a:t>Flexibility</a:t>
            </a:r>
          </a:p>
        </p:txBody>
      </p:sp>
      <p:sp>
        <p:nvSpPr>
          <p:cNvPr id="18" name="TextBox 17"/>
          <p:cNvSpPr txBox="1"/>
          <p:nvPr/>
        </p:nvSpPr>
        <p:spPr>
          <a:xfrm>
            <a:off x="8357042" y="3219182"/>
            <a:ext cx="1163597" cy="333617"/>
          </a:xfrm>
          <a:prstGeom prst="rect">
            <a:avLst/>
          </a:prstGeom>
          <a:noFill/>
        </p:spPr>
        <p:txBody>
          <a:bodyPr wrap="square" rtlCol="0">
            <a:spAutoFit/>
          </a:bodyPr>
          <a:lstStyle/>
          <a:p>
            <a:r>
              <a:rPr lang="en-US" sz="1568" b="1" dirty="0">
                <a:latin typeface="Segoe UI" panose="020B0502040204020203" pitchFamily="34" charset="0"/>
                <a:cs typeface="Segoe UI" panose="020B0502040204020203" pitchFamily="34" charset="0"/>
              </a:rPr>
              <a:t>Support</a:t>
            </a:r>
          </a:p>
        </p:txBody>
      </p:sp>
      <p:sp>
        <p:nvSpPr>
          <p:cNvPr id="19" name="Title 1"/>
          <p:cNvSpPr txBox="1">
            <a:spLocks/>
          </p:cNvSpPr>
          <p:nvPr/>
        </p:nvSpPr>
        <p:spPr>
          <a:xfrm>
            <a:off x="664402" y="124811"/>
            <a:ext cx="4119070" cy="431692"/>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en-US" dirty="0"/>
              <a:t>#2 - Branding</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551" y="2800232"/>
            <a:ext cx="1401856" cy="43164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092" y="3260369"/>
            <a:ext cx="1404317" cy="43240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2072" y="3230834"/>
            <a:ext cx="1404317" cy="432403"/>
          </a:xfrm>
          <a:prstGeom prst="rect">
            <a:avLst/>
          </a:prstGeom>
        </p:spPr>
      </p:pic>
      <p:sp>
        <p:nvSpPr>
          <p:cNvPr id="23" name="TextBox 22"/>
          <p:cNvSpPr txBox="1"/>
          <p:nvPr/>
        </p:nvSpPr>
        <p:spPr>
          <a:xfrm>
            <a:off x="192310" y="3830972"/>
            <a:ext cx="1796553" cy="461488"/>
          </a:xfrm>
          <a:prstGeom prst="rect">
            <a:avLst/>
          </a:prstGeom>
          <a:solidFill>
            <a:schemeClr val="accent4"/>
          </a:solidFill>
        </p:spPr>
        <p:txBody>
          <a:bodyPr wrap="square" lIns="182832" tIns="91416" rIns="182832" bIns="91416" rtlCol="0">
            <a:spAutoFit/>
          </a:bodyPr>
          <a:lstStyle/>
          <a:p>
            <a:pPr algn="ctr">
              <a:lnSpc>
                <a:spcPct val="90000"/>
              </a:lnSpc>
              <a:spcAft>
                <a:spcPts val="600"/>
              </a:spcAft>
            </a:pPr>
            <a:r>
              <a:rPr lang="en-US" sz="1999" dirty="0">
                <a:solidFill>
                  <a:schemeClr val="bg1"/>
                </a:solidFill>
              </a:rPr>
              <a:t>Unlimited</a:t>
            </a:r>
            <a:endParaRPr lang="en-US" sz="2399" dirty="0">
              <a:solidFill>
                <a:schemeClr val="bg1"/>
              </a:solidFill>
            </a:endParaRPr>
          </a:p>
        </p:txBody>
      </p:sp>
      <p:sp>
        <p:nvSpPr>
          <p:cNvPr id="24" name="TextBox 23"/>
          <p:cNvSpPr txBox="1"/>
          <p:nvPr/>
        </p:nvSpPr>
        <p:spPr>
          <a:xfrm>
            <a:off x="2252424" y="3814797"/>
            <a:ext cx="1796553" cy="461488"/>
          </a:xfrm>
          <a:prstGeom prst="rect">
            <a:avLst/>
          </a:prstGeom>
          <a:solidFill>
            <a:srgbClr val="00B050"/>
          </a:solidFill>
        </p:spPr>
        <p:txBody>
          <a:bodyPr wrap="square" lIns="182832" tIns="91416" rIns="182832" bIns="91416" rtlCol="0">
            <a:spAutoFit/>
          </a:bodyPr>
          <a:lstStyle>
            <a:defPPr>
              <a:defRPr lang="en-US"/>
            </a:defPPr>
            <a:lvl1pPr algn="ctr">
              <a:lnSpc>
                <a:spcPct val="90000"/>
              </a:lnSpc>
              <a:spcAft>
                <a:spcPts val="600"/>
              </a:spcAft>
              <a:defRPr sz="2000">
                <a:solidFill>
                  <a:schemeClr val="bg1"/>
                </a:solidFill>
              </a:defRPr>
            </a:lvl1pPr>
          </a:lstStyle>
          <a:p>
            <a:r>
              <a:rPr lang="en-US" sz="1999" dirty="0"/>
              <a:t>Good</a:t>
            </a:r>
          </a:p>
        </p:txBody>
      </p:sp>
      <p:sp>
        <p:nvSpPr>
          <p:cNvPr id="25" name="TextBox 24"/>
          <p:cNvSpPr txBox="1"/>
          <p:nvPr/>
        </p:nvSpPr>
        <p:spPr>
          <a:xfrm>
            <a:off x="4312538" y="3814796"/>
            <a:ext cx="1796555" cy="461488"/>
          </a:xfrm>
          <a:prstGeom prst="rect">
            <a:avLst/>
          </a:prstGeom>
          <a:solidFill>
            <a:srgbClr val="92D050"/>
          </a:solidFill>
        </p:spPr>
        <p:txBody>
          <a:bodyPr wrap="square" lIns="182832" tIns="91416" rIns="182832" bIns="91416" rtlCol="0">
            <a:spAutoFit/>
          </a:bodyPr>
          <a:lstStyle>
            <a:defPPr>
              <a:defRPr lang="en-US"/>
            </a:defPPr>
            <a:lvl1pPr algn="ctr">
              <a:lnSpc>
                <a:spcPct val="90000"/>
              </a:lnSpc>
              <a:spcAft>
                <a:spcPts val="600"/>
              </a:spcAft>
              <a:defRPr sz="2000">
                <a:solidFill>
                  <a:schemeClr val="bg1"/>
                </a:solidFill>
              </a:defRPr>
            </a:lvl1pPr>
          </a:lstStyle>
          <a:p>
            <a:r>
              <a:rPr lang="en-US" sz="1999" dirty="0"/>
              <a:t>Average</a:t>
            </a:r>
          </a:p>
        </p:txBody>
      </p:sp>
      <p:sp>
        <p:nvSpPr>
          <p:cNvPr id="26" name="TextBox 25"/>
          <p:cNvSpPr txBox="1"/>
          <p:nvPr/>
        </p:nvSpPr>
        <p:spPr>
          <a:xfrm>
            <a:off x="6372653" y="3830972"/>
            <a:ext cx="1796553" cy="461488"/>
          </a:xfrm>
          <a:prstGeom prst="rect">
            <a:avLst/>
          </a:prstGeom>
          <a:solidFill>
            <a:srgbClr val="92D050">
              <a:alpha val="50000"/>
            </a:srgbClr>
          </a:solidFill>
        </p:spPr>
        <p:txBody>
          <a:bodyPr wrap="square" lIns="182832" tIns="91416" rIns="182832" bIns="91416" rtlCol="0">
            <a:spAutoFit/>
          </a:bodyPr>
          <a:lstStyle>
            <a:defPPr>
              <a:defRPr lang="en-US"/>
            </a:defPPr>
            <a:lvl1pPr>
              <a:lnSpc>
                <a:spcPct val="90000"/>
              </a:lnSpc>
              <a:spcAft>
                <a:spcPts val="600"/>
              </a:spcAft>
              <a:defRPr sz="2000">
                <a:solidFill>
                  <a:schemeClr val="bg1"/>
                </a:solidFill>
              </a:defRPr>
            </a:lvl1pPr>
          </a:lstStyle>
          <a:p>
            <a:pPr algn="ctr"/>
            <a:r>
              <a:rPr lang="en-US" sz="1999" dirty="0">
                <a:solidFill>
                  <a:schemeClr val="tx1">
                    <a:lumMod val="65000"/>
                    <a:lumOff val="35000"/>
                  </a:schemeClr>
                </a:solidFill>
              </a:rPr>
              <a:t>Fair</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13" y="3252473"/>
            <a:ext cx="1404317" cy="432403"/>
          </a:xfrm>
          <a:prstGeom prst="rect">
            <a:avLst/>
          </a:prstGeom>
        </p:spPr>
      </p:pic>
      <p:grpSp>
        <p:nvGrpSpPr>
          <p:cNvPr id="28" name="Group 27"/>
          <p:cNvGrpSpPr/>
          <p:nvPr/>
        </p:nvGrpSpPr>
        <p:grpSpPr>
          <a:xfrm>
            <a:off x="6483408" y="3201330"/>
            <a:ext cx="1520117" cy="494159"/>
            <a:chOff x="7729705" y="3606092"/>
            <a:chExt cx="1471186" cy="538040"/>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705" y="3606092"/>
              <a:ext cx="1359113" cy="470795"/>
            </a:xfrm>
            <a:prstGeom prst="rect">
              <a:avLst/>
            </a:prstGeom>
          </p:spPr>
        </p:pic>
        <p:sp>
          <p:nvSpPr>
            <p:cNvPr id="30" name="TextBox 29"/>
            <p:cNvSpPr txBox="1"/>
            <p:nvPr/>
          </p:nvSpPr>
          <p:spPr>
            <a:xfrm rot="20212867">
              <a:off x="8744467" y="3842536"/>
              <a:ext cx="456424" cy="301596"/>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only</a:t>
              </a:r>
              <a:endParaRPr lang="en-GB" sz="1200" dirty="0">
                <a:latin typeface="Segoe UI" panose="020B0502040204020203" pitchFamily="34" charset="0"/>
                <a:cs typeface="Segoe UI" panose="020B0502040204020203" pitchFamily="34" charset="0"/>
              </a:endParaRPr>
            </a:p>
          </p:txBody>
        </p:sp>
      </p:grpSp>
      <p:grpSp>
        <p:nvGrpSpPr>
          <p:cNvPr id="31" name="Group 30"/>
          <p:cNvGrpSpPr/>
          <p:nvPr/>
        </p:nvGrpSpPr>
        <p:grpSpPr>
          <a:xfrm>
            <a:off x="6390941" y="815894"/>
            <a:ext cx="1796553" cy="2313869"/>
            <a:chOff x="4408016" y="1692190"/>
            <a:chExt cx="1095374" cy="2026720"/>
          </a:xfrm>
        </p:grpSpPr>
        <p:sp>
          <p:nvSpPr>
            <p:cNvPr id="32" name="Freeform 31"/>
            <p:cNvSpPr/>
            <p:nvPr/>
          </p:nvSpPr>
          <p:spPr>
            <a:xfrm>
              <a:off x="4408016"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3982" tIns="36561" rIns="63982" bIns="36561" numCol="1" spcCol="1270" anchor="ctr" anchorCtr="0">
              <a:noAutofit/>
            </a:bodyPr>
            <a:lstStyle/>
            <a:p>
              <a:pPr algn="ctr" defTabSz="399853">
                <a:lnSpc>
                  <a:spcPct val="90000"/>
                </a:lnSpc>
                <a:spcBef>
                  <a:spcPct val="0"/>
                </a:spcBef>
                <a:spcAft>
                  <a:spcPct val="35000"/>
                </a:spcAft>
              </a:pPr>
              <a:r>
                <a:rPr lang="en-US" sz="1176" dirty="0"/>
                <a:t>Office 365 Themes</a:t>
              </a:r>
            </a:p>
          </p:txBody>
        </p:sp>
        <p:sp>
          <p:nvSpPr>
            <p:cNvPr id="33" name="Freeform 32"/>
            <p:cNvSpPr/>
            <p:nvPr/>
          </p:nvSpPr>
          <p:spPr>
            <a:xfrm>
              <a:off x="4408016" y="2018497"/>
              <a:ext cx="1095374" cy="1700413"/>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7988" tIns="47988" rIns="63982" bIns="71980" numCol="1" spcCol="1270" anchor="t" anchorCtr="0">
              <a:noAutofit/>
            </a:bodyPr>
            <a:lstStyle/>
            <a:p>
              <a:pPr marL="112679" lvl="1" indent="-112679" defTabSz="399853">
                <a:lnSpc>
                  <a:spcPct val="90000"/>
                </a:lnSpc>
                <a:spcBef>
                  <a:spcPct val="0"/>
                </a:spcBef>
                <a:spcAft>
                  <a:spcPct val="15000"/>
                </a:spcAft>
                <a:buChar char="••"/>
              </a:pPr>
              <a:r>
                <a:rPr lang="en-US" sz="1176" dirty="0"/>
                <a:t>Can be used to centrally control branding cross all services in the Office 365</a:t>
              </a:r>
            </a:p>
            <a:p>
              <a:pPr marL="112679" lvl="1" indent="-112679" defTabSz="399853">
                <a:lnSpc>
                  <a:spcPct val="90000"/>
                </a:lnSpc>
                <a:spcBef>
                  <a:spcPct val="0"/>
                </a:spcBef>
                <a:spcAft>
                  <a:spcPct val="15000"/>
                </a:spcAft>
                <a:buChar char="••"/>
              </a:pPr>
              <a:r>
                <a:rPr lang="en-US" sz="1176" dirty="0"/>
                <a:t>Limited settings currently</a:t>
              </a:r>
            </a:p>
            <a:p>
              <a:pPr marL="112679" lvl="1" indent="-112679" defTabSz="399853">
                <a:lnSpc>
                  <a:spcPct val="90000"/>
                </a:lnSpc>
                <a:spcBef>
                  <a:spcPct val="0"/>
                </a:spcBef>
                <a:spcAft>
                  <a:spcPct val="15000"/>
                </a:spcAft>
                <a:buChar char="••"/>
              </a:pPr>
              <a:r>
                <a:rPr lang="en-US" sz="1176" dirty="0"/>
                <a:t>Can be overridden in site level</a:t>
              </a:r>
            </a:p>
            <a:p>
              <a:pPr marL="112679" lvl="1" indent="-112679" defTabSz="399853">
                <a:lnSpc>
                  <a:spcPct val="90000"/>
                </a:lnSpc>
                <a:spcBef>
                  <a:spcPct val="0"/>
                </a:spcBef>
                <a:spcAft>
                  <a:spcPct val="15000"/>
                </a:spcAft>
                <a:buChar char="••"/>
              </a:pPr>
              <a:r>
                <a:rPr lang="en-US" sz="1176" dirty="0"/>
                <a:t>Only in Office 365, not in on-premises</a:t>
              </a:r>
            </a:p>
          </p:txBody>
        </p:sp>
      </p:grpSp>
    </p:spTree>
    <p:extLst>
      <p:ext uri="{BB962C8B-B14F-4D97-AF65-F5344CB8AC3E}">
        <p14:creationId xmlns:p14="http://schemas.microsoft.com/office/powerpoint/2010/main" val="3652449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35677" y="165958"/>
            <a:ext cx="8236000" cy="462004"/>
          </a:xfrm>
          <a:prstGeom prst="rect">
            <a:avLst/>
          </a:prstGeom>
        </p:spPr>
        <p:txBody>
          <a:bodyPr lIns="70226" tIns="35113" rIns="70226" bIns="35113"/>
          <a:lstStyle>
            <a:defPPr>
              <a:defRPr lang="en-US"/>
            </a:defPPr>
            <a:lvl1pPr defTabSz="914400">
              <a:lnSpc>
                <a:spcPct val="90000"/>
              </a:lnSpc>
              <a:spcBef>
                <a:spcPct val="0"/>
              </a:spcBef>
              <a:buNone/>
              <a:defRPr sz="2400" b="1">
                <a:solidFill>
                  <a:schemeClr val="bg1"/>
                </a:solidFill>
                <a:latin typeface="Segoe UI" panose="020B0502040204020203" pitchFamily="34" charset="0"/>
                <a:ea typeface="+mj-ea"/>
                <a:cs typeface="Segoe UI" panose="020B0502040204020203" pitchFamily="34" charset="0"/>
              </a:defRPr>
            </a:lvl1pPr>
          </a:lstStyle>
          <a:p>
            <a:r>
              <a:rPr lang="fi-FI" dirty="0"/>
              <a:t>#3 – Avoid sandbox solutions</a:t>
            </a:r>
            <a:endParaRPr lang="en-GB" dirty="0"/>
          </a:p>
        </p:txBody>
      </p:sp>
      <p:sp>
        <p:nvSpPr>
          <p:cNvPr id="3" name="Content Placeholder 4"/>
          <p:cNvSpPr txBox="1">
            <a:spLocks/>
          </p:cNvSpPr>
          <p:nvPr/>
        </p:nvSpPr>
        <p:spPr>
          <a:xfrm>
            <a:off x="536519" y="1057279"/>
            <a:ext cx="8236006" cy="2867024"/>
          </a:xfrm>
          <a:prstGeom prst="rect">
            <a:avLst/>
          </a:prstGeom>
        </p:spPr>
        <p:txBody>
          <a:bodyPr vert="horz" lIns="91440" tIns="45720" rIns="91440" bIns="45720" rtlCol="0" anchor="t"/>
          <a:lstStyle>
            <a:defPPr>
              <a:defRPr lang="en-US"/>
            </a:defPPr>
            <a:lvl1pPr marL="0" algn="l" defTabSz="685800" rtl="0" eaLnBrk="1" latinLnBrk="0" hangingPunct="1">
              <a:defRPr sz="96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solidFill>
                  <a:schemeClr val="tx1"/>
                </a:solidFill>
              </a:rPr>
              <a:t>Code behind sandbox solutions are deprecated</a:t>
            </a:r>
          </a:p>
          <a:p>
            <a:pPr marL="285750" indent="-285750">
              <a:buFont typeface="Arial" panose="020B0604020202020204" pitchFamily="34" charset="0"/>
              <a:buChar char="•"/>
            </a:pPr>
            <a:r>
              <a:rPr lang="en-US" sz="1600" dirty="0" smtClean="0">
                <a:solidFill>
                  <a:schemeClr val="tx1"/>
                </a:solidFill>
              </a:rPr>
              <a:t>No centralized control for sandbox solutions</a:t>
            </a:r>
          </a:p>
          <a:p>
            <a:pPr marL="285750" indent="-285750">
              <a:buFont typeface="Arial" panose="020B0604020202020204" pitchFamily="34" charset="0"/>
              <a:buChar char="•"/>
            </a:pPr>
            <a:r>
              <a:rPr lang="en-US" sz="1600" dirty="0" smtClean="0">
                <a:solidFill>
                  <a:schemeClr val="tx1"/>
                </a:solidFill>
              </a:rPr>
              <a:t>No enterprise level capabilities for controlling available solutions</a:t>
            </a:r>
          </a:p>
          <a:p>
            <a:pPr marL="285750" indent="-285750">
              <a:buFont typeface="Arial" panose="020B0604020202020204" pitchFamily="34" charset="0"/>
              <a:buChar char="•"/>
            </a:pPr>
            <a:r>
              <a:rPr lang="en-US" sz="1600" dirty="0" smtClean="0">
                <a:solidFill>
                  <a:schemeClr val="tx1"/>
                </a:solidFill>
              </a:rPr>
              <a:t>Possible orphan issues with deactivation</a:t>
            </a:r>
          </a:p>
          <a:p>
            <a:pPr marL="628650" lvl="1" indent="-285750">
              <a:buFont typeface="Arial" panose="020B0604020202020204" pitchFamily="34" charset="0"/>
              <a:buChar char="•"/>
            </a:pPr>
            <a:r>
              <a:rPr lang="en-US" sz="1600" dirty="0" smtClean="0"/>
              <a:t>Still based on feature framework with it’s caveats</a:t>
            </a:r>
          </a:p>
          <a:p>
            <a:pPr marL="628650" lvl="1" indent="-285750">
              <a:buFont typeface="Arial" panose="020B0604020202020204" pitchFamily="34" charset="0"/>
              <a:buChar char="•"/>
            </a:pPr>
            <a:r>
              <a:rPr lang="en-US" sz="1600" dirty="0" smtClean="0"/>
              <a:t>“We deployed custom default.aspx and now things are broken”</a:t>
            </a:r>
          </a:p>
          <a:p>
            <a:pPr marL="285750" indent="-285750">
              <a:buFont typeface="Arial" panose="020B0604020202020204" pitchFamily="34" charset="0"/>
              <a:buChar char="•"/>
            </a:pPr>
            <a:r>
              <a:rPr lang="en-US" sz="1600" dirty="0" smtClean="0">
                <a:solidFill>
                  <a:schemeClr val="tx1"/>
                </a:solidFill>
              </a:rPr>
              <a:t>Update operations will require code anyway</a:t>
            </a:r>
            <a:endParaRPr lang="en-US" sz="1600" dirty="0">
              <a:solidFill>
                <a:schemeClr val="tx1"/>
              </a:solidFill>
            </a:endParaRPr>
          </a:p>
        </p:txBody>
      </p:sp>
    </p:spTree>
    <p:extLst>
      <p:ext uri="{BB962C8B-B14F-4D97-AF65-F5344CB8AC3E}">
        <p14:creationId xmlns:p14="http://schemas.microsoft.com/office/powerpoint/2010/main" val="36524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5C00CE4-59C8-4235-896A-90EEACB00D0C}">
  <we:reference id="wa104038830" version="1.0.0.1"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29151</TotalTime>
  <Words>1825</Words>
  <Application>Microsoft Office PowerPoint</Application>
  <PresentationFormat>Custom</PresentationFormat>
  <Paragraphs>446</Paragraphs>
  <Slides>34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Segoe UI</vt:lpstr>
      <vt:lpstr>Segoe UI Light</vt:lpstr>
      <vt:lpstr>Times New Roman</vt:lpstr>
      <vt:lpstr>Verdana</vt:lpstr>
      <vt:lpstr>Office Theme</vt:lpstr>
      <vt:lpstr>SharePoint Online   Development Best Practices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HCL Technologies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HCL - SP 2013 Implementation for SABMiller_v1 0</dc:title>
  <dc:subject>HCL - SP 2013 Implementation for SABMiller_v1 0</dc:subject>
  <dc:creator>HCL Technologies Ltd</dc:creator>
  <cp:lastModifiedBy>Subramanian Veerappan</cp:lastModifiedBy>
  <cp:revision>242</cp:revision>
  <dcterms:created xsi:type="dcterms:W3CDTF">2013-07-18T03:45:15Z</dcterms:created>
  <dcterms:modified xsi:type="dcterms:W3CDTF">2016-11-15T14:05:30Z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