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8" r:id="rId2"/>
    <p:sldId id="257" r:id="rId3"/>
    <p:sldId id="264" r:id="rId4"/>
    <p:sldId id="263" r:id="rId5"/>
    <p:sldId id="265" r:id="rId6"/>
    <p:sldId id="266" r:id="rId7"/>
    <p:sldId id="269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ECA3A28-C9C2-45F6-BA1A-A834AECB8AB4}">
          <p14:sldIdLst>
            <p14:sldId id="268"/>
            <p14:sldId id="257"/>
            <p14:sldId id="264"/>
            <p14:sldId id="263"/>
            <p14:sldId id="265"/>
            <p14:sldId id="266"/>
            <p14:sldId id="269"/>
          </p14:sldIdLst>
        </p14:section>
        <p14:section name="Untitled Section" id="{A76E1A24-A3AA-4D57-8475-888F2B463294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gif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image" Target="../media/image6.jpg"/><Relationship Id="rId9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0B46E7B-030C-4B4B-AF19-1581B7FBAB6C}" type="datetimeFigureOut">
              <a:rPr lang="en-IN" smtClean="0">
                <a:solidFill>
                  <a:prstClr val="black"/>
                </a:solidFill>
              </a:rPr>
              <a:pPr/>
              <a:t>12-05-2016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0911-00D6-4BDB-98A8-19261873597C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734261" y="708638"/>
            <a:ext cx="768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E3CC809-6BEB-41D7-A1AD-18A0267C8A88}" type="slidenum">
              <a:rPr lang="en-IN" sz="2800" b="1" smtClean="0">
                <a:solidFill>
                  <a:srgbClr val="0062A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ctr"/>
              <a:t>‹#›</a:t>
            </a:fld>
            <a:endParaRPr lang="en-IN" sz="2800" b="1" dirty="0">
              <a:solidFill>
                <a:srgbClr val="0062AD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73834" y="159780"/>
            <a:ext cx="10460971" cy="666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743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567" b="26725"/>
          <a:stretch/>
        </p:blipFill>
        <p:spPr>
          <a:xfrm>
            <a:off x="2779155" y="-14426"/>
            <a:ext cx="6719849" cy="3247200"/>
          </a:xfrm>
          <a:prstGeom prst="rect">
            <a:avLst/>
          </a:prstGeom>
          <a:solidFill>
            <a:schemeClr val="accent5"/>
          </a:solidFill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7" r="89233" b="25536"/>
          <a:stretch/>
        </p:blipFill>
        <p:spPr>
          <a:xfrm>
            <a:off x="1" y="-14426"/>
            <a:ext cx="2779154" cy="3247200"/>
          </a:xfrm>
          <a:prstGeom prst="rect">
            <a:avLst/>
          </a:prstGeom>
          <a:solidFill>
            <a:schemeClr val="accent5"/>
          </a:solidFill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74" b="25536"/>
          <a:stretch/>
        </p:blipFill>
        <p:spPr>
          <a:xfrm>
            <a:off x="9401859" y="-14426"/>
            <a:ext cx="2790140" cy="3246783"/>
          </a:xfrm>
          <a:prstGeom prst="rect">
            <a:avLst/>
          </a:prstGeom>
          <a:solidFill>
            <a:schemeClr val="accent5"/>
          </a:solidFill>
        </p:spPr>
      </p:pic>
      <p:grpSp>
        <p:nvGrpSpPr>
          <p:cNvPr id="41" name="Group 40"/>
          <p:cNvGrpSpPr/>
          <p:nvPr userDrawn="1"/>
        </p:nvGrpSpPr>
        <p:grpSpPr>
          <a:xfrm>
            <a:off x="1891319" y="3027965"/>
            <a:ext cx="2951581" cy="1274846"/>
            <a:chOff x="1891319" y="3027965"/>
            <a:chExt cx="2951581" cy="1274846"/>
          </a:xfrm>
        </p:grpSpPr>
        <p:sp>
          <p:nvSpPr>
            <p:cNvPr id="20" name="Rectangle 19"/>
            <p:cNvSpPr/>
            <p:nvPr userDrawn="1"/>
          </p:nvSpPr>
          <p:spPr>
            <a:xfrm rot="20994695">
              <a:off x="3849020" y="3113020"/>
              <a:ext cx="609111" cy="62271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2818911" y="3027965"/>
              <a:ext cx="1080000" cy="1080000"/>
            </a:xfrm>
            <a:prstGeom prst="ellipse">
              <a:avLst/>
            </a:prstGeom>
            <a:solidFill>
              <a:srgbClr val="F2F7FC"/>
            </a:solidFill>
            <a:ln w="762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/>
            <p:cNvSpPr/>
            <p:nvPr userDrawn="1"/>
          </p:nvSpPr>
          <p:spPr>
            <a:xfrm rot="597843">
              <a:off x="2247084" y="3106670"/>
              <a:ext cx="609111" cy="62271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Oval 20"/>
            <p:cNvSpPr/>
            <p:nvPr userDrawn="1"/>
          </p:nvSpPr>
          <p:spPr>
            <a:xfrm rot="3443762">
              <a:off x="1804372" y="3299479"/>
              <a:ext cx="108814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Oval 21"/>
            <p:cNvSpPr/>
            <p:nvPr userDrawn="1"/>
          </p:nvSpPr>
          <p:spPr>
            <a:xfrm rot="18013287">
              <a:off x="3841699" y="3301611"/>
              <a:ext cx="108814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388" y="616462"/>
            <a:ext cx="1631146" cy="357559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4210135" y="2104202"/>
            <a:ext cx="3919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SharePoint</a:t>
            </a:r>
            <a:r>
              <a:rPr lang="en-US" sz="3200" baseline="0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Upgrade </a:t>
            </a:r>
            <a:endParaRPr lang="en-IN" sz="3200" dirty="0">
              <a:solidFill>
                <a:schemeClr val="accent1">
                  <a:lumMod val="20000"/>
                  <a:lumOff val="8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4186065" y="3297842"/>
            <a:ext cx="79183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rgbClr val="0061A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O365 Upgrade Proposition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9733751" y="6611779"/>
            <a:ext cx="2464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2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Confidential @HCLT. All Rights reserved.</a:t>
            </a:r>
            <a:endParaRPr lang="en-US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27" y="6415848"/>
            <a:ext cx="967408" cy="1959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45" y="6289145"/>
            <a:ext cx="806160" cy="44933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t="17445" r="73533" b="17404"/>
          <a:stretch/>
        </p:blipFill>
        <p:spPr>
          <a:xfrm>
            <a:off x="3001168" y="3194091"/>
            <a:ext cx="788981" cy="788980"/>
          </a:xfrm>
          <a:prstGeom prst="rect">
            <a:avLst/>
          </a:prstGeom>
        </p:spPr>
      </p:pic>
      <p:grpSp>
        <p:nvGrpSpPr>
          <p:cNvPr id="35" name="Group 34"/>
          <p:cNvGrpSpPr/>
          <p:nvPr userDrawn="1"/>
        </p:nvGrpSpPr>
        <p:grpSpPr>
          <a:xfrm>
            <a:off x="4743959" y="6221894"/>
            <a:ext cx="2704082" cy="482131"/>
            <a:chOff x="8368726" y="4190638"/>
            <a:chExt cx="2704082" cy="482131"/>
          </a:xfrm>
        </p:grpSpPr>
        <p:grpSp>
          <p:nvGrpSpPr>
            <p:cNvPr id="36" name="Group 35"/>
            <p:cNvGrpSpPr/>
            <p:nvPr/>
          </p:nvGrpSpPr>
          <p:grpSpPr>
            <a:xfrm>
              <a:off x="8368726" y="4190638"/>
              <a:ext cx="1475365" cy="482131"/>
              <a:chOff x="6511351" y="4290654"/>
              <a:chExt cx="1475365" cy="482131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1351" y="4290654"/>
                <a:ext cx="1375350" cy="437064"/>
              </a:xfrm>
              <a:prstGeom prst="rect">
                <a:avLst/>
              </a:prstGeom>
            </p:spPr>
          </p:pic>
          <p:sp>
            <p:nvSpPr>
              <p:cNvPr id="40" name="TextBox 39"/>
              <p:cNvSpPr txBox="1"/>
              <p:nvPr/>
            </p:nvSpPr>
            <p:spPr>
              <a:xfrm>
                <a:off x="7172329" y="4557341"/>
                <a:ext cx="81438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rgbClr val="0074C9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On Premise</a:t>
                </a:r>
                <a:endParaRPr lang="en-IN" sz="800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201271" y="4311104"/>
              <a:ext cx="871537" cy="315436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9701212" y="4295944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To</a:t>
              </a:r>
              <a:endParaRPr lang="en-IN" b="1" i="1" dirty="0">
                <a:solidFill>
                  <a:srgbClr val="0074C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695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9733751" y="6611779"/>
            <a:ext cx="2464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Confidential @HCLT. All Rights reserved.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27" y="6415848"/>
            <a:ext cx="967408" cy="1959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45" y="6289145"/>
            <a:ext cx="806160" cy="44933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4743959" y="6221894"/>
            <a:ext cx="2704082" cy="482131"/>
            <a:chOff x="8368726" y="4190638"/>
            <a:chExt cx="2704082" cy="482131"/>
          </a:xfrm>
        </p:grpSpPr>
        <p:grpSp>
          <p:nvGrpSpPr>
            <p:cNvPr id="11" name="Group 10"/>
            <p:cNvGrpSpPr/>
            <p:nvPr/>
          </p:nvGrpSpPr>
          <p:grpSpPr>
            <a:xfrm>
              <a:off x="8368726" y="4190638"/>
              <a:ext cx="1475365" cy="482131"/>
              <a:chOff x="6511351" y="4290654"/>
              <a:chExt cx="1475365" cy="482131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1351" y="4290654"/>
                <a:ext cx="1375350" cy="437064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7172329" y="4557341"/>
                <a:ext cx="81438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rgbClr val="0074C9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On Premise</a:t>
                </a:r>
                <a:endParaRPr lang="en-IN" sz="800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201271" y="4311104"/>
              <a:ext cx="871537" cy="315436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701212" y="4295944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To</a:t>
              </a:r>
              <a:endParaRPr lang="en-IN" b="1" i="1" dirty="0">
                <a:solidFill>
                  <a:srgbClr val="0074C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0" y="0"/>
            <a:ext cx="12192000" cy="954157"/>
          </a:xfrm>
          <a:prstGeom prst="rect">
            <a:avLst/>
          </a:prstGeom>
          <a:solidFill>
            <a:srgbClr val="0062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499332" y="418678"/>
            <a:ext cx="3093297" cy="1514927"/>
            <a:chOff x="1738748" y="3027965"/>
            <a:chExt cx="3093297" cy="1514927"/>
          </a:xfrm>
        </p:grpSpPr>
        <p:sp>
          <p:nvSpPr>
            <p:cNvPr id="18" name="Rectangle 17"/>
            <p:cNvSpPr/>
            <p:nvPr userDrawn="1"/>
          </p:nvSpPr>
          <p:spPr>
            <a:xfrm rot="20994695">
              <a:off x="3849020" y="3113020"/>
              <a:ext cx="609111" cy="622714"/>
            </a:xfrm>
            <a:prstGeom prst="rect">
              <a:avLst/>
            </a:prstGeom>
            <a:solidFill>
              <a:srgbClr val="006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2818911" y="3027965"/>
              <a:ext cx="1080000" cy="108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76200">
              <a:solidFill>
                <a:srgbClr val="0062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 dirty="0">
                <a:solidFill>
                  <a:srgbClr val="EB3C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 rot="21394870">
              <a:off x="2247084" y="3271770"/>
              <a:ext cx="609111" cy="622714"/>
            </a:xfrm>
            <a:prstGeom prst="rect">
              <a:avLst/>
            </a:prstGeom>
            <a:solidFill>
              <a:srgbClr val="006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 userDrawn="1"/>
          </p:nvSpPr>
          <p:spPr>
            <a:xfrm rot="1667480">
              <a:off x="1738748" y="3628638"/>
              <a:ext cx="1327606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22" name="Oval 21"/>
            <p:cNvSpPr/>
            <p:nvPr userDrawn="1"/>
          </p:nvSpPr>
          <p:spPr>
            <a:xfrm rot="18013287">
              <a:off x="3733584" y="3385652"/>
              <a:ext cx="128266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834" y="159780"/>
            <a:ext cx="10460971" cy="666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586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349240" y="4101785"/>
            <a:ext cx="66482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30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Program Management 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48449" y="4811397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May 2016</a:t>
            </a:r>
            <a:endParaRPr lang="en-IN" dirty="0">
              <a:solidFill>
                <a:srgbClr val="C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49240" y="1310639"/>
            <a:ext cx="1249679" cy="899161"/>
            <a:chOff x="5225638" y="1443366"/>
            <a:chExt cx="1245530" cy="762818"/>
          </a:xfrm>
        </p:grpSpPr>
        <p:grpSp>
          <p:nvGrpSpPr>
            <p:cNvPr id="5" name="Group 4"/>
            <p:cNvGrpSpPr/>
            <p:nvPr/>
          </p:nvGrpSpPr>
          <p:grpSpPr>
            <a:xfrm>
              <a:off x="5319911" y="1443366"/>
              <a:ext cx="1151257" cy="762818"/>
              <a:chOff x="5290096" y="1591474"/>
              <a:chExt cx="1151257" cy="762818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78" t="17747" r="72701" b="17747"/>
              <a:stretch/>
            </p:blipFill>
            <p:spPr>
              <a:xfrm>
                <a:off x="5610729" y="1591474"/>
                <a:ext cx="830624" cy="762818"/>
              </a:xfrm>
              <a:prstGeom prst="rect">
                <a:avLst/>
              </a:prstGeom>
            </p:spPr>
          </p:pic>
          <p:sp>
            <p:nvSpPr>
              <p:cNvPr id="8" name="Bent-Up Arrow 7"/>
              <p:cNvSpPr/>
              <p:nvPr/>
            </p:nvSpPr>
            <p:spPr>
              <a:xfrm flipH="1">
                <a:off x="5290096" y="1912003"/>
                <a:ext cx="358820" cy="222408"/>
              </a:xfrm>
              <a:prstGeom prst="bentUpArrow">
                <a:avLst>
                  <a:gd name="adj1" fmla="val 41000"/>
                  <a:gd name="adj2" fmla="val 37000"/>
                  <a:gd name="adj3" fmla="val 25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5638" y="1525438"/>
              <a:ext cx="451813" cy="238457"/>
            </a:xfrm>
            <a:prstGeom prst="round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6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43199" y="1038386"/>
            <a:ext cx="5973775" cy="4989522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Isosceles Triangle 3"/>
          <p:cNvSpPr/>
          <p:nvPr/>
        </p:nvSpPr>
        <p:spPr>
          <a:xfrm rot="9769456">
            <a:off x="8180412" y="3093470"/>
            <a:ext cx="358082" cy="267286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13579318">
            <a:off x="7389012" y="5267755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 rot="17036562">
            <a:off x="4643797" y="5690164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20432512">
            <a:off x="3125555" y="4120538"/>
            <a:ext cx="358082" cy="28225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2416163">
            <a:off x="3692965" y="1921809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226600" y="2305215"/>
            <a:ext cx="3317447" cy="2863670"/>
            <a:chOff x="2245299" y="1423077"/>
            <a:chExt cx="2468411" cy="2410359"/>
          </a:xfrm>
        </p:grpSpPr>
        <p:sp>
          <p:nvSpPr>
            <p:cNvPr id="23" name="TextBox 22"/>
            <p:cNvSpPr txBox="1"/>
            <p:nvPr/>
          </p:nvSpPr>
          <p:spPr>
            <a:xfrm>
              <a:off x="2257828" y="1604564"/>
              <a:ext cx="2449874" cy="259057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Technical Solution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71918" y="1812796"/>
              <a:ext cx="2441792" cy="2020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3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Application Categorization (Migrate / COTS / Archive / Decommission)</a:t>
              </a:r>
            </a:p>
            <a:p>
              <a:pPr marL="171450" indent="-171450">
                <a:lnSpc>
                  <a:spcPts val="3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Data Readiness</a:t>
              </a:r>
            </a:p>
            <a:p>
              <a:pPr marL="171450" indent="-171450">
                <a:lnSpc>
                  <a:spcPts val="3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Identify Foundation &amp; Platform Capabilities</a:t>
              </a:r>
            </a:p>
            <a:p>
              <a:pPr marL="171450" indent="-171450">
                <a:lnSpc>
                  <a:spcPts val="3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Site Complexity Analysis</a:t>
              </a:r>
            </a:p>
            <a:p>
              <a:pPr marL="171450" indent="-171450">
                <a:lnSpc>
                  <a:spcPts val="3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Migration Tool Fitment Analysis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856890" y="1594174"/>
            <a:ext cx="2025485" cy="1881146"/>
            <a:chOff x="2245299" y="1423077"/>
            <a:chExt cx="2481717" cy="2324833"/>
          </a:xfrm>
        </p:grpSpPr>
        <p:sp>
          <p:nvSpPr>
            <p:cNvPr id="35" name="TextBox 34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Migration Activities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258608" y="2065590"/>
              <a:ext cx="2441792" cy="1480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Prepare Application Inventory</a:t>
              </a:r>
            </a:p>
            <a:p>
              <a:pPr marL="171450" indent="-1714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Environment Readiness</a:t>
              </a:r>
            </a:p>
            <a:p>
              <a:pPr marL="171450" indent="-1714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Application Priority Analysis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829346" y="4144749"/>
            <a:ext cx="2025485" cy="2070070"/>
            <a:chOff x="2245299" y="1423077"/>
            <a:chExt cx="2481717" cy="2324833"/>
          </a:xfrm>
        </p:grpSpPr>
        <p:sp>
          <p:nvSpPr>
            <p:cNvPr id="44" name="TextBox 43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Value-Adds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258608" y="2065590"/>
              <a:ext cx="2441792" cy="1594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Strategic - Business Case , Roadmap &amp; ROI</a:t>
              </a: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Operational Governance </a:t>
              </a: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Mobility, Workplace Productivity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73914" y="4131102"/>
            <a:ext cx="2006628" cy="2083717"/>
            <a:chOff x="2410298" y="1326765"/>
            <a:chExt cx="2488370" cy="2324833"/>
          </a:xfrm>
        </p:grpSpPr>
        <p:sp>
          <p:nvSpPr>
            <p:cNvPr id="48" name="TextBox 47"/>
            <p:cNvSpPr txBox="1"/>
            <p:nvPr/>
          </p:nvSpPr>
          <p:spPr>
            <a:xfrm>
              <a:off x="2430260" y="1569947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Management</a:t>
              </a: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436914" y="1326765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410298" y="1987966"/>
              <a:ext cx="2441792" cy="1575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25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Roadmap</a:t>
              </a:r>
            </a:p>
            <a:p>
              <a:pPr marL="171450" indent="-171450">
                <a:lnSpc>
                  <a:spcPts val="25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Scope</a:t>
              </a:r>
            </a:p>
            <a:p>
              <a:pPr marL="171450" indent="-171450">
                <a:lnSpc>
                  <a:spcPts val="25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Identify Site / Application Owners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35094" y="1594173"/>
            <a:ext cx="1938829" cy="2125419"/>
            <a:chOff x="2238870" y="1423077"/>
            <a:chExt cx="2488146" cy="2442597"/>
          </a:xfrm>
        </p:grpSpPr>
        <p:sp>
          <p:nvSpPr>
            <p:cNvPr id="52" name="TextBox 51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Considerations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38870" y="1851888"/>
              <a:ext cx="2441792" cy="20137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25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Usability Analysis</a:t>
              </a:r>
            </a:p>
            <a:p>
              <a:pPr marL="171450" indent="-171450">
                <a:lnSpc>
                  <a:spcPts val="25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Complexity Analysis</a:t>
              </a:r>
            </a:p>
            <a:p>
              <a:pPr marL="171450" indent="-171450">
                <a:lnSpc>
                  <a:spcPts val="25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Performance Analysis</a:t>
              </a:r>
            </a:p>
            <a:p>
              <a:pPr marL="171450" indent="-171450">
                <a:lnSpc>
                  <a:spcPts val="25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Additional scope / Requirement Analysis</a:t>
              </a:r>
            </a:p>
          </p:txBody>
        </p:sp>
      </p:grp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73834" y="159780"/>
            <a:ext cx="9048766" cy="666450"/>
          </a:xfrm>
        </p:spPr>
        <p:txBody>
          <a:bodyPr>
            <a:normAutofit/>
          </a:bodyPr>
          <a:lstStyle/>
          <a:p>
            <a:r>
              <a:rPr lang="en-US" dirty="0"/>
              <a:t>Program Management Activities (Discovery)</a:t>
            </a:r>
          </a:p>
        </p:txBody>
      </p:sp>
    </p:spTree>
    <p:extLst>
      <p:ext uri="{BB962C8B-B14F-4D97-AF65-F5344CB8AC3E}">
        <p14:creationId xmlns:p14="http://schemas.microsoft.com/office/powerpoint/2010/main" val="19150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743199" y="1038386"/>
            <a:ext cx="5973775" cy="4989522"/>
            <a:chOff x="2743199" y="1038386"/>
            <a:chExt cx="5973775" cy="4989522"/>
          </a:xfrm>
        </p:grpSpPr>
        <p:sp>
          <p:nvSpPr>
            <p:cNvPr id="5" name="Oval 4"/>
            <p:cNvSpPr/>
            <p:nvPr/>
          </p:nvSpPr>
          <p:spPr>
            <a:xfrm>
              <a:off x="3210127" y="1204258"/>
              <a:ext cx="5190572" cy="482365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041591" y="3288502"/>
              <a:ext cx="675383" cy="700567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6810235" y="1253541"/>
              <a:ext cx="675383" cy="740586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6877467" y="5281800"/>
              <a:ext cx="675383" cy="63118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4025212" y="5202572"/>
              <a:ext cx="675383" cy="74014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43199" y="3173300"/>
              <a:ext cx="943267" cy="89703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48648" y="1142251"/>
              <a:ext cx="943267" cy="89703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6978104" y="1389783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201062" y="3415098"/>
              <a:ext cx="399275" cy="4019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015522" y="5355896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125849" y="1389783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10490" y="3415098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63267" y="5355896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786962" y="1038386"/>
              <a:ext cx="2091323" cy="4947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Isosceles Triangle 3"/>
          <p:cNvSpPr/>
          <p:nvPr/>
        </p:nvSpPr>
        <p:spPr>
          <a:xfrm rot="9769456">
            <a:off x="8180412" y="3093470"/>
            <a:ext cx="358082" cy="267286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13579318">
            <a:off x="7389012" y="5267755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 rot="17036562">
            <a:off x="4643797" y="5690164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20432512">
            <a:off x="3125555" y="4120538"/>
            <a:ext cx="358082" cy="28225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2416163">
            <a:off x="3692965" y="1921809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226600" y="2305215"/>
            <a:ext cx="3309372" cy="2762059"/>
            <a:chOff x="2245299" y="1423077"/>
            <a:chExt cx="2462403" cy="2324833"/>
          </a:xfrm>
        </p:grpSpPr>
        <p:sp>
          <p:nvSpPr>
            <p:cNvPr id="23" name="TextBox 22"/>
            <p:cNvSpPr txBox="1"/>
            <p:nvPr/>
          </p:nvSpPr>
          <p:spPr>
            <a:xfrm>
              <a:off x="2257828" y="1604564"/>
              <a:ext cx="2449874" cy="259057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Technical Solution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856890" y="1594174"/>
            <a:ext cx="2025485" cy="1881146"/>
            <a:chOff x="2245299" y="1423077"/>
            <a:chExt cx="2481717" cy="2324833"/>
          </a:xfrm>
        </p:grpSpPr>
        <p:sp>
          <p:nvSpPr>
            <p:cNvPr id="35" name="TextBox 34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Migration Activities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829346" y="4144749"/>
            <a:ext cx="2025485" cy="2070070"/>
            <a:chOff x="2245299" y="1423077"/>
            <a:chExt cx="2481717" cy="2324833"/>
          </a:xfrm>
        </p:grpSpPr>
        <p:sp>
          <p:nvSpPr>
            <p:cNvPr id="44" name="TextBox 43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Value-Adds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90012" y="4131102"/>
            <a:ext cx="1990531" cy="2083717"/>
            <a:chOff x="2430260" y="1326765"/>
            <a:chExt cx="2468408" cy="2324833"/>
          </a:xfrm>
        </p:grpSpPr>
        <p:sp>
          <p:nvSpPr>
            <p:cNvPr id="48" name="TextBox 47"/>
            <p:cNvSpPr txBox="1"/>
            <p:nvPr/>
          </p:nvSpPr>
          <p:spPr>
            <a:xfrm>
              <a:off x="2430260" y="1569947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Management</a:t>
              </a: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436914" y="1326765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40103" y="1594173"/>
            <a:ext cx="1933819" cy="2022947"/>
            <a:chOff x="2245299" y="1423077"/>
            <a:chExt cx="2481717" cy="2324833"/>
          </a:xfrm>
        </p:grpSpPr>
        <p:sp>
          <p:nvSpPr>
            <p:cNvPr id="52" name="TextBox 51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Considerations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73834" y="159780"/>
            <a:ext cx="9048766" cy="666450"/>
          </a:xfrm>
        </p:spPr>
        <p:txBody>
          <a:bodyPr>
            <a:normAutofit/>
          </a:bodyPr>
          <a:lstStyle/>
          <a:p>
            <a:r>
              <a:rPr lang="en-US" dirty="0"/>
              <a:t>Program Management Activities (Planning)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3855" y="2115239"/>
            <a:ext cx="1992900" cy="1429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Non Functional Requirements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Compliance Requirements and Domain Imperatives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 Spread and Multilingual Needs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13856" y="4735367"/>
            <a:ext cx="1992900" cy="1449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Program Governance Plan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Adoption Planning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Delivery Methodology 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Program Schedule 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Program Infrastructure Planning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58239" y="3015599"/>
            <a:ext cx="32816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Estimation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Sizing &amp; Capacity Planning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Define Content Migration Approach – HSM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Development Plan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856890" y="2113572"/>
            <a:ext cx="2326857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714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Migration Strategy &amp; Plan</a:t>
            </a:r>
          </a:p>
          <a:p>
            <a:pPr indent="-1714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Rationalization Strategy</a:t>
            </a:r>
          </a:p>
          <a:p>
            <a:pPr indent="-1714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Customization Strategy</a:t>
            </a:r>
          </a:p>
          <a:p>
            <a:pPr indent="-1714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Test Strategy &amp; Plan</a:t>
            </a:r>
          </a:p>
          <a:p>
            <a:pPr indent="-17145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Training Strategy &amp; Plan</a:t>
            </a:r>
          </a:p>
          <a:p>
            <a:pPr>
              <a:lnSpc>
                <a:spcPts val="1500"/>
              </a:lnSpc>
            </a:pPr>
            <a:endParaRPr lang="en-US" sz="11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794381" y="4644070"/>
            <a:ext cx="2326857" cy="1731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CAF Strategic Layer, Operational Artefacts and Reusable assets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Estimation, Sizing - CAF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Mobility - RWD, WP tool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based Migration Framework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en-US" sz="11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36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743199" y="1038386"/>
            <a:ext cx="5973775" cy="4989522"/>
            <a:chOff x="2743199" y="1038386"/>
            <a:chExt cx="5973775" cy="4989522"/>
          </a:xfrm>
        </p:grpSpPr>
        <p:sp>
          <p:nvSpPr>
            <p:cNvPr id="5" name="Oval 4"/>
            <p:cNvSpPr/>
            <p:nvPr/>
          </p:nvSpPr>
          <p:spPr>
            <a:xfrm>
              <a:off x="3210127" y="1204258"/>
              <a:ext cx="5190572" cy="482365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041591" y="3288502"/>
              <a:ext cx="675383" cy="700567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6810235" y="1253541"/>
              <a:ext cx="675383" cy="740586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6877467" y="5281800"/>
              <a:ext cx="675383" cy="63118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4025212" y="5202572"/>
              <a:ext cx="675383" cy="74014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43199" y="3173300"/>
              <a:ext cx="943267" cy="89703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48648" y="1142251"/>
              <a:ext cx="943267" cy="89703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6978104" y="1389783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201062" y="3415098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015522" y="5355896"/>
              <a:ext cx="399275" cy="4019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125849" y="1389783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10490" y="3415098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63267" y="5355896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786962" y="1038386"/>
              <a:ext cx="2091323" cy="4947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Isosceles Triangle 3"/>
          <p:cNvSpPr/>
          <p:nvPr/>
        </p:nvSpPr>
        <p:spPr>
          <a:xfrm rot="9769456">
            <a:off x="8180412" y="3093470"/>
            <a:ext cx="358082" cy="267286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13579318">
            <a:off x="7389012" y="5267755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 rot="17036562">
            <a:off x="4643797" y="5690164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20432512">
            <a:off x="3125555" y="4120538"/>
            <a:ext cx="358082" cy="28225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2416163">
            <a:off x="3692965" y="1921809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226600" y="2305215"/>
            <a:ext cx="3309372" cy="2762059"/>
            <a:chOff x="2245299" y="1423077"/>
            <a:chExt cx="2462403" cy="2324833"/>
          </a:xfrm>
        </p:grpSpPr>
        <p:sp>
          <p:nvSpPr>
            <p:cNvPr id="23" name="TextBox 22"/>
            <p:cNvSpPr txBox="1"/>
            <p:nvPr/>
          </p:nvSpPr>
          <p:spPr>
            <a:xfrm>
              <a:off x="2257828" y="1604564"/>
              <a:ext cx="2449874" cy="259057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Technical Solution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856890" y="1594174"/>
            <a:ext cx="2025485" cy="1881146"/>
            <a:chOff x="2245299" y="1423077"/>
            <a:chExt cx="2481717" cy="2324833"/>
          </a:xfrm>
        </p:grpSpPr>
        <p:sp>
          <p:nvSpPr>
            <p:cNvPr id="35" name="TextBox 34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Migration Activities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829346" y="4144749"/>
            <a:ext cx="2025485" cy="2070070"/>
            <a:chOff x="2245299" y="1423077"/>
            <a:chExt cx="2481717" cy="2324833"/>
          </a:xfrm>
        </p:grpSpPr>
        <p:sp>
          <p:nvSpPr>
            <p:cNvPr id="44" name="TextBox 43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Value-Adds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90012" y="4131102"/>
            <a:ext cx="1990531" cy="2083717"/>
            <a:chOff x="2430260" y="1326765"/>
            <a:chExt cx="2468408" cy="2324833"/>
          </a:xfrm>
        </p:grpSpPr>
        <p:sp>
          <p:nvSpPr>
            <p:cNvPr id="48" name="TextBox 47"/>
            <p:cNvSpPr txBox="1"/>
            <p:nvPr/>
          </p:nvSpPr>
          <p:spPr>
            <a:xfrm>
              <a:off x="2430260" y="1569947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Management</a:t>
              </a: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436914" y="1326765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33922" y="1594173"/>
            <a:ext cx="1940002" cy="2022947"/>
            <a:chOff x="2237365" y="1423077"/>
            <a:chExt cx="2489651" cy="2324833"/>
          </a:xfrm>
        </p:grpSpPr>
        <p:sp>
          <p:nvSpPr>
            <p:cNvPr id="52" name="TextBox 51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Considerations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37365" y="1972844"/>
              <a:ext cx="2441792" cy="1542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Target - Hybrid, Cloud or On-</a:t>
              </a:r>
              <a:r>
                <a:rPr lang="en-US" sz="1100" dirty="0" err="1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Prem</a:t>
              </a:r>
              <a:endPara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Authentication mechanism</a:t>
              </a: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Reusability</a:t>
              </a:r>
            </a:p>
          </p:txBody>
        </p:sp>
      </p:grp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73834" y="159780"/>
            <a:ext cx="9048766" cy="666450"/>
          </a:xfrm>
        </p:spPr>
        <p:txBody>
          <a:bodyPr>
            <a:normAutofit fontScale="90000"/>
          </a:bodyPr>
          <a:lstStyle/>
          <a:p>
            <a:r>
              <a:rPr lang="en-US" dirty="0"/>
              <a:t>Program Management Activities (Preparation)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4765" y="4813856"/>
            <a:ext cx="2083100" cy="125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Pilot Prioritization &amp; Planning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Factory Model Planning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Stakeholder Management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851069" y="2051230"/>
            <a:ext cx="1992900" cy="1451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Prepare Pilot execution plan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Pilot Rollout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Agile Delivery (Wave Planning)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Prepare Wave Schedule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851069" y="4762283"/>
            <a:ext cx="1992900" cy="119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Best practices from CAF Operational Layer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Business Architecture with CAF Strategic Layer</a:t>
            </a:r>
          </a:p>
          <a:p>
            <a:pPr marL="171450" indent="-1714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Reusable assets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325816" y="2790247"/>
            <a:ext cx="32816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Pilot Migration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Pilot Capability Development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Define Capability Solution Architecture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Environment Setup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Identify technical gaps through Pilot migration and prepare scripts</a:t>
            </a:r>
          </a:p>
        </p:txBody>
      </p:sp>
    </p:spTree>
    <p:extLst>
      <p:ext uri="{BB962C8B-B14F-4D97-AF65-F5344CB8AC3E}">
        <p14:creationId xmlns:p14="http://schemas.microsoft.com/office/powerpoint/2010/main" val="357330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743199" y="1038386"/>
            <a:ext cx="5973775" cy="4989522"/>
            <a:chOff x="2743199" y="1038386"/>
            <a:chExt cx="5973775" cy="4989522"/>
          </a:xfrm>
        </p:grpSpPr>
        <p:sp>
          <p:nvSpPr>
            <p:cNvPr id="5" name="Oval 4"/>
            <p:cNvSpPr/>
            <p:nvPr/>
          </p:nvSpPr>
          <p:spPr>
            <a:xfrm>
              <a:off x="3210127" y="1204258"/>
              <a:ext cx="5190572" cy="482365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041591" y="3288502"/>
              <a:ext cx="675383" cy="700567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6810235" y="1253541"/>
              <a:ext cx="675383" cy="740586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6877467" y="5281800"/>
              <a:ext cx="675383" cy="63118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4025212" y="5202572"/>
              <a:ext cx="675383" cy="74014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43199" y="3173300"/>
              <a:ext cx="943267" cy="89703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48648" y="1142251"/>
              <a:ext cx="943267" cy="89703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6978104" y="1389783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201062" y="3415098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015522" y="5355896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125849" y="1389783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10490" y="3415098"/>
              <a:ext cx="399275" cy="401971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63267" y="5355896"/>
              <a:ext cx="399275" cy="4019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786962" y="1038386"/>
              <a:ext cx="2091323" cy="4947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Isosceles Triangle 3"/>
          <p:cNvSpPr/>
          <p:nvPr/>
        </p:nvSpPr>
        <p:spPr>
          <a:xfrm rot="9769456">
            <a:off x="8180412" y="3093470"/>
            <a:ext cx="358082" cy="267286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13579318">
            <a:off x="7389012" y="5267755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 rot="17036562">
            <a:off x="4643797" y="5690164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20432512">
            <a:off x="3125555" y="4120538"/>
            <a:ext cx="358082" cy="28225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2416163">
            <a:off x="3692965" y="1921809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226600" y="2305215"/>
            <a:ext cx="3309372" cy="2762059"/>
            <a:chOff x="2245299" y="1423077"/>
            <a:chExt cx="2462403" cy="2324833"/>
          </a:xfrm>
        </p:grpSpPr>
        <p:sp>
          <p:nvSpPr>
            <p:cNvPr id="23" name="TextBox 22"/>
            <p:cNvSpPr txBox="1"/>
            <p:nvPr/>
          </p:nvSpPr>
          <p:spPr>
            <a:xfrm>
              <a:off x="2257828" y="1604564"/>
              <a:ext cx="2449874" cy="259057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Technical Solution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856890" y="1594174"/>
            <a:ext cx="2025485" cy="1881146"/>
            <a:chOff x="2245299" y="1423077"/>
            <a:chExt cx="2481717" cy="2324833"/>
          </a:xfrm>
        </p:grpSpPr>
        <p:sp>
          <p:nvSpPr>
            <p:cNvPr id="35" name="TextBox 34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Migration Activities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829346" y="4144749"/>
            <a:ext cx="2025485" cy="2070070"/>
            <a:chOff x="2245299" y="1423077"/>
            <a:chExt cx="2481717" cy="2324833"/>
          </a:xfrm>
        </p:grpSpPr>
        <p:sp>
          <p:nvSpPr>
            <p:cNvPr id="44" name="TextBox 43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Value-Adds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90012" y="4131102"/>
            <a:ext cx="1990531" cy="2083717"/>
            <a:chOff x="2430260" y="1326765"/>
            <a:chExt cx="2468408" cy="2324833"/>
          </a:xfrm>
        </p:grpSpPr>
        <p:sp>
          <p:nvSpPr>
            <p:cNvPr id="48" name="TextBox 47"/>
            <p:cNvSpPr txBox="1"/>
            <p:nvPr/>
          </p:nvSpPr>
          <p:spPr>
            <a:xfrm>
              <a:off x="2430260" y="1569947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Management</a:t>
              </a: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436914" y="1326765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40103" y="1594173"/>
            <a:ext cx="1933819" cy="2022947"/>
            <a:chOff x="2245299" y="1423077"/>
            <a:chExt cx="2481717" cy="2324833"/>
          </a:xfrm>
        </p:grpSpPr>
        <p:sp>
          <p:nvSpPr>
            <p:cNvPr id="52" name="TextBox 51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Considerations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73834" y="159780"/>
            <a:ext cx="9048766" cy="666450"/>
          </a:xfrm>
        </p:spPr>
        <p:txBody>
          <a:bodyPr>
            <a:normAutofit/>
          </a:bodyPr>
          <a:lstStyle/>
          <a:p>
            <a:r>
              <a:rPr lang="en-US" dirty="0"/>
              <a:t>Program Management Activities (Execution)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01724" y="2102753"/>
            <a:ext cx="1992900" cy="1011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Existing SDLC Model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 and Audit Compliance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Configuration Mgmt.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1724" y="4745832"/>
            <a:ext cx="1992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Deliver in Factory Model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Agile based Execution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Migration Mgmt.</a:t>
            </a:r>
            <a:b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61567" y="2882236"/>
            <a:ext cx="32816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COTS/Tool based Migration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Implement Capability based solutions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Align with HCL Migration Reference Architecture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Perform Capability Rollout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endParaRPr lang="en-US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878614" y="1943449"/>
            <a:ext cx="1992900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Business Arch. Focus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Agile migration process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 deployment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Rollout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835114" y="4803947"/>
            <a:ext cx="1992899" cy="1242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Leverage HCL accelerators 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Leverage SP </a:t>
            </a:r>
            <a:r>
              <a:rPr lang="en-US" sz="11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CoE</a:t>
            </a:r>
            <a:endParaRPr lang="en-US" sz="11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KM &amp; HCL Customer Connects - Value Portal</a:t>
            </a:r>
          </a:p>
        </p:txBody>
      </p:sp>
    </p:spTree>
    <p:extLst>
      <p:ext uri="{BB962C8B-B14F-4D97-AF65-F5344CB8AC3E}">
        <p14:creationId xmlns:p14="http://schemas.microsoft.com/office/powerpoint/2010/main" val="108064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43199" y="1038386"/>
            <a:ext cx="5973775" cy="4989522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Isosceles Triangle 3"/>
          <p:cNvSpPr/>
          <p:nvPr/>
        </p:nvSpPr>
        <p:spPr>
          <a:xfrm rot="9769456">
            <a:off x="8180412" y="3093470"/>
            <a:ext cx="358082" cy="267286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13579318">
            <a:off x="7389012" y="5267755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 rot="17036562">
            <a:off x="4643797" y="5690164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20432512">
            <a:off x="3125555" y="4120538"/>
            <a:ext cx="358082" cy="28225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2416163">
            <a:off x="3692965" y="1921809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226600" y="2305215"/>
            <a:ext cx="3309372" cy="2762059"/>
            <a:chOff x="2245299" y="1423077"/>
            <a:chExt cx="2462403" cy="2324833"/>
          </a:xfrm>
        </p:grpSpPr>
        <p:sp>
          <p:nvSpPr>
            <p:cNvPr id="23" name="TextBox 22"/>
            <p:cNvSpPr txBox="1"/>
            <p:nvPr/>
          </p:nvSpPr>
          <p:spPr>
            <a:xfrm>
              <a:off x="2257828" y="1604564"/>
              <a:ext cx="2449874" cy="259057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Technical Solution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856890" y="1594174"/>
            <a:ext cx="2025485" cy="1881146"/>
            <a:chOff x="2245299" y="1423077"/>
            <a:chExt cx="2481717" cy="2324833"/>
          </a:xfrm>
        </p:grpSpPr>
        <p:sp>
          <p:nvSpPr>
            <p:cNvPr id="35" name="TextBox 34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Migration Activities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829346" y="4144749"/>
            <a:ext cx="2025485" cy="2070070"/>
            <a:chOff x="2245299" y="1423077"/>
            <a:chExt cx="2481717" cy="2324833"/>
          </a:xfrm>
        </p:grpSpPr>
        <p:sp>
          <p:nvSpPr>
            <p:cNvPr id="44" name="TextBox 43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Value-Adds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90012" y="4131102"/>
            <a:ext cx="1990531" cy="2083717"/>
            <a:chOff x="2430260" y="1326765"/>
            <a:chExt cx="2468408" cy="2324833"/>
          </a:xfrm>
        </p:grpSpPr>
        <p:sp>
          <p:nvSpPr>
            <p:cNvPr id="48" name="TextBox 47"/>
            <p:cNvSpPr txBox="1"/>
            <p:nvPr/>
          </p:nvSpPr>
          <p:spPr>
            <a:xfrm>
              <a:off x="2430260" y="1569947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Management</a:t>
              </a: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436914" y="1326765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40103" y="1594173"/>
            <a:ext cx="1933819" cy="2022947"/>
            <a:chOff x="2245299" y="1423077"/>
            <a:chExt cx="2481717" cy="2324833"/>
          </a:xfrm>
        </p:grpSpPr>
        <p:sp>
          <p:nvSpPr>
            <p:cNvPr id="52" name="TextBox 51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Considerations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73834" y="159780"/>
            <a:ext cx="9048766" cy="666450"/>
          </a:xfrm>
        </p:spPr>
        <p:txBody>
          <a:bodyPr>
            <a:normAutofit/>
          </a:bodyPr>
          <a:lstStyle/>
          <a:p>
            <a:r>
              <a:rPr lang="en-US" dirty="0"/>
              <a:t>Program Management Activities (V&amp;V)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3856" y="2039450"/>
            <a:ext cx="1992900" cy="1271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Usability Analysis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Complexity Analysis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Performance Analysis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Additional scope Analysis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13856" y="4932007"/>
            <a:ext cx="1992900" cy="92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Program Quality Management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Application Rollout Plan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898563" y="2170521"/>
            <a:ext cx="1992900" cy="627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Application Quality Assurance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897982" y="4861652"/>
            <a:ext cx="19929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HCL Test Factory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Sample Testing Approach</a:t>
            </a:r>
            <a:endParaRPr lang="en-US" sz="11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HCL</a:t>
            </a:r>
            <a:r>
              <a:rPr lang="en-US" sz="11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Checklists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338276" y="3002273"/>
            <a:ext cx="3281672" cy="1605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Technical Validation &amp; Remediation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User Acceptance Testing 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Delta Synchronization</a:t>
            </a:r>
          </a:p>
          <a:p>
            <a:pPr marL="171450" indent="-1714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UI Testing &amp; Rectification</a:t>
            </a:r>
          </a:p>
        </p:txBody>
      </p:sp>
    </p:spTree>
    <p:extLst>
      <p:ext uri="{BB962C8B-B14F-4D97-AF65-F5344CB8AC3E}">
        <p14:creationId xmlns:p14="http://schemas.microsoft.com/office/powerpoint/2010/main" val="290656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43199" y="1038386"/>
            <a:ext cx="5973775" cy="4989522"/>
            <a:chOff x="2479979" y="908618"/>
            <a:chExt cx="6840427" cy="5675062"/>
          </a:xfrm>
        </p:grpSpPr>
        <p:sp>
          <p:nvSpPr>
            <p:cNvPr id="5" name="Oval 4"/>
            <p:cNvSpPr/>
            <p:nvPr/>
          </p:nvSpPr>
          <p:spPr>
            <a:xfrm>
              <a:off x="3014647" y="1097280"/>
              <a:ext cx="5943600" cy="5486400"/>
            </a:xfrm>
            <a:prstGeom prst="ellipse">
              <a:avLst/>
            </a:prstGeom>
            <a:noFill/>
            <a:ln w="47625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457356">
              <a:off x="8547041" y="3467891"/>
              <a:ext cx="773365" cy="796822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</a:rPr>
                <a:t>Planning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rot="19793279">
              <a:off x="7137045" y="1153334"/>
              <a:ext cx="773365" cy="842340"/>
            </a:xfrm>
            <a:prstGeom prst="rect">
              <a:avLst/>
            </a:prstGeom>
            <a:solidFill>
              <a:schemeClr val="bg1"/>
            </a:solidFill>
          </p:spPr>
          <p:txBody>
            <a:bodyPr spcFirstLastPara="1" wrap="none" numCol="1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bg1">
                      <a:lumMod val="65000"/>
                    </a:schemeClr>
                  </a:solidFill>
                </a:defRPr>
              </a:lvl1pPr>
            </a:lstStyle>
            <a:p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Discovery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511251">
              <a:off x="7214030" y="5735060"/>
              <a:ext cx="773365" cy="7179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Preparation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rot="19958421">
              <a:off x="3947982" y="5644946"/>
              <a:ext cx="773365" cy="8418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t">
              <a:prstTxWarp prst="textArchDown">
                <a:avLst>
                  <a:gd name="adj" fmla="val 325974"/>
                </a:avLst>
              </a:prstTxWarp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</a:rPr>
                <a:t>Execution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79979" y="3336861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Verification &amp; Validation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45802" y="1026754"/>
              <a:ext cx="1080112" cy="102028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prstTxWarp prst="textCirclePour">
                <a:avLst>
                  <a:gd name="adj1" fmla="val 12322992"/>
                  <a:gd name="adj2" fmla="val 78302"/>
                </a:avLst>
              </a:prstTxWarp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</a:rPr>
                <a:t> Cutover &amp; Maintenance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329267" y="130829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87296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372114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63218" y="1308296"/>
              <a:ext cx="457200" cy="4572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786047" y="3611880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106065" y="5819336"/>
              <a:ext cx="457200" cy="457200"/>
            </a:xfrm>
            <a:prstGeom prst="ellipse">
              <a:avLst/>
            </a:prstGeom>
            <a:solidFill>
              <a:schemeClr val="bg1"/>
            </a:solidFill>
            <a:ln w="8572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820243" y="908618"/>
              <a:ext cx="2394724" cy="56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Isosceles Triangle 3"/>
          <p:cNvSpPr/>
          <p:nvPr/>
        </p:nvSpPr>
        <p:spPr>
          <a:xfrm rot="9769456">
            <a:off x="8180412" y="3093470"/>
            <a:ext cx="358082" cy="267286"/>
          </a:xfrm>
          <a:prstGeom prst="triangle">
            <a:avLst/>
          </a:prstGeom>
          <a:solidFill>
            <a:srgbClr val="41719C"/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 rot="13579318">
            <a:off x="7389012" y="5267755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 rot="17036562">
            <a:off x="4643797" y="5690164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20432512">
            <a:off x="3125555" y="4120538"/>
            <a:ext cx="358082" cy="28225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2416163">
            <a:off x="3692965" y="1921809"/>
            <a:ext cx="358082" cy="26728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226600" y="2305215"/>
            <a:ext cx="3309372" cy="2762059"/>
            <a:chOff x="2245299" y="1423077"/>
            <a:chExt cx="2462403" cy="2324833"/>
          </a:xfrm>
        </p:grpSpPr>
        <p:sp>
          <p:nvSpPr>
            <p:cNvPr id="23" name="TextBox 22"/>
            <p:cNvSpPr txBox="1"/>
            <p:nvPr/>
          </p:nvSpPr>
          <p:spPr>
            <a:xfrm>
              <a:off x="2257828" y="1604564"/>
              <a:ext cx="2449874" cy="259057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Technical Solution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856890" y="1594174"/>
            <a:ext cx="2025485" cy="1881146"/>
            <a:chOff x="2245299" y="1423077"/>
            <a:chExt cx="2481717" cy="2324833"/>
          </a:xfrm>
        </p:grpSpPr>
        <p:sp>
          <p:nvSpPr>
            <p:cNvPr id="35" name="TextBox 34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Migration Activities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829346" y="4144749"/>
            <a:ext cx="2025485" cy="2070070"/>
            <a:chOff x="2245299" y="1423077"/>
            <a:chExt cx="2481717" cy="2324833"/>
          </a:xfrm>
        </p:grpSpPr>
        <p:sp>
          <p:nvSpPr>
            <p:cNvPr id="44" name="TextBox 43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Value-Adds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90012" y="4131102"/>
            <a:ext cx="1990531" cy="2083717"/>
            <a:chOff x="2430260" y="1326765"/>
            <a:chExt cx="2468408" cy="2324833"/>
          </a:xfrm>
        </p:grpSpPr>
        <p:sp>
          <p:nvSpPr>
            <p:cNvPr id="48" name="TextBox 47"/>
            <p:cNvSpPr txBox="1"/>
            <p:nvPr/>
          </p:nvSpPr>
          <p:spPr>
            <a:xfrm>
              <a:off x="2430260" y="1569947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Management</a:t>
              </a: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436914" y="1326765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40103" y="1594173"/>
            <a:ext cx="1933819" cy="2022947"/>
            <a:chOff x="2245299" y="1423077"/>
            <a:chExt cx="2481717" cy="2324833"/>
          </a:xfrm>
        </p:grpSpPr>
        <p:sp>
          <p:nvSpPr>
            <p:cNvPr id="52" name="TextBox 51"/>
            <p:cNvSpPr txBox="1"/>
            <p:nvPr/>
          </p:nvSpPr>
          <p:spPr>
            <a:xfrm>
              <a:off x="2258608" y="1629441"/>
              <a:ext cx="2468408" cy="365590"/>
            </a:xfrm>
            <a:prstGeom prst="rect">
              <a:avLst/>
            </a:prstGeom>
            <a:solidFill>
              <a:srgbClr val="3A6A95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Considerations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245299" y="1423077"/>
              <a:ext cx="2455101" cy="2324833"/>
            </a:xfrm>
            <a:prstGeom prst="roundRect">
              <a:avLst>
                <a:gd name="adj" fmla="val 8504"/>
              </a:avLst>
            </a:prstGeom>
            <a:noFill/>
            <a:ln w="38100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73834" y="159780"/>
            <a:ext cx="9048766" cy="666450"/>
          </a:xfrm>
        </p:spPr>
        <p:txBody>
          <a:bodyPr>
            <a:normAutofit/>
          </a:bodyPr>
          <a:lstStyle/>
          <a:p>
            <a:r>
              <a:rPr lang="en-US" dirty="0"/>
              <a:t>Program Management Activities (CO &amp; SS)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26147" y="2062412"/>
            <a:ext cx="1992900" cy="141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Usability Analysis</a:t>
            </a:r>
          </a:p>
          <a:p>
            <a:pPr marL="171450" indent="-1714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Compliance Requirements &amp; Domain Imperatives</a:t>
            </a:r>
          </a:p>
          <a:p>
            <a:pPr marL="171450" indent="-1714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Non-Functional </a:t>
            </a:r>
            <a:r>
              <a:rPr lang="en-US" sz="11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Req.s</a:t>
            </a:r>
            <a:endParaRPr lang="en-US" sz="11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GEO-Spread/Multilingual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5137" y="4781263"/>
            <a:ext cx="1992900" cy="1284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Support Plan Rollout 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Incident Management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 Management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Reusability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883579" y="2050456"/>
            <a:ext cx="1992900" cy="1357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Application Rollouts &amp; Workshops</a:t>
            </a:r>
          </a:p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Application Adoption</a:t>
            </a:r>
          </a:p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Core-Flexi</a:t>
            </a:r>
          </a:p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KEDB</a:t>
            </a:r>
          </a:p>
          <a:p>
            <a:pPr marL="171450" indent="-1714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Continuous Improvement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883579" y="4878114"/>
            <a:ext cx="1992900" cy="1214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Adoption Measurement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HCL's proprietary Transition and ASM frameworks</a:t>
            </a:r>
            <a:endParaRPr lang="en-US" sz="11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24215" y="2976255"/>
            <a:ext cx="3281672" cy="1695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Perform Application Rollout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Training &amp; Handover (HOTS)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Global Admin Setup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O365 Service Monitoring</a:t>
            </a:r>
          </a:p>
          <a:p>
            <a:pPr marL="171450" indent="-1714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Application Support and Maintenance</a:t>
            </a:r>
          </a:p>
        </p:txBody>
      </p:sp>
    </p:spTree>
    <p:extLst>
      <p:ext uri="{BB962C8B-B14F-4D97-AF65-F5344CB8AC3E}">
        <p14:creationId xmlns:p14="http://schemas.microsoft.com/office/powerpoint/2010/main" val="318560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0979" y="4101785"/>
            <a:ext cx="21165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0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440916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534</Words>
  <Application>Microsoft Office PowerPoint</Application>
  <PresentationFormat>Widescreen</PresentationFormat>
  <Paragraphs>183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Segoe UI</vt:lpstr>
      <vt:lpstr>1_Office Theme</vt:lpstr>
      <vt:lpstr>PowerPoint Presentation</vt:lpstr>
      <vt:lpstr>Program Management Activities (Discovery)</vt:lpstr>
      <vt:lpstr>Program Management Activities (Planning)</vt:lpstr>
      <vt:lpstr>Program Management Activities (Preparation)</vt:lpstr>
      <vt:lpstr>Program Management Activities (Execution)</vt:lpstr>
      <vt:lpstr>Program Management Activities (V&amp;V)</vt:lpstr>
      <vt:lpstr>Program Management Activities (CO &amp; SS)</vt:lpstr>
      <vt:lpstr>PowerPoint Presentation</vt:lpstr>
    </vt:vector>
  </TitlesOfParts>
  <Company>HCL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Debraj Das</dc:creator>
  <cp:lastModifiedBy>Arabinda Nag Chowdhury</cp:lastModifiedBy>
  <cp:revision>18</cp:revision>
  <dcterms:created xsi:type="dcterms:W3CDTF">2016-04-24T16:28:18Z</dcterms:created>
  <dcterms:modified xsi:type="dcterms:W3CDTF">2016-05-12T12:50:19Z</dcterms:modified>
</cp:coreProperties>
</file>