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5"/>
  </p:notesMasterIdLst>
  <p:handoutMasterIdLst>
    <p:handoutMasterId r:id="rId66"/>
  </p:handoutMasterIdLst>
  <p:sldIdLst>
    <p:sldId id="256" r:id="rId6"/>
    <p:sldId id="257" r:id="rId7"/>
    <p:sldId id="358" r:id="rId8"/>
    <p:sldId id="359" r:id="rId9"/>
    <p:sldId id="360" r:id="rId10"/>
    <p:sldId id="341" r:id="rId11"/>
    <p:sldId id="370" r:id="rId12"/>
    <p:sldId id="265" r:id="rId13"/>
    <p:sldId id="327" r:id="rId14"/>
    <p:sldId id="324" r:id="rId15"/>
    <p:sldId id="355" r:id="rId16"/>
    <p:sldId id="356" r:id="rId17"/>
    <p:sldId id="357" r:id="rId18"/>
    <p:sldId id="333" r:id="rId19"/>
    <p:sldId id="259" r:id="rId20"/>
    <p:sldId id="270" r:id="rId21"/>
    <p:sldId id="373" r:id="rId22"/>
    <p:sldId id="374" r:id="rId23"/>
    <p:sldId id="375" r:id="rId24"/>
    <p:sldId id="376" r:id="rId25"/>
    <p:sldId id="361" r:id="rId26"/>
    <p:sldId id="342" r:id="rId27"/>
    <p:sldId id="343" r:id="rId28"/>
    <p:sldId id="377" r:id="rId29"/>
    <p:sldId id="378" r:id="rId30"/>
    <p:sldId id="379" r:id="rId31"/>
    <p:sldId id="380" r:id="rId32"/>
    <p:sldId id="381" r:id="rId33"/>
    <p:sldId id="260" r:id="rId34"/>
    <p:sldId id="318" r:id="rId35"/>
    <p:sldId id="339" r:id="rId36"/>
    <p:sldId id="328" r:id="rId37"/>
    <p:sldId id="371" r:id="rId38"/>
    <p:sldId id="372" r:id="rId39"/>
    <p:sldId id="340" r:id="rId40"/>
    <p:sldId id="362" r:id="rId41"/>
    <p:sldId id="363" r:id="rId42"/>
    <p:sldId id="364" r:id="rId43"/>
    <p:sldId id="365" r:id="rId44"/>
    <p:sldId id="366" r:id="rId45"/>
    <p:sldId id="367" r:id="rId46"/>
    <p:sldId id="368" r:id="rId47"/>
    <p:sldId id="369" r:id="rId48"/>
    <p:sldId id="261" r:id="rId49"/>
    <p:sldId id="272" r:id="rId50"/>
    <p:sldId id="319" r:id="rId51"/>
    <p:sldId id="323" r:id="rId52"/>
    <p:sldId id="262" r:id="rId53"/>
    <p:sldId id="344" r:id="rId54"/>
    <p:sldId id="345" r:id="rId55"/>
    <p:sldId id="346" r:id="rId56"/>
    <p:sldId id="347" r:id="rId57"/>
    <p:sldId id="348" r:id="rId58"/>
    <p:sldId id="349" r:id="rId59"/>
    <p:sldId id="350" r:id="rId60"/>
    <p:sldId id="351" r:id="rId61"/>
    <p:sldId id="352" r:id="rId62"/>
    <p:sldId id="353" r:id="rId63"/>
    <p:sldId id="35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75150A-FCF8-40C1-B561-80C9033DE7F0}">
          <p14:sldIdLst>
            <p14:sldId id="256"/>
            <p14:sldId id="257"/>
            <p14:sldId id="358"/>
            <p14:sldId id="359"/>
            <p14:sldId id="360"/>
            <p14:sldId id="341"/>
          </p14:sldIdLst>
        </p14:section>
        <p14:section name="Solution Tenets" id="{0EF23E23-FD56-4259-84F9-754A9E0E5E74}">
          <p14:sldIdLst>
            <p14:sldId id="370"/>
            <p14:sldId id="265"/>
            <p14:sldId id="327"/>
            <p14:sldId id="324"/>
          </p14:sldIdLst>
        </p14:section>
        <p14:section name="Solution Enablers" id="{B52C55D5-E58B-4579-8E93-B027589202F1}">
          <p14:sldIdLst>
            <p14:sldId id="355"/>
            <p14:sldId id="356"/>
            <p14:sldId id="357"/>
            <p14:sldId id="333"/>
          </p14:sldIdLst>
        </p14:section>
        <p14:section name="Upgrade Approach" id="{FDC002D6-C318-4A2B-A7B1-8F463DFBBD4A}">
          <p14:sldIdLst>
            <p14:sldId id="259"/>
            <p14:sldId id="270"/>
            <p14:sldId id="373"/>
            <p14:sldId id="374"/>
            <p14:sldId id="375"/>
            <p14:sldId id="376"/>
            <p14:sldId id="361"/>
          </p14:sldIdLst>
        </p14:section>
        <p14:section name="Lessons Learnt" id="{D8BCEA23-90F8-405D-8B06-5281C39873A1}">
          <p14:sldIdLst>
            <p14:sldId id="342"/>
            <p14:sldId id="343"/>
            <p14:sldId id="377"/>
            <p14:sldId id="378"/>
            <p14:sldId id="379"/>
            <p14:sldId id="380"/>
            <p14:sldId id="381"/>
          </p14:sldIdLst>
        </p14:section>
        <p14:section name="Differentiators" id="{987FCD29-DB81-4649-9C61-E658052177EB}">
          <p14:sldIdLst>
            <p14:sldId id="260"/>
            <p14:sldId id="318"/>
            <p14:sldId id="339"/>
          </p14:sldIdLst>
        </p14:section>
        <p14:section name="Strategic" id="{4A17A5A4-6E69-4BC9-8097-B232665B0719}">
          <p14:sldIdLst>
            <p14:sldId id="328"/>
            <p14:sldId id="371"/>
            <p14:sldId id="372"/>
            <p14:sldId id="340"/>
            <p14:sldId id="362"/>
            <p14:sldId id="363"/>
            <p14:sldId id="364"/>
            <p14:sldId id="365"/>
          </p14:sldIdLst>
        </p14:section>
        <p14:section name="Operational &amp; Technical" id="{690B1C08-6BB6-4F4D-8BD1-CB8BA7C03C83}">
          <p14:sldIdLst>
            <p14:sldId id="366"/>
            <p14:sldId id="367"/>
            <p14:sldId id="368"/>
            <p14:sldId id="369"/>
          </p14:sldIdLst>
        </p14:section>
        <p14:section name="Case Studies" id="{17FEF61C-BDE9-43E3-850A-C4FE183A809C}">
          <p14:sldIdLst>
            <p14:sldId id="261"/>
            <p14:sldId id="272"/>
            <p14:sldId id="319"/>
            <p14:sldId id="323"/>
            <p14:sldId id="262"/>
            <p14:sldId id="344"/>
            <p14:sldId id="345"/>
            <p14:sldId id="346"/>
            <p14:sldId id="347"/>
            <p14:sldId id="348"/>
            <p14:sldId id="349"/>
            <p14:sldId id="350"/>
            <p14:sldId id="351"/>
            <p14:sldId id="352"/>
            <p14:sldId id="353"/>
            <p14:sldId id="35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3D9"/>
    <a:srgbClr val="FF5757"/>
    <a:srgbClr val="4D7731"/>
    <a:srgbClr val="FF3B3B"/>
    <a:srgbClr val="F09252"/>
    <a:srgbClr val="A15D77"/>
    <a:srgbClr val="EC7320"/>
    <a:srgbClr val="B1778D"/>
    <a:srgbClr val="FF7575"/>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5" autoAdjust="0"/>
    <p:restoredTop sz="85637" autoAdjust="0"/>
  </p:normalViewPr>
  <p:slideViewPr>
    <p:cSldViewPr snapToGrid="0">
      <p:cViewPr varScale="1">
        <p:scale>
          <a:sx n="59" d="100"/>
          <a:sy n="59" d="100"/>
        </p:scale>
        <p:origin x="924" y="66"/>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183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FAD04-EA0C-41D8-A2E1-A18784F8C2D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IN"/>
        </a:p>
      </dgm:t>
    </dgm:pt>
    <dgm:pt modelId="{ABE50B49-6291-40BD-92BA-1D35EFF6152B}">
      <dgm:prSet phldrT="[Text]" custT="1"/>
      <dgm:spPr>
        <a:solidFill>
          <a:schemeClr val="accent1"/>
        </a:solidFill>
      </dgm:spPr>
      <dgm:t>
        <a:bodyPr/>
        <a:lstStyle/>
        <a:p>
          <a:r>
            <a:rPr lang="en-US" sz="1800" b="1" dirty="0" smtClean="0">
              <a:latin typeface="Segoe UI" pitchFamily="34" charset="0"/>
              <a:ea typeface="Segoe UI" pitchFamily="34" charset="0"/>
              <a:cs typeface="Segoe UI" pitchFamily="34" charset="0"/>
            </a:rPr>
            <a:t>Workforce Productivity </a:t>
          </a:r>
          <a:r>
            <a:rPr lang="en-US" sz="1800" b="1" dirty="0">
              <a:latin typeface="Segoe UI" pitchFamily="34" charset="0"/>
              <a:ea typeface="Segoe UI" pitchFamily="34" charset="0"/>
              <a:cs typeface="Segoe UI" pitchFamily="34" charset="0"/>
            </a:rPr>
            <a:t>&amp; Transformation</a:t>
          </a:r>
          <a:endParaRPr lang="en-IN" sz="1800" b="1" dirty="0">
            <a:latin typeface="Segoe UI" pitchFamily="34" charset="0"/>
            <a:ea typeface="Segoe UI" pitchFamily="34" charset="0"/>
            <a:cs typeface="Segoe UI" pitchFamily="34" charset="0"/>
          </a:endParaRPr>
        </a:p>
      </dgm:t>
    </dgm:pt>
    <dgm:pt modelId="{88C51492-8141-4678-BF02-905D3423C03B}" type="parTrans" cxnId="{8266F373-0AF3-4EC2-8918-FA4AF8621880}">
      <dgm:prSet/>
      <dgm:spPr/>
      <dgm:t>
        <a:bodyPr/>
        <a:lstStyle/>
        <a:p>
          <a:endParaRPr lang="en-IN"/>
        </a:p>
      </dgm:t>
    </dgm:pt>
    <dgm:pt modelId="{B730C333-C124-4649-A00A-8D009BBF0FE3}" type="sibTrans" cxnId="{8266F373-0AF3-4EC2-8918-FA4AF8621880}">
      <dgm:prSet/>
      <dgm:spPr/>
      <dgm:t>
        <a:bodyPr/>
        <a:lstStyle/>
        <a:p>
          <a:endParaRPr lang="en-IN"/>
        </a:p>
      </dgm:t>
    </dgm:pt>
    <dgm:pt modelId="{71F455DB-58FD-4695-AB01-14928D758771}">
      <dgm:prSet phldrT="[Text]" custT="1"/>
      <dgm:spPr>
        <a:solidFill>
          <a:srgbClr val="FF5757"/>
        </a:solidFill>
      </dgm:spPr>
      <dgm:t>
        <a:bodyPr/>
        <a:lstStyle/>
        <a:p>
          <a:r>
            <a:rPr lang="en-US" sz="1800" b="1" dirty="0">
              <a:latin typeface="Segoe UI" pitchFamily="34" charset="0"/>
              <a:ea typeface="Segoe UI" pitchFamily="34" charset="0"/>
              <a:cs typeface="Segoe UI" pitchFamily="34" charset="0"/>
            </a:rPr>
            <a:t>Optimization with Reusability</a:t>
          </a:r>
          <a:endParaRPr lang="en-IN" sz="1800" b="1" dirty="0">
            <a:latin typeface="Segoe UI" pitchFamily="34" charset="0"/>
            <a:ea typeface="Segoe UI" pitchFamily="34" charset="0"/>
            <a:cs typeface="Segoe UI" pitchFamily="34" charset="0"/>
          </a:endParaRPr>
        </a:p>
      </dgm:t>
    </dgm:pt>
    <dgm:pt modelId="{386646CB-AD15-4C60-9EE5-C3836B025BC2}" type="parTrans" cxnId="{057F1ECF-4352-415C-A2CE-8BBA8D3297EB}">
      <dgm:prSet/>
      <dgm:spPr/>
      <dgm:t>
        <a:bodyPr/>
        <a:lstStyle/>
        <a:p>
          <a:endParaRPr lang="en-IN"/>
        </a:p>
      </dgm:t>
    </dgm:pt>
    <dgm:pt modelId="{2A5E49A3-5B45-40D3-A97A-53414AD404DD}" type="sibTrans" cxnId="{057F1ECF-4352-415C-A2CE-8BBA8D3297EB}">
      <dgm:prSet/>
      <dgm:spPr/>
      <dgm:t>
        <a:bodyPr/>
        <a:lstStyle/>
        <a:p>
          <a:endParaRPr lang="en-IN"/>
        </a:p>
      </dgm:t>
    </dgm:pt>
    <dgm:pt modelId="{53897BDD-B4D8-45E4-8B1E-8EB285F37515}">
      <dgm:prSet phldrT="[Text]" custT="1"/>
      <dgm:spPr>
        <a:solidFill>
          <a:schemeClr val="accent6"/>
        </a:solidFill>
      </dgm:spPr>
      <dgm:t>
        <a:bodyPr/>
        <a:lstStyle/>
        <a:p>
          <a:r>
            <a:rPr lang="en-US" sz="1800" b="1" dirty="0">
              <a:latin typeface="Segoe UI" pitchFamily="34" charset="0"/>
              <a:ea typeface="Segoe UI" pitchFamily="34" charset="0"/>
              <a:cs typeface="Segoe UI" pitchFamily="34" charset="0"/>
            </a:rPr>
            <a:t>Industrialization of Processes</a:t>
          </a:r>
          <a:endParaRPr lang="en-IN" sz="1800" b="1" dirty="0">
            <a:latin typeface="Segoe UI" pitchFamily="34" charset="0"/>
            <a:ea typeface="Segoe UI" pitchFamily="34" charset="0"/>
            <a:cs typeface="Segoe UI" pitchFamily="34" charset="0"/>
          </a:endParaRPr>
        </a:p>
      </dgm:t>
    </dgm:pt>
    <dgm:pt modelId="{34280750-33E7-408D-A448-01924D2021C7}" type="parTrans" cxnId="{B0E020F2-3BC4-4A44-A104-6805B7747677}">
      <dgm:prSet/>
      <dgm:spPr/>
      <dgm:t>
        <a:bodyPr/>
        <a:lstStyle/>
        <a:p>
          <a:endParaRPr lang="en-IN"/>
        </a:p>
      </dgm:t>
    </dgm:pt>
    <dgm:pt modelId="{6EDDF44F-F22D-4B1E-9A15-FA502DC1CEA9}" type="sibTrans" cxnId="{B0E020F2-3BC4-4A44-A104-6805B7747677}">
      <dgm:prSet/>
      <dgm:spPr/>
      <dgm:t>
        <a:bodyPr/>
        <a:lstStyle/>
        <a:p>
          <a:endParaRPr lang="en-IN"/>
        </a:p>
      </dgm:t>
    </dgm:pt>
    <dgm:pt modelId="{4CDB1E8F-B475-4D59-9090-B637F74F2942}">
      <dgm:prSet phldrT="[Text]" custT="1"/>
      <dgm:spPr>
        <a:solidFill>
          <a:srgbClr val="FFC000"/>
        </a:solidFill>
      </dgm:spPr>
      <dgm:t>
        <a:bodyPr/>
        <a:lstStyle/>
        <a:p>
          <a:r>
            <a:rPr lang="en-US" sz="1800" b="1" dirty="0">
              <a:latin typeface="Segoe UI" pitchFamily="34" charset="0"/>
              <a:ea typeface="Segoe UI" pitchFamily="34" charset="0"/>
              <a:cs typeface="Segoe UI" pitchFamily="34" charset="0"/>
            </a:rPr>
            <a:t>Future focused solutions</a:t>
          </a:r>
          <a:endParaRPr lang="en-IN" sz="1800" b="1" dirty="0">
            <a:latin typeface="Segoe UI" pitchFamily="34" charset="0"/>
            <a:ea typeface="Segoe UI" pitchFamily="34" charset="0"/>
            <a:cs typeface="Segoe UI" pitchFamily="34" charset="0"/>
          </a:endParaRPr>
        </a:p>
      </dgm:t>
    </dgm:pt>
    <dgm:pt modelId="{2BC92628-3B55-4D8B-9492-8E3E8133B32B}" type="parTrans" cxnId="{B8730016-9B38-449B-A23F-209B11A49F4F}">
      <dgm:prSet/>
      <dgm:spPr/>
      <dgm:t>
        <a:bodyPr/>
        <a:lstStyle/>
        <a:p>
          <a:endParaRPr lang="en-IN"/>
        </a:p>
      </dgm:t>
    </dgm:pt>
    <dgm:pt modelId="{3FC35C72-F605-4559-9B23-740B16130CE7}" type="sibTrans" cxnId="{B8730016-9B38-449B-A23F-209B11A49F4F}">
      <dgm:prSet/>
      <dgm:spPr/>
      <dgm:t>
        <a:bodyPr/>
        <a:lstStyle/>
        <a:p>
          <a:endParaRPr lang="en-IN"/>
        </a:p>
      </dgm:t>
    </dgm:pt>
    <dgm:pt modelId="{BE964101-8ABF-4F89-82AE-83B47CDE7F3F}" type="pres">
      <dgm:prSet presAssocID="{83EFAD04-EA0C-41D8-A2E1-A18784F8C2D2}" presName="matrix" presStyleCnt="0">
        <dgm:presLayoutVars>
          <dgm:chMax val="1"/>
          <dgm:dir/>
          <dgm:resizeHandles val="exact"/>
        </dgm:presLayoutVars>
      </dgm:prSet>
      <dgm:spPr/>
      <dgm:t>
        <a:bodyPr/>
        <a:lstStyle/>
        <a:p>
          <a:endParaRPr lang="en-US"/>
        </a:p>
      </dgm:t>
    </dgm:pt>
    <dgm:pt modelId="{883C2185-A412-42C3-8943-9B60A44F6726}" type="pres">
      <dgm:prSet presAssocID="{83EFAD04-EA0C-41D8-A2E1-A18784F8C2D2}" presName="diamond" presStyleLbl="bgShp" presStyleIdx="0" presStyleCnt="1"/>
      <dgm:spPr>
        <a:noFill/>
      </dgm:spPr>
    </dgm:pt>
    <dgm:pt modelId="{A1F976B5-F515-4AD7-9334-CA3C45D63098}" type="pres">
      <dgm:prSet presAssocID="{83EFAD04-EA0C-41D8-A2E1-A18784F8C2D2}" presName="quad1" presStyleLbl="node1" presStyleIdx="0" presStyleCnt="4">
        <dgm:presLayoutVars>
          <dgm:chMax val="0"/>
          <dgm:chPref val="0"/>
          <dgm:bulletEnabled val="1"/>
        </dgm:presLayoutVars>
      </dgm:prSet>
      <dgm:spPr/>
      <dgm:t>
        <a:bodyPr/>
        <a:lstStyle/>
        <a:p>
          <a:endParaRPr lang="en-US"/>
        </a:p>
      </dgm:t>
    </dgm:pt>
    <dgm:pt modelId="{5F73417B-EAB7-4878-944E-75579AF96FC9}" type="pres">
      <dgm:prSet presAssocID="{83EFAD04-EA0C-41D8-A2E1-A18784F8C2D2}" presName="quad2" presStyleLbl="node1" presStyleIdx="1" presStyleCnt="4">
        <dgm:presLayoutVars>
          <dgm:chMax val="0"/>
          <dgm:chPref val="0"/>
          <dgm:bulletEnabled val="1"/>
        </dgm:presLayoutVars>
      </dgm:prSet>
      <dgm:spPr/>
      <dgm:t>
        <a:bodyPr/>
        <a:lstStyle/>
        <a:p>
          <a:endParaRPr lang="en-US"/>
        </a:p>
      </dgm:t>
    </dgm:pt>
    <dgm:pt modelId="{7EB4856D-BB7E-4001-9BAB-E12FAAE4E892}" type="pres">
      <dgm:prSet presAssocID="{83EFAD04-EA0C-41D8-A2E1-A18784F8C2D2}" presName="quad3" presStyleLbl="node1" presStyleIdx="2" presStyleCnt="4">
        <dgm:presLayoutVars>
          <dgm:chMax val="0"/>
          <dgm:chPref val="0"/>
          <dgm:bulletEnabled val="1"/>
        </dgm:presLayoutVars>
      </dgm:prSet>
      <dgm:spPr/>
      <dgm:t>
        <a:bodyPr/>
        <a:lstStyle/>
        <a:p>
          <a:endParaRPr lang="en-US"/>
        </a:p>
      </dgm:t>
    </dgm:pt>
    <dgm:pt modelId="{CE74BE71-8485-4ECB-B362-9579D1706FFC}" type="pres">
      <dgm:prSet presAssocID="{83EFAD04-EA0C-41D8-A2E1-A18784F8C2D2}" presName="quad4" presStyleLbl="node1" presStyleIdx="3" presStyleCnt="4">
        <dgm:presLayoutVars>
          <dgm:chMax val="0"/>
          <dgm:chPref val="0"/>
          <dgm:bulletEnabled val="1"/>
        </dgm:presLayoutVars>
      </dgm:prSet>
      <dgm:spPr/>
      <dgm:t>
        <a:bodyPr/>
        <a:lstStyle/>
        <a:p>
          <a:endParaRPr lang="en-US"/>
        </a:p>
      </dgm:t>
    </dgm:pt>
  </dgm:ptLst>
  <dgm:cxnLst>
    <dgm:cxn modelId="{B0E020F2-3BC4-4A44-A104-6805B7747677}" srcId="{83EFAD04-EA0C-41D8-A2E1-A18784F8C2D2}" destId="{53897BDD-B4D8-45E4-8B1E-8EB285F37515}" srcOrd="2" destOrd="0" parTransId="{34280750-33E7-408D-A448-01924D2021C7}" sibTransId="{6EDDF44F-F22D-4B1E-9A15-FA502DC1CEA9}"/>
    <dgm:cxn modelId="{17705FB6-3D28-4595-9DB4-669B138AEDD7}" type="presOf" srcId="{53897BDD-B4D8-45E4-8B1E-8EB285F37515}" destId="{7EB4856D-BB7E-4001-9BAB-E12FAAE4E892}" srcOrd="0" destOrd="0" presId="urn:microsoft.com/office/officeart/2005/8/layout/matrix3"/>
    <dgm:cxn modelId="{4814DBD8-65A8-485E-A607-594DE38FF994}" type="presOf" srcId="{ABE50B49-6291-40BD-92BA-1D35EFF6152B}" destId="{A1F976B5-F515-4AD7-9334-CA3C45D63098}" srcOrd="0" destOrd="0" presId="urn:microsoft.com/office/officeart/2005/8/layout/matrix3"/>
    <dgm:cxn modelId="{8266F373-0AF3-4EC2-8918-FA4AF8621880}" srcId="{83EFAD04-EA0C-41D8-A2E1-A18784F8C2D2}" destId="{ABE50B49-6291-40BD-92BA-1D35EFF6152B}" srcOrd="0" destOrd="0" parTransId="{88C51492-8141-4678-BF02-905D3423C03B}" sibTransId="{B730C333-C124-4649-A00A-8D009BBF0FE3}"/>
    <dgm:cxn modelId="{D440D6B3-F326-4D05-91B3-4D2E244B36FE}" type="presOf" srcId="{71F455DB-58FD-4695-AB01-14928D758771}" destId="{5F73417B-EAB7-4878-944E-75579AF96FC9}" srcOrd="0" destOrd="0" presId="urn:microsoft.com/office/officeart/2005/8/layout/matrix3"/>
    <dgm:cxn modelId="{B8730016-9B38-449B-A23F-209B11A49F4F}" srcId="{83EFAD04-EA0C-41D8-A2E1-A18784F8C2D2}" destId="{4CDB1E8F-B475-4D59-9090-B637F74F2942}" srcOrd="3" destOrd="0" parTransId="{2BC92628-3B55-4D8B-9492-8E3E8133B32B}" sibTransId="{3FC35C72-F605-4559-9B23-740B16130CE7}"/>
    <dgm:cxn modelId="{4D4EB68C-4CA3-436E-8234-41D49519B5E0}" type="presOf" srcId="{83EFAD04-EA0C-41D8-A2E1-A18784F8C2D2}" destId="{BE964101-8ABF-4F89-82AE-83B47CDE7F3F}" srcOrd="0" destOrd="0" presId="urn:microsoft.com/office/officeart/2005/8/layout/matrix3"/>
    <dgm:cxn modelId="{057F1ECF-4352-415C-A2CE-8BBA8D3297EB}" srcId="{83EFAD04-EA0C-41D8-A2E1-A18784F8C2D2}" destId="{71F455DB-58FD-4695-AB01-14928D758771}" srcOrd="1" destOrd="0" parTransId="{386646CB-AD15-4C60-9EE5-C3836B025BC2}" sibTransId="{2A5E49A3-5B45-40D3-A97A-53414AD404DD}"/>
    <dgm:cxn modelId="{6A9A113A-E491-4C30-9995-A020F1443201}" type="presOf" srcId="{4CDB1E8F-B475-4D59-9090-B637F74F2942}" destId="{CE74BE71-8485-4ECB-B362-9579D1706FFC}" srcOrd="0" destOrd="0" presId="urn:microsoft.com/office/officeart/2005/8/layout/matrix3"/>
    <dgm:cxn modelId="{D124848A-46F4-4EFC-80DA-C1D44B1CF9AB}" type="presParOf" srcId="{BE964101-8ABF-4F89-82AE-83B47CDE7F3F}" destId="{883C2185-A412-42C3-8943-9B60A44F6726}" srcOrd="0" destOrd="0" presId="urn:microsoft.com/office/officeart/2005/8/layout/matrix3"/>
    <dgm:cxn modelId="{20D76709-0228-4E84-BD8C-CF8BB100206A}" type="presParOf" srcId="{BE964101-8ABF-4F89-82AE-83B47CDE7F3F}" destId="{A1F976B5-F515-4AD7-9334-CA3C45D63098}" srcOrd="1" destOrd="0" presId="urn:microsoft.com/office/officeart/2005/8/layout/matrix3"/>
    <dgm:cxn modelId="{A3298B88-A979-46BE-BEC8-5BEC5D5D3EE2}" type="presParOf" srcId="{BE964101-8ABF-4F89-82AE-83B47CDE7F3F}" destId="{5F73417B-EAB7-4878-944E-75579AF96FC9}" srcOrd="2" destOrd="0" presId="urn:microsoft.com/office/officeart/2005/8/layout/matrix3"/>
    <dgm:cxn modelId="{D14F88EF-94C4-4BFD-A4DF-8DEDD0842E83}" type="presParOf" srcId="{BE964101-8ABF-4F89-82AE-83B47CDE7F3F}" destId="{7EB4856D-BB7E-4001-9BAB-E12FAAE4E892}" srcOrd="3" destOrd="0" presId="urn:microsoft.com/office/officeart/2005/8/layout/matrix3"/>
    <dgm:cxn modelId="{6FA0CBCD-DA2D-4899-87CF-AD86DD08CABB}" type="presParOf" srcId="{BE964101-8ABF-4F89-82AE-83B47CDE7F3F}" destId="{CE74BE71-8485-4ECB-B362-9579D1706FF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3CFC93-BC56-4863-9AB4-6386F51083E9}"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3428C75E-D13C-4440-B30F-1DA8C0197E42}">
      <dgm:prSet phldrT="[Text]" custT="1"/>
      <dgm:spPr>
        <a:ln>
          <a:noFill/>
        </a:ln>
      </dgm:spPr>
      <dgm:t>
        <a:bodyPr/>
        <a:lstStyle/>
        <a:p>
          <a:r>
            <a:rPr lang="en-IN" sz="1600">
              <a:latin typeface="Segoe UI" panose="020B0502040204020203" pitchFamily="34" charset="0"/>
              <a:ea typeface="Segoe UI" panose="020B0502040204020203" pitchFamily="34" charset="0"/>
              <a:cs typeface="Segoe UI" panose="020B0502040204020203" pitchFamily="34" charset="0"/>
            </a:rPr>
            <a:t>Every </a:t>
          </a:r>
          <a:r>
            <a:rPr lang="en-IN" sz="1600" b="1">
              <a:latin typeface="Segoe UI" panose="020B0502040204020203" pitchFamily="34" charset="0"/>
              <a:ea typeface="Segoe UI" panose="020B0502040204020203" pitchFamily="34" charset="0"/>
              <a:cs typeface="Segoe UI" panose="020B0502040204020203" pitchFamily="34" charset="0"/>
            </a:rPr>
            <a:t>migration tool has limitations</a:t>
          </a:r>
          <a:r>
            <a:rPr lang="en-IN" sz="1600">
              <a:latin typeface="Segoe UI" panose="020B0502040204020203" pitchFamily="34" charset="0"/>
              <a:ea typeface="Segoe UI" panose="020B0502040204020203" pitchFamily="34" charset="0"/>
              <a:cs typeface="Segoe UI" panose="020B0502040204020203" pitchFamily="34" charset="0"/>
            </a:rPr>
            <a:t>. Ensure alignment with requirements and conduct POCs on sample data</a:t>
          </a:r>
          <a:endParaRPr lang="en-US" sz="1600" b="0" dirty="0">
            <a:latin typeface="Segoe UI" panose="020B0502040204020203" pitchFamily="34" charset="0"/>
            <a:ea typeface="Segoe UI" panose="020B0502040204020203" pitchFamily="34" charset="0"/>
            <a:cs typeface="Segoe UI" panose="020B0502040204020203" pitchFamily="34" charset="0"/>
          </a:endParaRPr>
        </a:p>
      </dgm:t>
    </dgm:pt>
    <dgm:pt modelId="{0F95F562-275D-4EBD-A7E2-1A05280F2CF5}" type="parTrans" cxnId="{D8C422CA-75A9-4B1F-93D0-F872F53E6CF3}">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391796C6-04A2-470B-A17D-6AD999441E19}" type="sibTrans" cxnId="{D8C422CA-75A9-4B1F-93D0-F872F53E6CF3}">
      <dgm:prSet/>
      <dgm:spPr>
        <a:solidFill>
          <a:schemeClr val="bg1"/>
        </a:solidFill>
        <a:ln>
          <a:solidFill>
            <a:schemeClr val="bg1"/>
          </a:solidFill>
        </a:ln>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38DE159A-7B1E-48AE-9059-FC56B331EC2C}">
      <dgm:prSet phldrT="[Text]"/>
      <dgm:spPr>
        <a:xfrm>
          <a:off x="600738" y="812734"/>
          <a:ext cx="5452912" cy="406530"/>
        </a:xfrm>
        <a:ln>
          <a:noFill/>
        </a:ln>
      </dgm:spPr>
      <dgm:t>
        <a:bodyPr/>
        <a:lstStyle/>
        <a:p>
          <a:r>
            <a:rPr lang="en-IN" b="1" dirty="0">
              <a:latin typeface="Segoe UI" panose="020B0502040204020203" pitchFamily="34" charset="0"/>
              <a:ea typeface="Segoe UI" panose="020B0502040204020203" pitchFamily="34" charset="0"/>
              <a:cs typeface="Segoe UI" panose="020B0502040204020203" pitchFamily="34" charset="0"/>
            </a:rPr>
            <a:t>Social features </a:t>
          </a:r>
          <a:r>
            <a:rPr lang="en-IN" dirty="0">
              <a:latin typeface="Segoe UI" panose="020B0502040204020203" pitchFamily="34" charset="0"/>
              <a:ea typeface="Segoe UI" panose="020B0502040204020203" pitchFamily="34" charset="0"/>
              <a:cs typeface="Segoe UI" panose="020B0502040204020203" pitchFamily="34" charset="0"/>
            </a:rPr>
            <a:t>in SharePoint – e.g. Mysite enablement are big changes that need business buy-in</a:t>
          </a:r>
        </a:p>
      </dgm:t>
    </dgm:pt>
    <dgm:pt modelId="{96426BEE-47F1-4204-B4A9-58E2B4B5479D}" type="parTrans" cxnId="{97E28B9A-9768-4836-AE10-2B1854B03E04}">
      <dgm:prSet/>
      <dgm:spPr/>
      <dgm:t>
        <a:bodyPr/>
        <a:lstStyle/>
        <a:p>
          <a:endParaRPr lang="en-IN"/>
        </a:p>
      </dgm:t>
    </dgm:pt>
    <dgm:pt modelId="{520C0233-1CC6-4C8C-AB79-574D9A2B25CE}" type="sibTrans" cxnId="{97E28B9A-9768-4836-AE10-2B1854B03E04}">
      <dgm:prSet/>
      <dgm:spPr/>
      <dgm:t>
        <a:bodyPr/>
        <a:lstStyle/>
        <a:p>
          <a:endParaRPr lang="en-IN"/>
        </a:p>
      </dgm:t>
    </dgm:pt>
    <dgm:pt modelId="{B5DB4BE4-EB4A-4D20-8B6B-B9D9EA9124A0}">
      <dgm:prSet phldrT="[Text]"/>
      <dgm:spPr>
        <a:xfrm>
          <a:off x="690146" y="1422334"/>
          <a:ext cx="5363504" cy="406530"/>
        </a:xfrm>
        <a:ln>
          <a:noFill/>
        </a:ln>
      </dgm:spPr>
      <dgm:t>
        <a:bodyPr/>
        <a:lstStyle/>
        <a:p>
          <a:r>
            <a:rPr lang="en-IN" b="1" dirty="0">
              <a:latin typeface="Segoe UI" panose="020B0502040204020203" pitchFamily="34" charset="0"/>
              <a:ea typeface="Segoe UI" panose="020B0502040204020203" pitchFamily="34" charset="0"/>
              <a:cs typeface="Segoe UI" panose="020B0502040204020203" pitchFamily="34" charset="0"/>
            </a:rPr>
            <a:t>Responsive UI &amp; mobile platform targeted content </a:t>
          </a:r>
          <a:r>
            <a:rPr lang="en-IN" dirty="0">
              <a:latin typeface="Segoe UI" panose="020B0502040204020203" pitchFamily="34" charset="0"/>
              <a:ea typeface="Segoe UI" panose="020B0502040204020203" pitchFamily="34" charset="0"/>
              <a:cs typeface="Segoe UI" panose="020B0502040204020203" pitchFamily="34" charset="0"/>
            </a:rPr>
            <a:t>leveraging SharePoint needs to be planned to keep end users engaged</a:t>
          </a:r>
        </a:p>
      </dgm:t>
    </dgm:pt>
    <dgm:pt modelId="{9F58AC15-EDF1-4646-8EDB-2A3D85814AFC}" type="parTrans" cxnId="{54C9F99D-15E3-4244-89EF-165B30F9BE0B}">
      <dgm:prSet/>
      <dgm:spPr/>
      <dgm:t>
        <a:bodyPr/>
        <a:lstStyle/>
        <a:p>
          <a:endParaRPr lang="en-IN"/>
        </a:p>
      </dgm:t>
    </dgm:pt>
    <dgm:pt modelId="{EE365A61-D327-4E1D-8636-BD0F6F0BD758}" type="sibTrans" cxnId="{54C9F99D-15E3-4244-89EF-165B30F9BE0B}">
      <dgm:prSet/>
      <dgm:spPr/>
      <dgm:t>
        <a:bodyPr/>
        <a:lstStyle/>
        <a:p>
          <a:endParaRPr lang="en-IN"/>
        </a:p>
      </dgm:t>
    </dgm:pt>
    <dgm:pt modelId="{6A3AE011-992A-4527-8CA2-14476B39B716}">
      <dgm:prSet phldrT="[Text]"/>
      <dgm:spPr>
        <a:xfrm>
          <a:off x="600738" y="2031934"/>
          <a:ext cx="5452912" cy="406530"/>
        </a:xfrm>
        <a:ln>
          <a:noFill/>
        </a:ln>
      </dgm:spPr>
      <dgm:t>
        <a:bodyPr/>
        <a:lstStyle/>
        <a:p>
          <a:r>
            <a:rPr lang="en-IN" b="1" dirty="0">
              <a:latin typeface="Segoe UI" panose="020B0502040204020203" pitchFamily="34" charset="0"/>
              <a:ea typeface="Segoe UI" panose="020B0502040204020203" pitchFamily="34" charset="0"/>
              <a:cs typeface="Segoe UI" panose="020B0502040204020203" pitchFamily="34" charset="0"/>
            </a:rPr>
            <a:t>Platform adoption </a:t>
          </a:r>
          <a:r>
            <a:rPr lang="en-IN" dirty="0">
              <a:latin typeface="Segoe UI" panose="020B0502040204020203" pitchFamily="34" charset="0"/>
              <a:ea typeface="Segoe UI" panose="020B0502040204020203" pitchFamily="34" charset="0"/>
              <a:cs typeface="Segoe UI" panose="020B0502040204020203" pitchFamily="34" charset="0"/>
            </a:rPr>
            <a:t>– Trainings, pre-release awareness campaigns etc. are a must to ensure that end users are not alienated</a:t>
          </a:r>
        </a:p>
      </dgm:t>
    </dgm:pt>
    <dgm:pt modelId="{70C6CE34-F49C-4412-A8F3-76FC4B38F860}" type="parTrans" cxnId="{DF18BAEB-916F-4D0F-AAFC-A17516314963}">
      <dgm:prSet/>
      <dgm:spPr/>
      <dgm:t>
        <a:bodyPr/>
        <a:lstStyle/>
        <a:p>
          <a:endParaRPr lang="en-IN"/>
        </a:p>
      </dgm:t>
    </dgm:pt>
    <dgm:pt modelId="{823DF209-3081-496C-8443-E4AB1B7BA9FE}" type="sibTrans" cxnId="{DF18BAEB-916F-4D0F-AAFC-A17516314963}">
      <dgm:prSet/>
      <dgm:spPr/>
      <dgm:t>
        <a:bodyPr/>
        <a:lstStyle/>
        <a:p>
          <a:endParaRPr lang="en-IN"/>
        </a:p>
      </dgm:t>
    </dgm:pt>
    <dgm:pt modelId="{C8D06657-A510-4486-A06B-9C770EDA8112}">
      <dgm:prSet phldrT="[Text]"/>
      <dgm:spPr>
        <a:xfrm>
          <a:off x="309430" y="2641534"/>
          <a:ext cx="5744220" cy="406530"/>
        </a:xfrm>
        <a:ln>
          <a:noFill/>
        </a:ln>
      </dgm:spPr>
      <dgm:t>
        <a:bodyPr/>
        <a:lstStyle/>
        <a:p>
          <a:r>
            <a:rPr lang="en-IN" b="1" dirty="0">
              <a:latin typeface="Segoe UI" panose="020B0502040204020203" pitchFamily="34" charset="0"/>
              <a:ea typeface="Segoe UI" panose="020B0502040204020203" pitchFamily="34" charset="0"/>
              <a:cs typeface="Segoe UI" panose="020B0502040204020203" pitchFamily="34" charset="0"/>
            </a:rPr>
            <a:t>O365 SLAs and feature availability</a:t>
          </a:r>
          <a:r>
            <a:rPr lang="en-IN" dirty="0">
              <a:latin typeface="Segoe UI" panose="020B0502040204020203" pitchFamily="34" charset="0"/>
              <a:ea typeface="Segoe UI" panose="020B0502040204020203" pitchFamily="34" charset="0"/>
              <a:cs typeface="Segoe UI" panose="020B0502040204020203" pitchFamily="34" charset="0"/>
            </a:rPr>
            <a:t> need to be considered with SLAs kept in mind</a:t>
          </a:r>
        </a:p>
      </dgm:t>
    </dgm:pt>
    <dgm:pt modelId="{ED72D92F-6D17-45DA-95F1-700991221999}" type="parTrans" cxnId="{DC677558-B54E-4AE6-B0FB-622C20447CE1}">
      <dgm:prSet/>
      <dgm:spPr/>
      <dgm:t>
        <a:bodyPr/>
        <a:lstStyle/>
        <a:p>
          <a:endParaRPr lang="en-IN"/>
        </a:p>
      </dgm:t>
    </dgm:pt>
    <dgm:pt modelId="{8CCE65B4-F934-407C-B7EF-D36BB4A01B8E}" type="sibTrans" cxnId="{DC677558-B54E-4AE6-B0FB-622C20447CE1}">
      <dgm:prSet/>
      <dgm:spPr/>
      <dgm:t>
        <a:bodyPr/>
        <a:lstStyle/>
        <a:p>
          <a:endParaRPr lang="en-IN"/>
        </a:p>
      </dgm:t>
    </dgm:pt>
    <dgm:pt modelId="{7A989290-00BB-43B3-A008-362DF3E282F0}" type="pres">
      <dgm:prSet presAssocID="{473CFC93-BC56-4863-9AB4-6386F51083E9}" presName="Name0" presStyleCnt="0">
        <dgm:presLayoutVars>
          <dgm:chMax val="7"/>
          <dgm:chPref val="7"/>
          <dgm:dir/>
        </dgm:presLayoutVars>
      </dgm:prSet>
      <dgm:spPr/>
      <dgm:t>
        <a:bodyPr/>
        <a:lstStyle/>
        <a:p>
          <a:endParaRPr lang="en-US"/>
        </a:p>
      </dgm:t>
    </dgm:pt>
    <dgm:pt modelId="{3EE5A337-F36A-4A38-A92A-B95917D55613}" type="pres">
      <dgm:prSet presAssocID="{473CFC93-BC56-4863-9AB4-6386F51083E9}" presName="Name1" presStyleCnt="0"/>
      <dgm:spPr/>
    </dgm:pt>
    <dgm:pt modelId="{9EE7CBB9-7149-413D-8547-6DB4F96B68D4}" type="pres">
      <dgm:prSet presAssocID="{473CFC93-BC56-4863-9AB4-6386F51083E9}" presName="cycle" presStyleCnt="0"/>
      <dgm:spPr/>
    </dgm:pt>
    <dgm:pt modelId="{0296B529-65B5-4DC7-9175-2E9FC12939C2}" type="pres">
      <dgm:prSet presAssocID="{473CFC93-BC56-4863-9AB4-6386F51083E9}" presName="srcNode" presStyleLbl="node1" presStyleIdx="0" presStyleCnt="5"/>
      <dgm:spPr/>
    </dgm:pt>
    <dgm:pt modelId="{1FA10F2B-1648-4758-A3F2-FFCA30CD367C}" type="pres">
      <dgm:prSet presAssocID="{473CFC93-BC56-4863-9AB4-6386F51083E9}" presName="conn" presStyleLbl="parChTrans1D2" presStyleIdx="0" presStyleCnt="1" custLinFactNeighborX="0"/>
      <dgm:spPr/>
      <dgm:t>
        <a:bodyPr/>
        <a:lstStyle/>
        <a:p>
          <a:endParaRPr lang="en-US"/>
        </a:p>
      </dgm:t>
    </dgm:pt>
    <dgm:pt modelId="{82E1E6B4-9334-4041-9926-A31E4D022052}" type="pres">
      <dgm:prSet presAssocID="{473CFC93-BC56-4863-9AB4-6386F51083E9}" presName="extraNode" presStyleLbl="node1" presStyleIdx="0" presStyleCnt="5"/>
      <dgm:spPr/>
    </dgm:pt>
    <dgm:pt modelId="{6CC48C27-0F47-4C24-8C2B-4EFF7159915B}" type="pres">
      <dgm:prSet presAssocID="{473CFC93-BC56-4863-9AB4-6386F51083E9}" presName="dstNode" presStyleLbl="node1" presStyleIdx="0" presStyleCnt="5"/>
      <dgm:spPr/>
    </dgm:pt>
    <dgm:pt modelId="{81EAD165-A2C3-487A-88E9-3B5A9A3B72DD}" type="pres">
      <dgm:prSet presAssocID="{3428C75E-D13C-4440-B30F-1DA8C0197E42}" presName="text_1" presStyleLbl="node1" presStyleIdx="0" presStyleCnt="5">
        <dgm:presLayoutVars>
          <dgm:bulletEnabled val="1"/>
        </dgm:presLayoutVars>
      </dgm:prSet>
      <dgm:spPr/>
      <dgm:t>
        <a:bodyPr/>
        <a:lstStyle/>
        <a:p>
          <a:endParaRPr lang="en-US"/>
        </a:p>
      </dgm:t>
    </dgm:pt>
    <dgm:pt modelId="{4AD61082-D262-4C63-8314-D849A2877616}" type="pres">
      <dgm:prSet presAssocID="{3428C75E-D13C-4440-B30F-1DA8C0197E42}" presName="accent_1" presStyleCnt="0"/>
      <dgm:spPr/>
    </dgm:pt>
    <dgm:pt modelId="{E0DB3CA0-E177-4DD4-95CA-A5CF6D638570}" type="pres">
      <dgm:prSet presAssocID="{3428C75E-D13C-4440-B30F-1DA8C0197E42}" presName="accentRepeatNode" presStyleLbl="solidFgAcc1" presStyleIdx="0" presStyleCnt="5"/>
      <dgm:spPr>
        <a:solidFill>
          <a:schemeClr val="accent5">
            <a:lumMod val="75000"/>
          </a:schemeClr>
        </a:solidFill>
        <a:ln w="57150">
          <a:noFill/>
        </a:ln>
      </dgm:spPr>
    </dgm:pt>
    <dgm:pt modelId="{284F1A4F-2B6D-4467-A568-782248137484}" type="pres">
      <dgm:prSet presAssocID="{38DE159A-7B1E-48AE-9059-FC56B331EC2C}" presName="text_2" presStyleLbl="node1" presStyleIdx="1" presStyleCnt="5">
        <dgm:presLayoutVars>
          <dgm:bulletEnabled val="1"/>
        </dgm:presLayoutVars>
      </dgm:prSet>
      <dgm:spPr>
        <a:prstGeom prst="rect">
          <a:avLst/>
        </a:prstGeom>
      </dgm:spPr>
      <dgm:t>
        <a:bodyPr/>
        <a:lstStyle/>
        <a:p>
          <a:endParaRPr lang="en-US"/>
        </a:p>
      </dgm:t>
    </dgm:pt>
    <dgm:pt modelId="{023139D9-F6F9-419A-B130-A289240AC98C}" type="pres">
      <dgm:prSet presAssocID="{38DE159A-7B1E-48AE-9059-FC56B331EC2C}" presName="accent_2" presStyleCnt="0"/>
      <dgm:spPr/>
    </dgm:pt>
    <dgm:pt modelId="{9328D738-D596-4A33-874F-55620D148CEE}" type="pres">
      <dgm:prSet presAssocID="{38DE159A-7B1E-48AE-9059-FC56B331EC2C}" presName="accentRepeatNode" presStyleLbl="solidFgAcc1" presStyleIdx="1" presStyleCnt="5"/>
      <dgm:spPr>
        <a:solidFill>
          <a:schemeClr val="accent4">
            <a:lumMod val="75000"/>
          </a:schemeClr>
        </a:solidFill>
        <a:ln w="57150">
          <a:noFill/>
        </a:ln>
      </dgm:spPr>
    </dgm:pt>
    <dgm:pt modelId="{408948EC-00AD-4AD4-9EB6-B20D1D8C2BC2}" type="pres">
      <dgm:prSet presAssocID="{B5DB4BE4-EB4A-4D20-8B6B-B9D9EA9124A0}" presName="text_3" presStyleLbl="node1" presStyleIdx="2" presStyleCnt="5">
        <dgm:presLayoutVars>
          <dgm:bulletEnabled val="1"/>
        </dgm:presLayoutVars>
      </dgm:prSet>
      <dgm:spPr>
        <a:prstGeom prst="rect">
          <a:avLst/>
        </a:prstGeom>
      </dgm:spPr>
      <dgm:t>
        <a:bodyPr/>
        <a:lstStyle/>
        <a:p>
          <a:endParaRPr lang="en-US"/>
        </a:p>
      </dgm:t>
    </dgm:pt>
    <dgm:pt modelId="{B3C1A223-FD0E-41F7-B96C-977AA3D7459F}" type="pres">
      <dgm:prSet presAssocID="{B5DB4BE4-EB4A-4D20-8B6B-B9D9EA9124A0}" presName="accent_3" presStyleCnt="0"/>
      <dgm:spPr/>
    </dgm:pt>
    <dgm:pt modelId="{B6AC565D-5524-4B87-8FDE-2C6EE5C588A3}" type="pres">
      <dgm:prSet presAssocID="{B5DB4BE4-EB4A-4D20-8B6B-B9D9EA9124A0}" presName="accentRepeatNode" presStyleLbl="solidFgAcc1" presStyleIdx="2" presStyleCnt="5"/>
      <dgm:spPr>
        <a:solidFill>
          <a:schemeClr val="accent6">
            <a:lumMod val="75000"/>
          </a:schemeClr>
        </a:solidFill>
        <a:ln w="57150">
          <a:noFill/>
        </a:ln>
      </dgm:spPr>
    </dgm:pt>
    <dgm:pt modelId="{302551FC-7A46-424C-A71F-D83E86558F7B}" type="pres">
      <dgm:prSet presAssocID="{6A3AE011-992A-4527-8CA2-14476B39B716}" presName="text_4" presStyleLbl="node1" presStyleIdx="3" presStyleCnt="5">
        <dgm:presLayoutVars>
          <dgm:bulletEnabled val="1"/>
        </dgm:presLayoutVars>
      </dgm:prSet>
      <dgm:spPr>
        <a:prstGeom prst="rect">
          <a:avLst/>
        </a:prstGeom>
      </dgm:spPr>
      <dgm:t>
        <a:bodyPr/>
        <a:lstStyle/>
        <a:p>
          <a:endParaRPr lang="en-US"/>
        </a:p>
      </dgm:t>
    </dgm:pt>
    <dgm:pt modelId="{86777EC5-28F8-42C5-930E-54880445C3A6}" type="pres">
      <dgm:prSet presAssocID="{6A3AE011-992A-4527-8CA2-14476B39B716}" presName="accent_4" presStyleCnt="0"/>
      <dgm:spPr/>
    </dgm:pt>
    <dgm:pt modelId="{5609C315-81AF-4D5D-9422-6C7E9C2E7CD2}" type="pres">
      <dgm:prSet presAssocID="{6A3AE011-992A-4527-8CA2-14476B39B716}" presName="accentRepeatNode" presStyleLbl="solidFgAcc1" presStyleIdx="3" presStyleCnt="5"/>
      <dgm:spPr>
        <a:solidFill>
          <a:schemeClr val="accent2">
            <a:lumMod val="75000"/>
          </a:schemeClr>
        </a:solidFill>
        <a:ln w="57150">
          <a:noFill/>
        </a:ln>
      </dgm:spPr>
    </dgm:pt>
    <dgm:pt modelId="{1B8D0BE5-510A-44F5-8E88-FC94706F8018}" type="pres">
      <dgm:prSet presAssocID="{C8D06657-A510-4486-A06B-9C770EDA8112}" presName="text_5" presStyleLbl="node1" presStyleIdx="4" presStyleCnt="5">
        <dgm:presLayoutVars>
          <dgm:bulletEnabled val="1"/>
        </dgm:presLayoutVars>
      </dgm:prSet>
      <dgm:spPr>
        <a:prstGeom prst="rect">
          <a:avLst/>
        </a:prstGeom>
      </dgm:spPr>
      <dgm:t>
        <a:bodyPr/>
        <a:lstStyle/>
        <a:p>
          <a:endParaRPr lang="en-US"/>
        </a:p>
      </dgm:t>
    </dgm:pt>
    <dgm:pt modelId="{3F670D9C-0CE9-466E-A1BC-76F04046A2BD}" type="pres">
      <dgm:prSet presAssocID="{C8D06657-A510-4486-A06B-9C770EDA8112}" presName="accent_5" presStyleCnt="0"/>
      <dgm:spPr/>
    </dgm:pt>
    <dgm:pt modelId="{B4AC184A-4E4F-40C7-9C0C-D2DAECD0FF7C}" type="pres">
      <dgm:prSet presAssocID="{C8D06657-A510-4486-A06B-9C770EDA8112}" presName="accentRepeatNode" presStyleLbl="solidFgAcc1" presStyleIdx="4" presStyleCnt="5"/>
      <dgm:spPr>
        <a:solidFill>
          <a:srgbClr val="FFC000"/>
        </a:solidFill>
        <a:ln w="57150">
          <a:noFill/>
        </a:ln>
      </dgm:spPr>
    </dgm:pt>
  </dgm:ptLst>
  <dgm:cxnLst>
    <dgm:cxn modelId="{B302F974-A666-4F56-92B2-2B139CBDD066}" type="presOf" srcId="{473CFC93-BC56-4863-9AB4-6386F51083E9}" destId="{7A989290-00BB-43B3-A008-362DF3E282F0}" srcOrd="0" destOrd="0" presId="urn:microsoft.com/office/officeart/2008/layout/VerticalCurvedList"/>
    <dgm:cxn modelId="{97E28B9A-9768-4836-AE10-2B1854B03E04}" srcId="{473CFC93-BC56-4863-9AB4-6386F51083E9}" destId="{38DE159A-7B1E-48AE-9059-FC56B331EC2C}" srcOrd="1" destOrd="0" parTransId="{96426BEE-47F1-4204-B4A9-58E2B4B5479D}" sibTransId="{520C0233-1CC6-4C8C-AB79-574D9A2B25CE}"/>
    <dgm:cxn modelId="{54C9F99D-15E3-4244-89EF-165B30F9BE0B}" srcId="{473CFC93-BC56-4863-9AB4-6386F51083E9}" destId="{B5DB4BE4-EB4A-4D20-8B6B-B9D9EA9124A0}" srcOrd="2" destOrd="0" parTransId="{9F58AC15-EDF1-4646-8EDB-2A3D85814AFC}" sibTransId="{EE365A61-D327-4E1D-8636-BD0F6F0BD758}"/>
    <dgm:cxn modelId="{D8C422CA-75A9-4B1F-93D0-F872F53E6CF3}" srcId="{473CFC93-BC56-4863-9AB4-6386F51083E9}" destId="{3428C75E-D13C-4440-B30F-1DA8C0197E42}" srcOrd="0" destOrd="0" parTransId="{0F95F562-275D-4EBD-A7E2-1A05280F2CF5}" sibTransId="{391796C6-04A2-470B-A17D-6AD999441E19}"/>
    <dgm:cxn modelId="{3E642DC2-92C3-4AA5-A360-D1EE45863BEB}" type="presOf" srcId="{38DE159A-7B1E-48AE-9059-FC56B331EC2C}" destId="{284F1A4F-2B6D-4467-A568-782248137484}" srcOrd="0" destOrd="0" presId="urn:microsoft.com/office/officeart/2008/layout/VerticalCurvedList"/>
    <dgm:cxn modelId="{DC677558-B54E-4AE6-B0FB-622C20447CE1}" srcId="{473CFC93-BC56-4863-9AB4-6386F51083E9}" destId="{C8D06657-A510-4486-A06B-9C770EDA8112}" srcOrd="4" destOrd="0" parTransId="{ED72D92F-6D17-45DA-95F1-700991221999}" sibTransId="{8CCE65B4-F934-407C-B7EF-D36BB4A01B8E}"/>
    <dgm:cxn modelId="{CEF51529-6D3B-4171-803D-204574F62C2A}" type="presOf" srcId="{C8D06657-A510-4486-A06B-9C770EDA8112}" destId="{1B8D0BE5-510A-44F5-8E88-FC94706F8018}" srcOrd="0" destOrd="0" presId="urn:microsoft.com/office/officeart/2008/layout/VerticalCurvedList"/>
    <dgm:cxn modelId="{A192B710-97D5-4006-9738-87152B196301}" type="presOf" srcId="{B5DB4BE4-EB4A-4D20-8B6B-B9D9EA9124A0}" destId="{408948EC-00AD-4AD4-9EB6-B20D1D8C2BC2}" srcOrd="0" destOrd="0" presId="urn:microsoft.com/office/officeart/2008/layout/VerticalCurvedList"/>
    <dgm:cxn modelId="{9D8D1B25-EE9E-49E3-A9B6-63DDF8B44364}" type="presOf" srcId="{3428C75E-D13C-4440-B30F-1DA8C0197E42}" destId="{81EAD165-A2C3-487A-88E9-3B5A9A3B72DD}" srcOrd="0" destOrd="0" presId="urn:microsoft.com/office/officeart/2008/layout/VerticalCurvedList"/>
    <dgm:cxn modelId="{5D5E4E75-CE35-407A-9BBC-CFF3EB7831CA}" type="presOf" srcId="{6A3AE011-992A-4527-8CA2-14476B39B716}" destId="{302551FC-7A46-424C-A71F-D83E86558F7B}" srcOrd="0" destOrd="0" presId="urn:microsoft.com/office/officeart/2008/layout/VerticalCurvedList"/>
    <dgm:cxn modelId="{DF18BAEB-916F-4D0F-AAFC-A17516314963}" srcId="{473CFC93-BC56-4863-9AB4-6386F51083E9}" destId="{6A3AE011-992A-4527-8CA2-14476B39B716}" srcOrd="3" destOrd="0" parTransId="{70C6CE34-F49C-4412-A8F3-76FC4B38F860}" sibTransId="{823DF209-3081-496C-8443-E4AB1B7BA9FE}"/>
    <dgm:cxn modelId="{2AF5F1D4-AC40-4055-AA74-46827A58DC53}" type="presOf" srcId="{391796C6-04A2-470B-A17D-6AD999441E19}" destId="{1FA10F2B-1648-4758-A3F2-FFCA30CD367C}" srcOrd="0" destOrd="0" presId="urn:microsoft.com/office/officeart/2008/layout/VerticalCurvedList"/>
    <dgm:cxn modelId="{183EBE19-BE03-4BC1-9B49-A61ED378B9B4}" type="presParOf" srcId="{7A989290-00BB-43B3-A008-362DF3E282F0}" destId="{3EE5A337-F36A-4A38-A92A-B95917D55613}" srcOrd="0" destOrd="0" presId="urn:microsoft.com/office/officeart/2008/layout/VerticalCurvedList"/>
    <dgm:cxn modelId="{EDEE7329-AD1A-4D2B-B3A0-07D7178908E5}" type="presParOf" srcId="{3EE5A337-F36A-4A38-A92A-B95917D55613}" destId="{9EE7CBB9-7149-413D-8547-6DB4F96B68D4}" srcOrd="0" destOrd="0" presId="urn:microsoft.com/office/officeart/2008/layout/VerticalCurvedList"/>
    <dgm:cxn modelId="{BFDB1E0C-BBA3-4FD8-9538-9D0F3692758E}" type="presParOf" srcId="{9EE7CBB9-7149-413D-8547-6DB4F96B68D4}" destId="{0296B529-65B5-4DC7-9175-2E9FC12939C2}" srcOrd="0" destOrd="0" presId="urn:microsoft.com/office/officeart/2008/layout/VerticalCurvedList"/>
    <dgm:cxn modelId="{2B0D0059-0576-4C71-9DD8-2940DCAF7CE4}" type="presParOf" srcId="{9EE7CBB9-7149-413D-8547-6DB4F96B68D4}" destId="{1FA10F2B-1648-4758-A3F2-FFCA30CD367C}" srcOrd="1" destOrd="0" presId="urn:microsoft.com/office/officeart/2008/layout/VerticalCurvedList"/>
    <dgm:cxn modelId="{F7691ECA-0A4B-4A0C-A0CF-D0A51588BA9B}" type="presParOf" srcId="{9EE7CBB9-7149-413D-8547-6DB4F96B68D4}" destId="{82E1E6B4-9334-4041-9926-A31E4D022052}" srcOrd="2" destOrd="0" presId="urn:microsoft.com/office/officeart/2008/layout/VerticalCurvedList"/>
    <dgm:cxn modelId="{1230045D-3DF1-4EE0-B86B-03F5CABACFCB}" type="presParOf" srcId="{9EE7CBB9-7149-413D-8547-6DB4F96B68D4}" destId="{6CC48C27-0F47-4C24-8C2B-4EFF7159915B}" srcOrd="3" destOrd="0" presId="urn:microsoft.com/office/officeart/2008/layout/VerticalCurvedList"/>
    <dgm:cxn modelId="{ABA7589E-B7AA-4008-8A9D-00EB7AA62AE4}" type="presParOf" srcId="{3EE5A337-F36A-4A38-A92A-B95917D55613}" destId="{81EAD165-A2C3-487A-88E9-3B5A9A3B72DD}" srcOrd="1" destOrd="0" presId="urn:microsoft.com/office/officeart/2008/layout/VerticalCurvedList"/>
    <dgm:cxn modelId="{428D68C5-0058-49F8-B1CB-06A3956F16E9}" type="presParOf" srcId="{3EE5A337-F36A-4A38-A92A-B95917D55613}" destId="{4AD61082-D262-4C63-8314-D849A2877616}" srcOrd="2" destOrd="0" presId="urn:microsoft.com/office/officeart/2008/layout/VerticalCurvedList"/>
    <dgm:cxn modelId="{5D37B47F-5DE3-46D5-9B4F-0217DE02125A}" type="presParOf" srcId="{4AD61082-D262-4C63-8314-D849A2877616}" destId="{E0DB3CA0-E177-4DD4-95CA-A5CF6D638570}" srcOrd="0" destOrd="0" presId="urn:microsoft.com/office/officeart/2008/layout/VerticalCurvedList"/>
    <dgm:cxn modelId="{EE14BB07-EA96-4A90-A60F-CE5013C5BFC6}" type="presParOf" srcId="{3EE5A337-F36A-4A38-A92A-B95917D55613}" destId="{284F1A4F-2B6D-4467-A568-782248137484}" srcOrd="3" destOrd="0" presId="urn:microsoft.com/office/officeart/2008/layout/VerticalCurvedList"/>
    <dgm:cxn modelId="{D08A641A-FC28-47F2-BF2C-E483C10604E3}" type="presParOf" srcId="{3EE5A337-F36A-4A38-A92A-B95917D55613}" destId="{023139D9-F6F9-419A-B130-A289240AC98C}" srcOrd="4" destOrd="0" presId="urn:microsoft.com/office/officeart/2008/layout/VerticalCurvedList"/>
    <dgm:cxn modelId="{16CC7A82-124C-481E-9225-BFE926FE4BD2}" type="presParOf" srcId="{023139D9-F6F9-419A-B130-A289240AC98C}" destId="{9328D738-D596-4A33-874F-55620D148CEE}" srcOrd="0" destOrd="0" presId="urn:microsoft.com/office/officeart/2008/layout/VerticalCurvedList"/>
    <dgm:cxn modelId="{240406DE-2D4E-4272-B441-2014750F1DCB}" type="presParOf" srcId="{3EE5A337-F36A-4A38-A92A-B95917D55613}" destId="{408948EC-00AD-4AD4-9EB6-B20D1D8C2BC2}" srcOrd="5" destOrd="0" presId="urn:microsoft.com/office/officeart/2008/layout/VerticalCurvedList"/>
    <dgm:cxn modelId="{94DD3E45-C0F7-4A2D-AD06-18AB06A6F945}" type="presParOf" srcId="{3EE5A337-F36A-4A38-A92A-B95917D55613}" destId="{B3C1A223-FD0E-41F7-B96C-977AA3D7459F}" srcOrd="6" destOrd="0" presId="urn:microsoft.com/office/officeart/2008/layout/VerticalCurvedList"/>
    <dgm:cxn modelId="{5761FF65-2569-44E0-959F-CAF403982A9E}" type="presParOf" srcId="{B3C1A223-FD0E-41F7-B96C-977AA3D7459F}" destId="{B6AC565D-5524-4B87-8FDE-2C6EE5C588A3}" srcOrd="0" destOrd="0" presId="urn:microsoft.com/office/officeart/2008/layout/VerticalCurvedList"/>
    <dgm:cxn modelId="{8A46BB9A-1679-494B-B96C-A4860350C13F}" type="presParOf" srcId="{3EE5A337-F36A-4A38-A92A-B95917D55613}" destId="{302551FC-7A46-424C-A71F-D83E86558F7B}" srcOrd="7" destOrd="0" presId="urn:microsoft.com/office/officeart/2008/layout/VerticalCurvedList"/>
    <dgm:cxn modelId="{B7081522-340F-4E9D-A6D7-DF5C09ADE8A0}" type="presParOf" srcId="{3EE5A337-F36A-4A38-A92A-B95917D55613}" destId="{86777EC5-28F8-42C5-930E-54880445C3A6}" srcOrd="8" destOrd="0" presId="urn:microsoft.com/office/officeart/2008/layout/VerticalCurvedList"/>
    <dgm:cxn modelId="{BFE32237-0D5C-4C19-994C-17F25E49B505}" type="presParOf" srcId="{86777EC5-28F8-42C5-930E-54880445C3A6}" destId="{5609C315-81AF-4D5D-9422-6C7E9C2E7CD2}" srcOrd="0" destOrd="0" presId="urn:microsoft.com/office/officeart/2008/layout/VerticalCurvedList"/>
    <dgm:cxn modelId="{D5423DE4-771F-4780-8F74-E8B5E043CF71}" type="presParOf" srcId="{3EE5A337-F36A-4A38-A92A-B95917D55613}" destId="{1B8D0BE5-510A-44F5-8E88-FC94706F8018}" srcOrd="9" destOrd="0" presId="urn:microsoft.com/office/officeart/2008/layout/VerticalCurvedList"/>
    <dgm:cxn modelId="{B7B26AD1-A5B7-4306-9730-A48A0EA9C161}" type="presParOf" srcId="{3EE5A337-F36A-4A38-A92A-B95917D55613}" destId="{3F670D9C-0CE9-466E-A1BC-76F04046A2BD}" srcOrd="10" destOrd="0" presId="urn:microsoft.com/office/officeart/2008/layout/VerticalCurvedList"/>
    <dgm:cxn modelId="{E7D32717-1F6A-4AA9-85AC-5EF69DF7FCBC}" type="presParOf" srcId="{3F670D9C-0CE9-466E-A1BC-76F04046A2BD}" destId="{B4AC184A-4E4F-40C7-9C0C-D2DAECD0FF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E7E98B-EBD3-47BC-82F8-F4BF97D56A0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5DE7419-87D1-4208-ADD9-D6A3F3D0404F}">
      <dgm:prSet phldrT="[Text]" custT="1"/>
      <dgm:spPr>
        <a:solidFill>
          <a:schemeClr val="bg1">
            <a:lumMod val="65000"/>
          </a:schemeClr>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Business Architecture driven solution based on Capability</a:t>
          </a:r>
        </a:p>
      </dgm:t>
    </dgm:pt>
    <dgm:pt modelId="{E8573577-07B0-4D8E-8C0D-0608D873E2F8}" type="parTrans" cxnId="{E3E8EA21-05E2-4215-B6AC-9300EF0A85B0}">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918F93CE-4968-4F09-94E6-433BE9F0DBBB}" type="sibTrans" cxnId="{E3E8EA21-05E2-4215-B6AC-9300EF0A85B0}">
      <dgm:prSet phldrT="[Text]" custT="1"/>
      <dgm:spPr>
        <a:solidFill>
          <a:schemeClr val="accent4">
            <a:lumMod val="75000"/>
          </a:schemeClr>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Proactive Issue Identification </a:t>
          </a:r>
        </a:p>
      </dgm:t>
    </dgm:pt>
    <dgm:pt modelId="{CB0D4939-170A-40BE-B068-AB40974D6D94}">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D9C1D061-E015-4C09-91C5-DE419541978D}" type="parTrans" cxnId="{01F91133-B5DF-44CC-AE0E-AC05C64897A1}">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2FB05D0E-7C4E-4DE5-B3C7-235BD0CFE807}" type="sibTrans" cxnId="{01F91133-B5DF-44CC-AE0E-AC05C64897A1}">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C64BE6DE-8C74-4245-9797-181CE6D69C9F}">
      <dgm:prSet phldrT="[Text]" custT="1"/>
      <dgm:spPr>
        <a:solidFill>
          <a:srgbClr val="73B149"/>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Reusable Assets </a:t>
          </a:r>
        </a:p>
      </dgm:t>
    </dgm:pt>
    <dgm:pt modelId="{4A4F1A5B-B044-4359-95A1-F1C6081A3CB3}" type="parTrans" cxnId="{6439F713-BB05-4DFB-9FA1-8A4590804585}">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0D37CE2B-B29D-4D35-BE11-5DFDA7B8A640}" type="sibTrans" cxnId="{6439F713-BB05-4DFB-9FA1-8A4590804585}">
      <dgm:prSet custT="1"/>
      <dgm:spPr>
        <a:solidFill>
          <a:srgbClr val="7395D3"/>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Focus on Usability driven by Persona</a:t>
          </a:r>
        </a:p>
      </dgm:t>
    </dgm:pt>
    <dgm:pt modelId="{3A961AB5-6FD2-42E1-B9A0-4893B2E6761D}">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83A2E437-ABF9-4B70-A2A8-DFE598101651}" type="parTrans" cxnId="{44B9E76F-7842-4A93-8DDD-3254074F699E}">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2E280B7E-C3DB-4426-A722-CB0BA66B8C25}" type="sibTrans" cxnId="{44B9E76F-7842-4A93-8DDD-3254074F699E}">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9BDE0285-161B-488B-8913-0868EF61A2C7}">
      <dgm:prSet phldrT="[Text]" custT="1"/>
      <dgm:spPr>
        <a:solidFill>
          <a:schemeClr val="accent2"/>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Governance Framework </a:t>
          </a:r>
        </a:p>
      </dgm:t>
    </dgm:pt>
    <dgm:pt modelId="{1801B819-B337-49F1-A02A-09BC42E6F88D}" type="parTrans" cxnId="{AAA83B30-40DD-4A13-BBE9-C59288C89B96}">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C2859C30-4066-4890-95BB-8F4D1108B706}" type="sibTrans" cxnId="{AAA83B30-40DD-4A13-BBE9-C59288C89B96}">
      <dgm:prSet custT="1"/>
      <dgm:spPr>
        <a:solidFill>
          <a:srgbClr val="CDB46D"/>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End-to-end Reference Architecture </a:t>
          </a:r>
        </a:p>
      </dgm:t>
    </dgm:pt>
    <dgm:pt modelId="{8EE7BDA1-0501-4BB8-8F74-538FE63D801E}">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FBD30AC8-B171-48D4-873C-1430CA091905}" type="parTrans" cxnId="{A74408FD-9BE5-494E-8923-F0A7FE67BDEB}">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D31A5AEF-F4A6-45F6-A86E-59DDFF969230}" type="sibTrans" cxnId="{A74408FD-9BE5-494E-8923-F0A7FE67BDEB}">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AE7E30A4-0FFD-479B-A008-8BD53D28259B}" type="pres">
      <dgm:prSet presAssocID="{6AE7E98B-EBD3-47BC-82F8-F4BF97D56A06}" presName="Name0" presStyleCnt="0">
        <dgm:presLayoutVars>
          <dgm:chMax/>
          <dgm:chPref/>
          <dgm:dir/>
          <dgm:animLvl val="lvl"/>
        </dgm:presLayoutVars>
      </dgm:prSet>
      <dgm:spPr/>
      <dgm:t>
        <a:bodyPr/>
        <a:lstStyle/>
        <a:p>
          <a:endParaRPr lang="en-US"/>
        </a:p>
      </dgm:t>
    </dgm:pt>
    <dgm:pt modelId="{8939F148-6705-487F-8C98-2D73B67AA020}" type="pres">
      <dgm:prSet presAssocID="{15DE7419-87D1-4208-ADD9-D6A3F3D0404F}" presName="composite" presStyleCnt="0"/>
      <dgm:spPr/>
    </dgm:pt>
    <dgm:pt modelId="{3E1AEB3E-7726-40B0-87AA-E954F393B813}" type="pres">
      <dgm:prSet presAssocID="{15DE7419-87D1-4208-ADD9-D6A3F3D0404F}" presName="Parent1" presStyleLbl="node1" presStyleIdx="0" presStyleCnt="6">
        <dgm:presLayoutVars>
          <dgm:chMax val="1"/>
          <dgm:chPref val="1"/>
          <dgm:bulletEnabled val="1"/>
        </dgm:presLayoutVars>
      </dgm:prSet>
      <dgm:spPr/>
      <dgm:t>
        <a:bodyPr/>
        <a:lstStyle/>
        <a:p>
          <a:endParaRPr lang="en-US"/>
        </a:p>
      </dgm:t>
    </dgm:pt>
    <dgm:pt modelId="{5A25460C-3585-4B67-861E-B0613F405950}" type="pres">
      <dgm:prSet presAssocID="{15DE7419-87D1-4208-ADD9-D6A3F3D0404F}" presName="Childtext1" presStyleLbl="revTx" presStyleIdx="0" presStyleCnt="3">
        <dgm:presLayoutVars>
          <dgm:chMax val="0"/>
          <dgm:chPref val="0"/>
          <dgm:bulletEnabled val="1"/>
        </dgm:presLayoutVars>
      </dgm:prSet>
      <dgm:spPr/>
      <dgm:t>
        <a:bodyPr/>
        <a:lstStyle/>
        <a:p>
          <a:endParaRPr lang="en-US"/>
        </a:p>
      </dgm:t>
    </dgm:pt>
    <dgm:pt modelId="{C721CAE4-8172-4C92-86D1-AD048C1509E2}" type="pres">
      <dgm:prSet presAssocID="{15DE7419-87D1-4208-ADD9-D6A3F3D0404F}" presName="BalanceSpacing" presStyleCnt="0"/>
      <dgm:spPr/>
    </dgm:pt>
    <dgm:pt modelId="{733A6FFB-11D6-4155-91B4-B505F8744628}" type="pres">
      <dgm:prSet presAssocID="{15DE7419-87D1-4208-ADD9-D6A3F3D0404F}" presName="BalanceSpacing1" presStyleCnt="0"/>
      <dgm:spPr/>
    </dgm:pt>
    <dgm:pt modelId="{EFB09288-8CFD-4E31-BDD3-17DF78581D8D}" type="pres">
      <dgm:prSet presAssocID="{918F93CE-4968-4F09-94E6-433BE9F0DBBB}" presName="Accent1Text" presStyleLbl="node1" presStyleIdx="1" presStyleCnt="6"/>
      <dgm:spPr/>
      <dgm:t>
        <a:bodyPr/>
        <a:lstStyle/>
        <a:p>
          <a:endParaRPr lang="en-US"/>
        </a:p>
      </dgm:t>
    </dgm:pt>
    <dgm:pt modelId="{9F73E532-0C2A-4935-8D96-BED7532C9B67}" type="pres">
      <dgm:prSet presAssocID="{918F93CE-4968-4F09-94E6-433BE9F0DBBB}" presName="spaceBetweenRectangles" presStyleCnt="0"/>
      <dgm:spPr/>
    </dgm:pt>
    <dgm:pt modelId="{5EC87C2E-73C6-4688-B8F4-3AB03907E5D1}" type="pres">
      <dgm:prSet presAssocID="{C64BE6DE-8C74-4245-9797-181CE6D69C9F}" presName="composite" presStyleCnt="0"/>
      <dgm:spPr/>
    </dgm:pt>
    <dgm:pt modelId="{B8BC92B2-733C-446C-BDAD-5C5D92AAB70C}" type="pres">
      <dgm:prSet presAssocID="{C64BE6DE-8C74-4245-9797-181CE6D69C9F}" presName="Parent1" presStyleLbl="node1" presStyleIdx="2" presStyleCnt="6">
        <dgm:presLayoutVars>
          <dgm:chMax val="1"/>
          <dgm:chPref val="1"/>
          <dgm:bulletEnabled val="1"/>
        </dgm:presLayoutVars>
      </dgm:prSet>
      <dgm:spPr/>
      <dgm:t>
        <a:bodyPr/>
        <a:lstStyle/>
        <a:p>
          <a:endParaRPr lang="en-US"/>
        </a:p>
      </dgm:t>
    </dgm:pt>
    <dgm:pt modelId="{EDD55115-945D-4DF5-B846-0915041F1C85}" type="pres">
      <dgm:prSet presAssocID="{C64BE6DE-8C74-4245-9797-181CE6D69C9F}" presName="Childtext1" presStyleLbl="revTx" presStyleIdx="1" presStyleCnt="3">
        <dgm:presLayoutVars>
          <dgm:chMax val="0"/>
          <dgm:chPref val="0"/>
          <dgm:bulletEnabled val="1"/>
        </dgm:presLayoutVars>
      </dgm:prSet>
      <dgm:spPr/>
      <dgm:t>
        <a:bodyPr/>
        <a:lstStyle/>
        <a:p>
          <a:endParaRPr lang="en-US"/>
        </a:p>
      </dgm:t>
    </dgm:pt>
    <dgm:pt modelId="{7F262833-81FE-4D9A-A688-5F799C2E2320}" type="pres">
      <dgm:prSet presAssocID="{C64BE6DE-8C74-4245-9797-181CE6D69C9F}" presName="BalanceSpacing" presStyleCnt="0"/>
      <dgm:spPr/>
    </dgm:pt>
    <dgm:pt modelId="{283AD58E-5DE3-490F-9202-BC063C8A8D06}" type="pres">
      <dgm:prSet presAssocID="{C64BE6DE-8C74-4245-9797-181CE6D69C9F}" presName="BalanceSpacing1" presStyleCnt="0"/>
      <dgm:spPr/>
    </dgm:pt>
    <dgm:pt modelId="{AAFF9392-239F-4C68-A796-BE9B398E78F0}" type="pres">
      <dgm:prSet presAssocID="{0D37CE2B-B29D-4D35-BE11-5DFDA7B8A640}" presName="Accent1Text" presStyleLbl="node1" presStyleIdx="3" presStyleCnt="6"/>
      <dgm:spPr/>
      <dgm:t>
        <a:bodyPr/>
        <a:lstStyle/>
        <a:p>
          <a:endParaRPr lang="en-US"/>
        </a:p>
      </dgm:t>
    </dgm:pt>
    <dgm:pt modelId="{21FD2B93-B9FF-44DD-8B35-826AFF31FB3C}" type="pres">
      <dgm:prSet presAssocID="{0D37CE2B-B29D-4D35-BE11-5DFDA7B8A640}" presName="spaceBetweenRectangles" presStyleCnt="0"/>
      <dgm:spPr/>
    </dgm:pt>
    <dgm:pt modelId="{EB01C653-726A-4DE3-A89B-F69F93E5854C}" type="pres">
      <dgm:prSet presAssocID="{9BDE0285-161B-488B-8913-0868EF61A2C7}" presName="composite" presStyleCnt="0"/>
      <dgm:spPr/>
    </dgm:pt>
    <dgm:pt modelId="{0B182D00-EADF-469C-B15D-CE63213A73DA}" type="pres">
      <dgm:prSet presAssocID="{9BDE0285-161B-488B-8913-0868EF61A2C7}" presName="Parent1" presStyleLbl="node1" presStyleIdx="4" presStyleCnt="6">
        <dgm:presLayoutVars>
          <dgm:chMax val="1"/>
          <dgm:chPref val="1"/>
          <dgm:bulletEnabled val="1"/>
        </dgm:presLayoutVars>
      </dgm:prSet>
      <dgm:spPr/>
      <dgm:t>
        <a:bodyPr/>
        <a:lstStyle/>
        <a:p>
          <a:endParaRPr lang="en-US"/>
        </a:p>
      </dgm:t>
    </dgm:pt>
    <dgm:pt modelId="{8093B09B-6831-470D-B06C-498A4DB9D5B7}" type="pres">
      <dgm:prSet presAssocID="{9BDE0285-161B-488B-8913-0868EF61A2C7}" presName="Childtext1" presStyleLbl="revTx" presStyleIdx="2" presStyleCnt="3">
        <dgm:presLayoutVars>
          <dgm:chMax val="0"/>
          <dgm:chPref val="0"/>
          <dgm:bulletEnabled val="1"/>
        </dgm:presLayoutVars>
      </dgm:prSet>
      <dgm:spPr/>
      <dgm:t>
        <a:bodyPr/>
        <a:lstStyle/>
        <a:p>
          <a:endParaRPr lang="en-US"/>
        </a:p>
      </dgm:t>
    </dgm:pt>
    <dgm:pt modelId="{E573540B-F404-4DAC-8D16-3CED0FEB0488}" type="pres">
      <dgm:prSet presAssocID="{9BDE0285-161B-488B-8913-0868EF61A2C7}" presName="BalanceSpacing" presStyleCnt="0"/>
      <dgm:spPr/>
    </dgm:pt>
    <dgm:pt modelId="{6AC432F3-E8C2-425B-8C47-6986DB694427}" type="pres">
      <dgm:prSet presAssocID="{9BDE0285-161B-488B-8913-0868EF61A2C7}" presName="BalanceSpacing1" presStyleCnt="0"/>
      <dgm:spPr/>
    </dgm:pt>
    <dgm:pt modelId="{A1CC493B-C829-4381-A89A-68D5ADAB9560}" type="pres">
      <dgm:prSet presAssocID="{C2859C30-4066-4890-95BB-8F4D1108B706}" presName="Accent1Text" presStyleLbl="node1" presStyleIdx="5" presStyleCnt="6"/>
      <dgm:spPr/>
      <dgm:t>
        <a:bodyPr/>
        <a:lstStyle/>
        <a:p>
          <a:endParaRPr lang="en-US"/>
        </a:p>
      </dgm:t>
    </dgm:pt>
  </dgm:ptLst>
  <dgm:cxnLst>
    <dgm:cxn modelId="{BAD4DF8E-1818-47D2-BCC1-01EF4F9DE3D7}" type="presOf" srcId="{0D37CE2B-B29D-4D35-BE11-5DFDA7B8A640}" destId="{AAFF9392-239F-4C68-A796-BE9B398E78F0}" srcOrd="0" destOrd="0" presId="urn:microsoft.com/office/officeart/2008/layout/AlternatingHexagons"/>
    <dgm:cxn modelId="{E0115839-84F0-4543-BA88-CEC9E4553792}" type="presOf" srcId="{C2859C30-4066-4890-95BB-8F4D1108B706}" destId="{A1CC493B-C829-4381-A89A-68D5ADAB9560}" srcOrd="0" destOrd="0" presId="urn:microsoft.com/office/officeart/2008/layout/AlternatingHexagons"/>
    <dgm:cxn modelId="{22E7AD84-F4CA-4C91-AE50-47A3144EC103}" type="presOf" srcId="{9BDE0285-161B-488B-8913-0868EF61A2C7}" destId="{0B182D00-EADF-469C-B15D-CE63213A73DA}" srcOrd="0" destOrd="0" presId="urn:microsoft.com/office/officeart/2008/layout/AlternatingHexagons"/>
    <dgm:cxn modelId="{DE601292-4C0F-4465-A0A2-1DC9A58C0D50}" type="presOf" srcId="{8EE7BDA1-0501-4BB8-8F74-538FE63D801E}" destId="{8093B09B-6831-470D-B06C-498A4DB9D5B7}" srcOrd="0" destOrd="0" presId="urn:microsoft.com/office/officeart/2008/layout/AlternatingHexagons"/>
    <dgm:cxn modelId="{EFE1CD62-A8D3-4EBD-9569-6063304CFDD8}" type="presOf" srcId="{15DE7419-87D1-4208-ADD9-D6A3F3D0404F}" destId="{3E1AEB3E-7726-40B0-87AA-E954F393B813}" srcOrd="0" destOrd="0" presId="urn:microsoft.com/office/officeart/2008/layout/AlternatingHexagons"/>
    <dgm:cxn modelId="{E3E8EA21-05E2-4215-B6AC-9300EF0A85B0}" srcId="{6AE7E98B-EBD3-47BC-82F8-F4BF97D56A06}" destId="{15DE7419-87D1-4208-ADD9-D6A3F3D0404F}" srcOrd="0" destOrd="0" parTransId="{E8573577-07B0-4D8E-8C0D-0608D873E2F8}" sibTransId="{918F93CE-4968-4F09-94E6-433BE9F0DBBB}"/>
    <dgm:cxn modelId="{61656878-16DB-4430-A576-7525B46411D6}" type="presOf" srcId="{CB0D4939-170A-40BE-B068-AB40974D6D94}" destId="{5A25460C-3585-4B67-861E-B0613F405950}" srcOrd="0" destOrd="0" presId="urn:microsoft.com/office/officeart/2008/layout/AlternatingHexagons"/>
    <dgm:cxn modelId="{F0F6C866-0C90-46E0-9688-9143E787E0B5}" type="presOf" srcId="{C64BE6DE-8C74-4245-9797-181CE6D69C9F}" destId="{B8BC92B2-733C-446C-BDAD-5C5D92AAB70C}" srcOrd="0" destOrd="0" presId="urn:microsoft.com/office/officeart/2008/layout/AlternatingHexagons"/>
    <dgm:cxn modelId="{01F91133-B5DF-44CC-AE0E-AC05C64897A1}" srcId="{15DE7419-87D1-4208-ADD9-D6A3F3D0404F}" destId="{CB0D4939-170A-40BE-B068-AB40974D6D94}" srcOrd="0" destOrd="0" parTransId="{D9C1D061-E015-4C09-91C5-DE419541978D}" sibTransId="{2FB05D0E-7C4E-4DE5-B3C7-235BD0CFE807}"/>
    <dgm:cxn modelId="{51D5CC86-4CBF-40B7-95C4-4CE74AD23A94}" type="presOf" srcId="{918F93CE-4968-4F09-94E6-433BE9F0DBBB}" destId="{EFB09288-8CFD-4E31-BDD3-17DF78581D8D}" srcOrd="0" destOrd="0" presId="urn:microsoft.com/office/officeart/2008/layout/AlternatingHexagons"/>
    <dgm:cxn modelId="{AAA83B30-40DD-4A13-BBE9-C59288C89B96}" srcId="{6AE7E98B-EBD3-47BC-82F8-F4BF97D56A06}" destId="{9BDE0285-161B-488B-8913-0868EF61A2C7}" srcOrd="2" destOrd="0" parTransId="{1801B819-B337-49F1-A02A-09BC42E6F88D}" sibTransId="{C2859C30-4066-4890-95BB-8F4D1108B706}"/>
    <dgm:cxn modelId="{44B9E76F-7842-4A93-8DDD-3254074F699E}" srcId="{C64BE6DE-8C74-4245-9797-181CE6D69C9F}" destId="{3A961AB5-6FD2-42E1-B9A0-4893B2E6761D}" srcOrd="0" destOrd="0" parTransId="{83A2E437-ABF9-4B70-A2A8-DFE598101651}" sibTransId="{2E280B7E-C3DB-4426-A722-CB0BA66B8C25}"/>
    <dgm:cxn modelId="{33446B43-7BD6-44E1-9A0C-104C2254C884}" type="presOf" srcId="{3A961AB5-6FD2-42E1-B9A0-4893B2E6761D}" destId="{EDD55115-945D-4DF5-B846-0915041F1C85}" srcOrd="0" destOrd="0" presId="urn:microsoft.com/office/officeart/2008/layout/AlternatingHexagons"/>
    <dgm:cxn modelId="{6439F713-BB05-4DFB-9FA1-8A4590804585}" srcId="{6AE7E98B-EBD3-47BC-82F8-F4BF97D56A06}" destId="{C64BE6DE-8C74-4245-9797-181CE6D69C9F}" srcOrd="1" destOrd="0" parTransId="{4A4F1A5B-B044-4359-95A1-F1C6081A3CB3}" sibTransId="{0D37CE2B-B29D-4D35-BE11-5DFDA7B8A640}"/>
    <dgm:cxn modelId="{2F591505-61D3-45EF-94FC-44009988E000}" type="presOf" srcId="{6AE7E98B-EBD3-47BC-82F8-F4BF97D56A06}" destId="{AE7E30A4-0FFD-479B-A008-8BD53D28259B}" srcOrd="0" destOrd="0" presId="urn:microsoft.com/office/officeart/2008/layout/AlternatingHexagons"/>
    <dgm:cxn modelId="{A74408FD-9BE5-494E-8923-F0A7FE67BDEB}" srcId="{9BDE0285-161B-488B-8913-0868EF61A2C7}" destId="{8EE7BDA1-0501-4BB8-8F74-538FE63D801E}" srcOrd="0" destOrd="0" parTransId="{FBD30AC8-B171-48D4-873C-1430CA091905}" sibTransId="{D31A5AEF-F4A6-45F6-A86E-59DDFF969230}"/>
    <dgm:cxn modelId="{68770D90-3B34-4683-BF5A-3837293FED64}" type="presParOf" srcId="{AE7E30A4-0FFD-479B-A008-8BD53D28259B}" destId="{8939F148-6705-487F-8C98-2D73B67AA020}" srcOrd="0" destOrd="0" presId="urn:microsoft.com/office/officeart/2008/layout/AlternatingHexagons"/>
    <dgm:cxn modelId="{A2767673-DC57-4B57-9C30-27C137CFE6B2}" type="presParOf" srcId="{8939F148-6705-487F-8C98-2D73B67AA020}" destId="{3E1AEB3E-7726-40B0-87AA-E954F393B813}" srcOrd="0" destOrd="0" presId="urn:microsoft.com/office/officeart/2008/layout/AlternatingHexagons"/>
    <dgm:cxn modelId="{5DF44A13-408D-44F6-8284-E4EB69B2198D}" type="presParOf" srcId="{8939F148-6705-487F-8C98-2D73B67AA020}" destId="{5A25460C-3585-4B67-861E-B0613F405950}" srcOrd="1" destOrd="0" presId="urn:microsoft.com/office/officeart/2008/layout/AlternatingHexagons"/>
    <dgm:cxn modelId="{8DAF17DC-D66C-45BC-8440-0C87388F9FC1}" type="presParOf" srcId="{8939F148-6705-487F-8C98-2D73B67AA020}" destId="{C721CAE4-8172-4C92-86D1-AD048C1509E2}" srcOrd="2" destOrd="0" presId="urn:microsoft.com/office/officeart/2008/layout/AlternatingHexagons"/>
    <dgm:cxn modelId="{838AA3A3-3865-4DCB-BC3E-BAC7EA35CB6E}" type="presParOf" srcId="{8939F148-6705-487F-8C98-2D73B67AA020}" destId="{733A6FFB-11D6-4155-91B4-B505F8744628}" srcOrd="3" destOrd="0" presId="urn:microsoft.com/office/officeart/2008/layout/AlternatingHexagons"/>
    <dgm:cxn modelId="{82282F31-FA7E-4D57-BBA6-CA2C5873F729}" type="presParOf" srcId="{8939F148-6705-487F-8C98-2D73B67AA020}" destId="{EFB09288-8CFD-4E31-BDD3-17DF78581D8D}" srcOrd="4" destOrd="0" presId="urn:microsoft.com/office/officeart/2008/layout/AlternatingHexagons"/>
    <dgm:cxn modelId="{72947C78-1CE3-41D5-9425-78BB5BB39252}" type="presParOf" srcId="{AE7E30A4-0FFD-479B-A008-8BD53D28259B}" destId="{9F73E532-0C2A-4935-8D96-BED7532C9B67}" srcOrd="1" destOrd="0" presId="urn:microsoft.com/office/officeart/2008/layout/AlternatingHexagons"/>
    <dgm:cxn modelId="{500AE645-B5DE-4B48-A760-EC441477DA8C}" type="presParOf" srcId="{AE7E30A4-0FFD-479B-A008-8BD53D28259B}" destId="{5EC87C2E-73C6-4688-B8F4-3AB03907E5D1}" srcOrd="2" destOrd="0" presId="urn:microsoft.com/office/officeart/2008/layout/AlternatingHexagons"/>
    <dgm:cxn modelId="{90DF5089-7251-4DCB-A71D-F17FA873BD3D}" type="presParOf" srcId="{5EC87C2E-73C6-4688-B8F4-3AB03907E5D1}" destId="{B8BC92B2-733C-446C-BDAD-5C5D92AAB70C}" srcOrd="0" destOrd="0" presId="urn:microsoft.com/office/officeart/2008/layout/AlternatingHexagons"/>
    <dgm:cxn modelId="{053B8690-E335-4FC2-9187-4EB9A9A60C06}" type="presParOf" srcId="{5EC87C2E-73C6-4688-B8F4-3AB03907E5D1}" destId="{EDD55115-945D-4DF5-B846-0915041F1C85}" srcOrd="1" destOrd="0" presId="urn:microsoft.com/office/officeart/2008/layout/AlternatingHexagons"/>
    <dgm:cxn modelId="{CED7D4B2-1E65-4EA3-9A00-133DCA9A36B4}" type="presParOf" srcId="{5EC87C2E-73C6-4688-B8F4-3AB03907E5D1}" destId="{7F262833-81FE-4D9A-A688-5F799C2E2320}" srcOrd="2" destOrd="0" presId="urn:microsoft.com/office/officeart/2008/layout/AlternatingHexagons"/>
    <dgm:cxn modelId="{83568F55-195D-4C81-B334-6D2A64B51A89}" type="presParOf" srcId="{5EC87C2E-73C6-4688-B8F4-3AB03907E5D1}" destId="{283AD58E-5DE3-490F-9202-BC063C8A8D06}" srcOrd="3" destOrd="0" presId="urn:microsoft.com/office/officeart/2008/layout/AlternatingHexagons"/>
    <dgm:cxn modelId="{0DEA88F4-0352-4371-8190-87B525EB63BF}" type="presParOf" srcId="{5EC87C2E-73C6-4688-B8F4-3AB03907E5D1}" destId="{AAFF9392-239F-4C68-A796-BE9B398E78F0}" srcOrd="4" destOrd="0" presId="urn:microsoft.com/office/officeart/2008/layout/AlternatingHexagons"/>
    <dgm:cxn modelId="{01991DD5-4601-4620-AE9D-7060DDA115C4}" type="presParOf" srcId="{AE7E30A4-0FFD-479B-A008-8BD53D28259B}" destId="{21FD2B93-B9FF-44DD-8B35-826AFF31FB3C}" srcOrd="3" destOrd="0" presId="urn:microsoft.com/office/officeart/2008/layout/AlternatingHexagons"/>
    <dgm:cxn modelId="{235134AB-CEF7-47E0-A047-B09E78EC199E}" type="presParOf" srcId="{AE7E30A4-0FFD-479B-A008-8BD53D28259B}" destId="{EB01C653-726A-4DE3-A89B-F69F93E5854C}" srcOrd="4" destOrd="0" presId="urn:microsoft.com/office/officeart/2008/layout/AlternatingHexagons"/>
    <dgm:cxn modelId="{47F6C75F-4C91-4378-9D55-66EBDB08FF79}" type="presParOf" srcId="{EB01C653-726A-4DE3-A89B-F69F93E5854C}" destId="{0B182D00-EADF-469C-B15D-CE63213A73DA}" srcOrd="0" destOrd="0" presId="urn:microsoft.com/office/officeart/2008/layout/AlternatingHexagons"/>
    <dgm:cxn modelId="{E2091758-61D7-4FF2-90FB-75F608A2853F}" type="presParOf" srcId="{EB01C653-726A-4DE3-A89B-F69F93E5854C}" destId="{8093B09B-6831-470D-B06C-498A4DB9D5B7}" srcOrd="1" destOrd="0" presId="urn:microsoft.com/office/officeart/2008/layout/AlternatingHexagons"/>
    <dgm:cxn modelId="{DBAA295F-30DD-4670-8676-2A30AA78C38F}" type="presParOf" srcId="{EB01C653-726A-4DE3-A89B-F69F93E5854C}" destId="{E573540B-F404-4DAC-8D16-3CED0FEB0488}" srcOrd="2" destOrd="0" presId="urn:microsoft.com/office/officeart/2008/layout/AlternatingHexagons"/>
    <dgm:cxn modelId="{80135E99-780A-4609-902F-0C0D31F6D64D}" type="presParOf" srcId="{EB01C653-726A-4DE3-A89B-F69F93E5854C}" destId="{6AC432F3-E8C2-425B-8C47-6986DB694427}" srcOrd="3" destOrd="0" presId="urn:microsoft.com/office/officeart/2008/layout/AlternatingHexagons"/>
    <dgm:cxn modelId="{B306A45B-D814-4E3B-A9EA-398EBF038DA1}" type="presParOf" srcId="{EB01C653-726A-4DE3-A89B-F69F93E5854C}" destId="{A1CC493B-C829-4381-A89A-68D5ADAB956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E7E98B-EBD3-47BC-82F8-F4BF97D56A0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5DE7419-87D1-4208-ADD9-D6A3F3D0404F}">
      <dgm:prSet phldrT="[Text]" custT="1"/>
      <dgm:spPr>
        <a:solidFill>
          <a:srgbClr val="FF9999"/>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Change &amp; Program </a:t>
          </a:r>
          <a:r>
            <a:rPr lang="en-US" sz="1100" b="1" dirty="0">
              <a:latin typeface="Segoe UI" panose="020B0502040204020203" pitchFamily="34" charset="0"/>
              <a:ea typeface="Segoe UI" panose="020B0502040204020203" pitchFamily="34" charset="0"/>
              <a:cs typeface="Segoe UI" panose="020B0502040204020203" pitchFamily="34" charset="0"/>
            </a:rPr>
            <a:t>Management</a:t>
          </a:r>
          <a:r>
            <a:rPr lang="en-US" sz="1200" b="1" dirty="0">
              <a:latin typeface="Segoe UI" panose="020B0502040204020203" pitchFamily="34" charset="0"/>
              <a:ea typeface="Segoe UI" panose="020B0502040204020203" pitchFamily="34" charset="0"/>
              <a:cs typeface="Segoe UI" panose="020B0502040204020203" pitchFamily="34" charset="0"/>
            </a:rPr>
            <a:t> </a:t>
          </a:r>
        </a:p>
      </dgm:t>
    </dgm:pt>
    <dgm:pt modelId="{E8573577-07B0-4D8E-8C0D-0608D873E2F8}" type="parTrans" cxnId="{E3E8EA21-05E2-4215-B6AC-9300EF0A85B0}">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918F93CE-4968-4F09-94E6-433BE9F0DBBB}" type="sibTrans" cxnId="{E3E8EA21-05E2-4215-B6AC-9300EF0A85B0}">
      <dgm:prSet phldrT="[Text]" custT="1"/>
      <dgm:spPr>
        <a:solidFill>
          <a:schemeClr val="bg1"/>
        </a:solidFill>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CB0D4939-170A-40BE-B068-AB40974D6D94}">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D9C1D061-E015-4C09-91C5-DE419541978D}" type="parTrans" cxnId="{01F91133-B5DF-44CC-AE0E-AC05C64897A1}">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2FB05D0E-7C4E-4DE5-B3C7-235BD0CFE807}" type="sibTrans" cxnId="{01F91133-B5DF-44CC-AE0E-AC05C64897A1}">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C64BE6DE-8C74-4245-9797-181CE6D69C9F}">
      <dgm:prSet phldrT="[Text]" custT="1"/>
      <dgm:spPr>
        <a:solidFill>
          <a:srgbClr val="DEA900"/>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Catalogue based offering based on initial inputs </a:t>
          </a:r>
        </a:p>
      </dgm:t>
    </dgm:pt>
    <dgm:pt modelId="{4A4F1A5B-B044-4359-95A1-F1C6081A3CB3}" type="parTrans" cxnId="{6439F713-BB05-4DFB-9FA1-8A4590804585}">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0D37CE2B-B29D-4D35-BE11-5DFDA7B8A640}" type="sibTrans" cxnId="{6439F713-BB05-4DFB-9FA1-8A4590804585}">
      <dgm:prSet custT="1"/>
      <dgm:spPr>
        <a:solidFill>
          <a:srgbClr val="009999"/>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Core-Flexi Resourcing model </a:t>
          </a:r>
        </a:p>
      </dgm:t>
    </dgm:pt>
    <dgm:pt modelId="{3A961AB5-6FD2-42E1-B9A0-4893B2E6761D}">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83A2E437-ABF9-4B70-A2A8-DFE598101651}" type="parTrans" cxnId="{44B9E76F-7842-4A93-8DDD-3254074F699E}">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2E280B7E-C3DB-4426-A722-CB0BA66B8C25}" type="sibTrans" cxnId="{44B9E76F-7842-4A93-8DDD-3254074F699E}">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9BDE0285-161B-488B-8913-0868EF61A2C7}">
      <dgm:prSet phldrT="[Text]" custT="1"/>
      <dgm:spPr>
        <a:solidFill>
          <a:srgbClr val="7EC234"/>
        </a:solidFill>
        <a:effectLst>
          <a:outerShdw blurRad="50800" dist="38100" dir="5400000" algn="t" rotWithShape="0">
            <a:prstClr val="black">
              <a:alpha val="40000"/>
            </a:prstClr>
          </a:outerShdw>
        </a:effectLst>
      </dgm:spPr>
      <dgm: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Minimal Business Disruption through DevOps &amp; Agile </a:t>
          </a:r>
        </a:p>
      </dgm:t>
    </dgm:pt>
    <dgm:pt modelId="{1801B819-B337-49F1-A02A-09BC42E6F88D}" type="parTrans" cxnId="{AAA83B30-40DD-4A13-BBE9-C59288C89B96}">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C2859C30-4066-4890-95BB-8F4D1108B706}" type="sibTrans" cxnId="{AAA83B30-40DD-4A13-BBE9-C59288C89B96}">
      <dgm:prSet custT="1"/>
      <dgm:spPr>
        <a:solidFill>
          <a:schemeClr val="bg1"/>
        </a:solidFill>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8EE7BDA1-0501-4BB8-8F74-538FE63D801E}">
      <dgm:prSet phldrT="[Text]" custT="1"/>
      <dgm:spPr/>
      <dgm:t>
        <a:bodyPr/>
        <a:lstStyle/>
        <a:p>
          <a:endParaRPr lang="en-US" sz="1000" b="1" dirty="0">
            <a:latin typeface="Segoe UI" panose="020B0502040204020203" pitchFamily="34" charset="0"/>
            <a:ea typeface="Segoe UI" panose="020B0502040204020203" pitchFamily="34" charset="0"/>
            <a:cs typeface="Segoe UI" panose="020B0502040204020203" pitchFamily="34" charset="0"/>
          </a:endParaRPr>
        </a:p>
      </dgm:t>
    </dgm:pt>
    <dgm:pt modelId="{FBD30AC8-B171-48D4-873C-1430CA091905}" type="parTrans" cxnId="{A74408FD-9BE5-494E-8923-F0A7FE67BDEB}">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D31A5AEF-F4A6-45F6-A86E-59DDFF969230}" type="sibTrans" cxnId="{A74408FD-9BE5-494E-8923-F0A7FE67BDEB}">
      <dgm:prSet/>
      <dgm:spPr/>
      <dgm:t>
        <a:bodyPr/>
        <a:lstStyle/>
        <a:p>
          <a:endParaRPr lang="en-US" sz="1000" b="1">
            <a:latin typeface="Segoe UI" panose="020B0502040204020203" pitchFamily="34" charset="0"/>
            <a:ea typeface="Segoe UI" panose="020B0502040204020203" pitchFamily="34" charset="0"/>
            <a:cs typeface="Segoe UI" panose="020B0502040204020203" pitchFamily="34" charset="0"/>
          </a:endParaRPr>
        </a:p>
      </dgm:t>
    </dgm:pt>
    <dgm:pt modelId="{AE7E30A4-0FFD-479B-A008-8BD53D28259B}" type="pres">
      <dgm:prSet presAssocID="{6AE7E98B-EBD3-47BC-82F8-F4BF97D56A06}" presName="Name0" presStyleCnt="0">
        <dgm:presLayoutVars>
          <dgm:chMax/>
          <dgm:chPref/>
          <dgm:dir/>
          <dgm:animLvl val="lvl"/>
        </dgm:presLayoutVars>
      </dgm:prSet>
      <dgm:spPr/>
      <dgm:t>
        <a:bodyPr/>
        <a:lstStyle/>
        <a:p>
          <a:endParaRPr lang="en-US"/>
        </a:p>
      </dgm:t>
    </dgm:pt>
    <dgm:pt modelId="{8939F148-6705-487F-8C98-2D73B67AA020}" type="pres">
      <dgm:prSet presAssocID="{15DE7419-87D1-4208-ADD9-D6A3F3D0404F}" presName="composite" presStyleCnt="0"/>
      <dgm:spPr/>
    </dgm:pt>
    <dgm:pt modelId="{3E1AEB3E-7726-40B0-87AA-E954F393B813}" type="pres">
      <dgm:prSet presAssocID="{15DE7419-87D1-4208-ADD9-D6A3F3D0404F}" presName="Parent1" presStyleLbl="node1" presStyleIdx="0" presStyleCnt="6">
        <dgm:presLayoutVars>
          <dgm:chMax val="1"/>
          <dgm:chPref val="1"/>
          <dgm:bulletEnabled val="1"/>
        </dgm:presLayoutVars>
      </dgm:prSet>
      <dgm:spPr/>
      <dgm:t>
        <a:bodyPr/>
        <a:lstStyle/>
        <a:p>
          <a:endParaRPr lang="en-US"/>
        </a:p>
      </dgm:t>
    </dgm:pt>
    <dgm:pt modelId="{5A25460C-3585-4B67-861E-B0613F405950}" type="pres">
      <dgm:prSet presAssocID="{15DE7419-87D1-4208-ADD9-D6A3F3D0404F}" presName="Childtext1" presStyleLbl="revTx" presStyleIdx="0" presStyleCnt="3">
        <dgm:presLayoutVars>
          <dgm:chMax val="0"/>
          <dgm:chPref val="0"/>
          <dgm:bulletEnabled val="1"/>
        </dgm:presLayoutVars>
      </dgm:prSet>
      <dgm:spPr/>
      <dgm:t>
        <a:bodyPr/>
        <a:lstStyle/>
        <a:p>
          <a:endParaRPr lang="en-US"/>
        </a:p>
      </dgm:t>
    </dgm:pt>
    <dgm:pt modelId="{C721CAE4-8172-4C92-86D1-AD048C1509E2}" type="pres">
      <dgm:prSet presAssocID="{15DE7419-87D1-4208-ADD9-D6A3F3D0404F}" presName="BalanceSpacing" presStyleCnt="0"/>
      <dgm:spPr/>
    </dgm:pt>
    <dgm:pt modelId="{733A6FFB-11D6-4155-91B4-B505F8744628}" type="pres">
      <dgm:prSet presAssocID="{15DE7419-87D1-4208-ADD9-D6A3F3D0404F}" presName="BalanceSpacing1" presStyleCnt="0"/>
      <dgm:spPr/>
    </dgm:pt>
    <dgm:pt modelId="{EFB09288-8CFD-4E31-BDD3-17DF78581D8D}" type="pres">
      <dgm:prSet presAssocID="{918F93CE-4968-4F09-94E6-433BE9F0DBBB}" presName="Accent1Text" presStyleLbl="node1" presStyleIdx="1" presStyleCnt="6"/>
      <dgm:spPr/>
      <dgm:t>
        <a:bodyPr/>
        <a:lstStyle/>
        <a:p>
          <a:endParaRPr lang="en-US"/>
        </a:p>
      </dgm:t>
    </dgm:pt>
    <dgm:pt modelId="{9F73E532-0C2A-4935-8D96-BED7532C9B67}" type="pres">
      <dgm:prSet presAssocID="{918F93CE-4968-4F09-94E6-433BE9F0DBBB}" presName="spaceBetweenRectangles" presStyleCnt="0"/>
      <dgm:spPr/>
    </dgm:pt>
    <dgm:pt modelId="{5EC87C2E-73C6-4688-B8F4-3AB03907E5D1}" type="pres">
      <dgm:prSet presAssocID="{C64BE6DE-8C74-4245-9797-181CE6D69C9F}" presName="composite" presStyleCnt="0"/>
      <dgm:spPr/>
    </dgm:pt>
    <dgm:pt modelId="{B8BC92B2-733C-446C-BDAD-5C5D92AAB70C}" type="pres">
      <dgm:prSet presAssocID="{C64BE6DE-8C74-4245-9797-181CE6D69C9F}" presName="Parent1" presStyleLbl="node1" presStyleIdx="2" presStyleCnt="6">
        <dgm:presLayoutVars>
          <dgm:chMax val="1"/>
          <dgm:chPref val="1"/>
          <dgm:bulletEnabled val="1"/>
        </dgm:presLayoutVars>
      </dgm:prSet>
      <dgm:spPr/>
      <dgm:t>
        <a:bodyPr/>
        <a:lstStyle/>
        <a:p>
          <a:endParaRPr lang="en-US"/>
        </a:p>
      </dgm:t>
    </dgm:pt>
    <dgm:pt modelId="{EDD55115-945D-4DF5-B846-0915041F1C85}" type="pres">
      <dgm:prSet presAssocID="{C64BE6DE-8C74-4245-9797-181CE6D69C9F}" presName="Childtext1" presStyleLbl="revTx" presStyleIdx="1" presStyleCnt="3">
        <dgm:presLayoutVars>
          <dgm:chMax val="0"/>
          <dgm:chPref val="0"/>
          <dgm:bulletEnabled val="1"/>
        </dgm:presLayoutVars>
      </dgm:prSet>
      <dgm:spPr/>
      <dgm:t>
        <a:bodyPr/>
        <a:lstStyle/>
        <a:p>
          <a:endParaRPr lang="en-US"/>
        </a:p>
      </dgm:t>
    </dgm:pt>
    <dgm:pt modelId="{7F262833-81FE-4D9A-A688-5F799C2E2320}" type="pres">
      <dgm:prSet presAssocID="{C64BE6DE-8C74-4245-9797-181CE6D69C9F}" presName="BalanceSpacing" presStyleCnt="0"/>
      <dgm:spPr/>
    </dgm:pt>
    <dgm:pt modelId="{283AD58E-5DE3-490F-9202-BC063C8A8D06}" type="pres">
      <dgm:prSet presAssocID="{C64BE6DE-8C74-4245-9797-181CE6D69C9F}" presName="BalanceSpacing1" presStyleCnt="0"/>
      <dgm:spPr/>
    </dgm:pt>
    <dgm:pt modelId="{AAFF9392-239F-4C68-A796-BE9B398E78F0}" type="pres">
      <dgm:prSet presAssocID="{0D37CE2B-B29D-4D35-BE11-5DFDA7B8A640}" presName="Accent1Text" presStyleLbl="node1" presStyleIdx="3" presStyleCnt="6"/>
      <dgm:spPr/>
      <dgm:t>
        <a:bodyPr/>
        <a:lstStyle/>
        <a:p>
          <a:endParaRPr lang="en-US"/>
        </a:p>
      </dgm:t>
    </dgm:pt>
    <dgm:pt modelId="{21FD2B93-B9FF-44DD-8B35-826AFF31FB3C}" type="pres">
      <dgm:prSet presAssocID="{0D37CE2B-B29D-4D35-BE11-5DFDA7B8A640}" presName="spaceBetweenRectangles" presStyleCnt="0"/>
      <dgm:spPr/>
    </dgm:pt>
    <dgm:pt modelId="{EB01C653-726A-4DE3-A89B-F69F93E5854C}" type="pres">
      <dgm:prSet presAssocID="{9BDE0285-161B-488B-8913-0868EF61A2C7}" presName="composite" presStyleCnt="0"/>
      <dgm:spPr/>
    </dgm:pt>
    <dgm:pt modelId="{0B182D00-EADF-469C-B15D-CE63213A73DA}" type="pres">
      <dgm:prSet presAssocID="{9BDE0285-161B-488B-8913-0868EF61A2C7}" presName="Parent1" presStyleLbl="node1" presStyleIdx="4" presStyleCnt="6">
        <dgm:presLayoutVars>
          <dgm:chMax val="1"/>
          <dgm:chPref val="1"/>
          <dgm:bulletEnabled val="1"/>
        </dgm:presLayoutVars>
      </dgm:prSet>
      <dgm:spPr/>
      <dgm:t>
        <a:bodyPr/>
        <a:lstStyle/>
        <a:p>
          <a:endParaRPr lang="en-US"/>
        </a:p>
      </dgm:t>
    </dgm:pt>
    <dgm:pt modelId="{8093B09B-6831-470D-B06C-498A4DB9D5B7}" type="pres">
      <dgm:prSet presAssocID="{9BDE0285-161B-488B-8913-0868EF61A2C7}" presName="Childtext1" presStyleLbl="revTx" presStyleIdx="2" presStyleCnt="3">
        <dgm:presLayoutVars>
          <dgm:chMax val="0"/>
          <dgm:chPref val="0"/>
          <dgm:bulletEnabled val="1"/>
        </dgm:presLayoutVars>
      </dgm:prSet>
      <dgm:spPr/>
      <dgm:t>
        <a:bodyPr/>
        <a:lstStyle/>
        <a:p>
          <a:endParaRPr lang="en-US"/>
        </a:p>
      </dgm:t>
    </dgm:pt>
    <dgm:pt modelId="{E573540B-F404-4DAC-8D16-3CED0FEB0488}" type="pres">
      <dgm:prSet presAssocID="{9BDE0285-161B-488B-8913-0868EF61A2C7}" presName="BalanceSpacing" presStyleCnt="0"/>
      <dgm:spPr/>
    </dgm:pt>
    <dgm:pt modelId="{6AC432F3-E8C2-425B-8C47-6986DB694427}" type="pres">
      <dgm:prSet presAssocID="{9BDE0285-161B-488B-8913-0868EF61A2C7}" presName="BalanceSpacing1" presStyleCnt="0"/>
      <dgm:spPr/>
    </dgm:pt>
    <dgm:pt modelId="{A1CC493B-C829-4381-A89A-68D5ADAB9560}" type="pres">
      <dgm:prSet presAssocID="{C2859C30-4066-4890-95BB-8F4D1108B706}" presName="Accent1Text" presStyleLbl="node1" presStyleIdx="5" presStyleCnt="6"/>
      <dgm:spPr/>
      <dgm:t>
        <a:bodyPr/>
        <a:lstStyle/>
        <a:p>
          <a:endParaRPr lang="en-US"/>
        </a:p>
      </dgm:t>
    </dgm:pt>
  </dgm:ptLst>
  <dgm:cxnLst>
    <dgm:cxn modelId="{6439F713-BB05-4DFB-9FA1-8A4590804585}" srcId="{6AE7E98B-EBD3-47BC-82F8-F4BF97D56A06}" destId="{C64BE6DE-8C74-4245-9797-181CE6D69C9F}" srcOrd="1" destOrd="0" parTransId="{4A4F1A5B-B044-4359-95A1-F1C6081A3CB3}" sibTransId="{0D37CE2B-B29D-4D35-BE11-5DFDA7B8A640}"/>
    <dgm:cxn modelId="{E3E8EA21-05E2-4215-B6AC-9300EF0A85B0}" srcId="{6AE7E98B-EBD3-47BC-82F8-F4BF97D56A06}" destId="{15DE7419-87D1-4208-ADD9-D6A3F3D0404F}" srcOrd="0" destOrd="0" parTransId="{E8573577-07B0-4D8E-8C0D-0608D873E2F8}" sibTransId="{918F93CE-4968-4F09-94E6-433BE9F0DBBB}"/>
    <dgm:cxn modelId="{445E4237-72DD-4214-801F-A838B1657374}" type="presOf" srcId="{C2859C30-4066-4890-95BB-8F4D1108B706}" destId="{A1CC493B-C829-4381-A89A-68D5ADAB9560}" srcOrd="0" destOrd="0" presId="urn:microsoft.com/office/officeart/2008/layout/AlternatingHexagons"/>
    <dgm:cxn modelId="{FE4F7323-3F58-4154-9ED6-04987B2B6D2B}" type="presOf" srcId="{3A961AB5-6FD2-42E1-B9A0-4893B2E6761D}" destId="{EDD55115-945D-4DF5-B846-0915041F1C85}" srcOrd="0" destOrd="0" presId="urn:microsoft.com/office/officeart/2008/layout/AlternatingHexagons"/>
    <dgm:cxn modelId="{44B9E76F-7842-4A93-8DDD-3254074F699E}" srcId="{C64BE6DE-8C74-4245-9797-181CE6D69C9F}" destId="{3A961AB5-6FD2-42E1-B9A0-4893B2E6761D}" srcOrd="0" destOrd="0" parTransId="{83A2E437-ABF9-4B70-A2A8-DFE598101651}" sibTransId="{2E280B7E-C3DB-4426-A722-CB0BA66B8C25}"/>
    <dgm:cxn modelId="{3167DEF1-B3EF-437A-8AF9-3D63FB6F7FE5}" type="presOf" srcId="{15DE7419-87D1-4208-ADD9-D6A3F3D0404F}" destId="{3E1AEB3E-7726-40B0-87AA-E954F393B813}" srcOrd="0" destOrd="0" presId="urn:microsoft.com/office/officeart/2008/layout/AlternatingHexagons"/>
    <dgm:cxn modelId="{A74408FD-9BE5-494E-8923-F0A7FE67BDEB}" srcId="{9BDE0285-161B-488B-8913-0868EF61A2C7}" destId="{8EE7BDA1-0501-4BB8-8F74-538FE63D801E}" srcOrd="0" destOrd="0" parTransId="{FBD30AC8-B171-48D4-873C-1430CA091905}" sibTransId="{D31A5AEF-F4A6-45F6-A86E-59DDFF969230}"/>
    <dgm:cxn modelId="{AAA83B30-40DD-4A13-BBE9-C59288C89B96}" srcId="{6AE7E98B-EBD3-47BC-82F8-F4BF97D56A06}" destId="{9BDE0285-161B-488B-8913-0868EF61A2C7}" srcOrd="2" destOrd="0" parTransId="{1801B819-B337-49F1-A02A-09BC42E6F88D}" sibTransId="{C2859C30-4066-4890-95BB-8F4D1108B706}"/>
    <dgm:cxn modelId="{440297E7-8EB8-4213-9498-3CE384CBA141}" type="presOf" srcId="{6AE7E98B-EBD3-47BC-82F8-F4BF97D56A06}" destId="{AE7E30A4-0FFD-479B-A008-8BD53D28259B}" srcOrd="0" destOrd="0" presId="urn:microsoft.com/office/officeart/2008/layout/AlternatingHexagons"/>
    <dgm:cxn modelId="{7BF9F0EF-3DF0-4F52-80CD-88A29925B60D}" type="presOf" srcId="{918F93CE-4968-4F09-94E6-433BE9F0DBBB}" destId="{EFB09288-8CFD-4E31-BDD3-17DF78581D8D}" srcOrd="0" destOrd="0" presId="urn:microsoft.com/office/officeart/2008/layout/AlternatingHexagons"/>
    <dgm:cxn modelId="{FC3AF48A-15D6-425C-9CD7-B565BEE0082A}" type="presOf" srcId="{8EE7BDA1-0501-4BB8-8F74-538FE63D801E}" destId="{8093B09B-6831-470D-B06C-498A4DB9D5B7}" srcOrd="0" destOrd="0" presId="urn:microsoft.com/office/officeart/2008/layout/AlternatingHexagons"/>
    <dgm:cxn modelId="{7692A05C-162C-4FFF-A7D1-363F47EE630A}" type="presOf" srcId="{C64BE6DE-8C74-4245-9797-181CE6D69C9F}" destId="{B8BC92B2-733C-446C-BDAD-5C5D92AAB70C}" srcOrd="0" destOrd="0" presId="urn:microsoft.com/office/officeart/2008/layout/AlternatingHexagons"/>
    <dgm:cxn modelId="{917BA617-048B-4632-B829-B1C9B9383699}" type="presOf" srcId="{9BDE0285-161B-488B-8913-0868EF61A2C7}" destId="{0B182D00-EADF-469C-B15D-CE63213A73DA}" srcOrd="0" destOrd="0" presId="urn:microsoft.com/office/officeart/2008/layout/AlternatingHexagons"/>
    <dgm:cxn modelId="{DF54A5C8-4B44-42DB-BAC6-F8CBA08939C6}" type="presOf" srcId="{CB0D4939-170A-40BE-B068-AB40974D6D94}" destId="{5A25460C-3585-4B67-861E-B0613F405950}" srcOrd="0" destOrd="0" presId="urn:microsoft.com/office/officeart/2008/layout/AlternatingHexagons"/>
    <dgm:cxn modelId="{01F91133-B5DF-44CC-AE0E-AC05C64897A1}" srcId="{15DE7419-87D1-4208-ADD9-D6A3F3D0404F}" destId="{CB0D4939-170A-40BE-B068-AB40974D6D94}" srcOrd="0" destOrd="0" parTransId="{D9C1D061-E015-4C09-91C5-DE419541978D}" sibTransId="{2FB05D0E-7C4E-4DE5-B3C7-235BD0CFE807}"/>
    <dgm:cxn modelId="{A84DA675-8DB6-4727-8F1A-7A8CC3B6D444}" type="presOf" srcId="{0D37CE2B-B29D-4D35-BE11-5DFDA7B8A640}" destId="{AAFF9392-239F-4C68-A796-BE9B398E78F0}" srcOrd="0" destOrd="0" presId="urn:microsoft.com/office/officeart/2008/layout/AlternatingHexagons"/>
    <dgm:cxn modelId="{7D16DF9B-2160-49D8-BB0D-2C6F6B0A5594}" type="presParOf" srcId="{AE7E30A4-0FFD-479B-A008-8BD53D28259B}" destId="{8939F148-6705-487F-8C98-2D73B67AA020}" srcOrd="0" destOrd="0" presId="urn:microsoft.com/office/officeart/2008/layout/AlternatingHexagons"/>
    <dgm:cxn modelId="{B2493E51-06A1-476D-92F6-E03537DEDD98}" type="presParOf" srcId="{8939F148-6705-487F-8C98-2D73B67AA020}" destId="{3E1AEB3E-7726-40B0-87AA-E954F393B813}" srcOrd="0" destOrd="0" presId="urn:microsoft.com/office/officeart/2008/layout/AlternatingHexagons"/>
    <dgm:cxn modelId="{C3800860-E593-4392-B2E5-BE93EE849189}" type="presParOf" srcId="{8939F148-6705-487F-8C98-2D73B67AA020}" destId="{5A25460C-3585-4B67-861E-B0613F405950}" srcOrd="1" destOrd="0" presId="urn:microsoft.com/office/officeart/2008/layout/AlternatingHexagons"/>
    <dgm:cxn modelId="{C40E151E-1079-46D8-9187-273468A304CB}" type="presParOf" srcId="{8939F148-6705-487F-8C98-2D73B67AA020}" destId="{C721CAE4-8172-4C92-86D1-AD048C1509E2}" srcOrd="2" destOrd="0" presId="urn:microsoft.com/office/officeart/2008/layout/AlternatingHexagons"/>
    <dgm:cxn modelId="{AEA6B98E-AE51-4118-8D40-80ED6F45D2CA}" type="presParOf" srcId="{8939F148-6705-487F-8C98-2D73B67AA020}" destId="{733A6FFB-11D6-4155-91B4-B505F8744628}" srcOrd="3" destOrd="0" presId="urn:microsoft.com/office/officeart/2008/layout/AlternatingHexagons"/>
    <dgm:cxn modelId="{E4656A1B-8957-4B8A-BDB4-EDE3C73C7C17}" type="presParOf" srcId="{8939F148-6705-487F-8C98-2D73B67AA020}" destId="{EFB09288-8CFD-4E31-BDD3-17DF78581D8D}" srcOrd="4" destOrd="0" presId="urn:microsoft.com/office/officeart/2008/layout/AlternatingHexagons"/>
    <dgm:cxn modelId="{F5A15A91-8B92-41C9-AE78-ADBFDAA90850}" type="presParOf" srcId="{AE7E30A4-0FFD-479B-A008-8BD53D28259B}" destId="{9F73E532-0C2A-4935-8D96-BED7532C9B67}" srcOrd="1" destOrd="0" presId="urn:microsoft.com/office/officeart/2008/layout/AlternatingHexagons"/>
    <dgm:cxn modelId="{DE5F6B0B-90EE-436D-A3D0-07686412AF90}" type="presParOf" srcId="{AE7E30A4-0FFD-479B-A008-8BD53D28259B}" destId="{5EC87C2E-73C6-4688-B8F4-3AB03907E5D1}" srcOrd="2" destOrd="0" presId="urn:microsoft.com/office/officeart/2008/layout/AlternatingHexagons"/>
    <dgm:cxn modelId="{06502496-23E1-46D1-9CF8-293B9CF2941E}" type="presParOf" srcId="{5EC87C2E-73C6-4688-B8F4-3AB03907E5D1}" destId="{B8BC92B2-733C-446C-BDAD-5C5D92AAB70C}" srcOrd="0" destOrd="0" presId="urn:microsoft.com/office/officeart/2008/layout/AlternatingHexagons"/>
    <dgm:cxn modelId="{1E81C359-1CC8-4891-8231-678A0EEA0AD5}" type="presParOf" srcId="{5EC87C2E-73C6-4688-B8F4-3AB03907E5D1}" destId="{EDD55115-945D-4DF5-B846-0915041F1C85}" srcOrd="1" destOrd="0" presId="urn:microsoft.com/office/officeart/2008/layout/AlternatingHexagons"/>
    <dgm:cxn modelId="{1AA4443A-0659-4DB6-A63A-F645868B5CCA}" type="presParOf" srcId="{5EC87C2E-73C6-4688-B8F4-3AB03907E5D1}" destId="{7F262833-81FE-4D9A-A688-5F799C2E2320}" srcOrd="2" destOrd="0" presId="urn:microsoft.com/office/officeart/2008/layout/AlternatingHexagons"/>
    <dgm:cxn modelId="{E126A3DF-9D80-4EC8-82E1-02C27EAE72B9}" type="presParOf" srcId="{5EC87C2E-73C6-4688-B8F4-3AB03907E5D1}" destId="{283AD58E-5DE3-490F-9202-BC063C8A8D06}" srcOrd="3" destOrd="0" presId="urn:microsoft.com/office/officeart/2008/layout/AlternatingHexagons"/>
    <dgm:cxn modelId="{3726BC74-F66A-4447-88D3-FDAD62811C52}" type="presParOf" srcId="{5EC87C2E-73C6-4688-B8F4-3AB03907E5D1}" destId="{AAFF9392-239F-4C68-A796-BE9B398E78F0}" srcOrd="4" destOrd="0" presId="urn:microsoft.com/office/officeart/2008/layout/AlternatingHexagons"/>
    <dgm:cxn modelId="{D60E44D9-630E-41EA-925C-19C48A9CD9B1}" type="presParOf" srcId="{AE7E30A4-0FFD-479B-A008-8BD53D28259B}" destId="{21FD2B93-B9FF-44DD-8B35-826AFF31FB3C}" srcOrd="3" destOrd="0" presId="urn:microsoft.com/office/officeart/2008/layout/AlternatingHexagons"/>
    <dgm:cxn modelId="{4B365CE7-DA66-4405-BA65-6892C3E7AE84}" type="presParOf" srcId="{AE7E30A4-0FFD-479B-A008-8BD53D28259B}" destId="{EB01C653-726A-4DE3-A89B-F69F93E5854C}" srcOrd="4" destOrd="0" presId="urn:microsoft.com/office/officeart/2008/layout/AlternatingHexagons"/>
    <dgm:cxn modelId="{229DA404-4E2A-447E-8CF9-8960E7B118CB}" type="presParOf" srcId="{EB01C653-726A-4DE3-A89B-F69F93E5854C}" destId="{0B182D00-EADF-469C-B15D-CE63213A73DA}" srcOrd="0" destOrd="0" presId="urn:microsoft.com/office/officeart/2008/layout/AlternatingHexagons"/>
    <dgm:cxn modelId="{63BBDE8D-9847-4B5C-A919-BDE8AF0B476B}" type="presParOf" srcId="{EB01C653-726A-4DE3-A89B-F69F93E5854C}" destId="{8093B09B-6831-470D-B06C-498A4DB9D5B7}" srcOrd="1" destOrd="0" presId="urn:microsoft.com/office/officeart/2008/layout/AlternatingHexagons"/>
    <dgm:cxn modelId="{B0BCEC3A-DEBA-4F11-9AA5-10215FC0AA8D}" type="presParOf" srcId="{EB01C653-726A-4DE3-A89B-F69F93E5854C}" destId="{E573540B-F404-4DAC-8D16-3CED0FEB0488}" srcOrd="2" destOrd="0" presId="urn:microsoft.com/office/officeart/2008/layout/AlternatingHexagons"/>
    <dgm:cxn modelId="{E5E7CBB3-DDD5-488E-BB3C-D64B6B292E7D}" type="presParOf" srcId="{EB01C653-726A-4DE3-A89B-F69F93E5854C}" destId="{6AC432F3-E8C2-425B-8C47-6986DB694427}" srcOrd="3" destOrd="0" presId="urn:microsoft.com/office/officeart/2008/layout/AlternatingHexagons"/>
    <dgm:cxn modelId="{CAD1B285-CCFD-4F6C-8C35-A48FD346CC6E}" type="presParOf" srcId="{EB01C653-726A-4DE3-A89B-F69F93E5854C}" destId="{A1CC493B-C829-4381-A89A-68D5ADAB9560}"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FE4794-C417-4A59-8879-D8D168CF046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C8F416D2-D519-4B84-9871-2EE42DFB42DE}">
      <dgm:prSet phldrT="[Text]" custT="1"/>
      <dgm:spPr>
        <a:xfrm>
          <a:off x="0" y="26887"/>
          <a:ext cx="4343400" cy="371906"/>
        </a:xfrm>
        <a:solidFill>
          <a:srgbClr val="F4E2C8"/>
        </a:solidFill>
        <a:ln>
          <a:noFill/>
        </a:ln>
      </dgm:spPr>
      <dgm:t>
        <a:bodyPr/>
        <a:lstStyle/>
        <a:p>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Inventorization</a:t>
          </a:r>
        </a:p>
      </dgm:t>
    </dgm:pt>
    <dgm:pt modelId="{50E5CC11-163B-48D1-B192-F47A24BE8A53}" type="parTrans" cxnId="{E47DBC5D-5311-48FB-8AE2-0F2D6B8C8B73}">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394CE9DD-AFA9-49C2-943B-1DFF878161DF}" type="sibTrans" cxnId="{E47DBC5D-5311-48FB-8AE2-0F2D6B8C8B73}">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76D34665-7DEE-4DC6-9B5B-3FCB5A4FB229}">
      <dgm:prSet phldrT="[Text]" custT="1"/>
      <dgm:spPr>
        <a:xfrm>
          <a:off x="0" y="398793"/>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Maintaining Inventory of applications</a:t>
          </a:r>
        </a:p>
      </dgm:t>
    </dgm:pt>
    <dgm:pt modelId="{BEAF71B3-FDFA-4B8D-BBDA-A5200B3E99CF}" type="parTrans" cxnId="{9AD6BA10-46BA-4E2C-96F7-CF1134854E45}">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892287F9-ECBC-4BEC-AABC-D04805A4DD51}" type="sibTrans" cxnId="{9AD6BA10-46BA-4E2C-96F7-CF1134854E45}">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AE9B6138-A295-4032-B74E-A86DA105841A}">
      <dgm:prSet phldrT="[Text]" custT="1"/>
      <dgm:spPr>
        <a:xfrm>
          <a:off x="0" y="1061193"/>
          <a:ext cx="4343400" cy="371906"/>
        </a:xfrm>
        <a:solidFill>
          <a:srgbClr val="F4E2C8"/>
        </a:solidFill>
        <a:ln>
          <a:noFill/>
        </a:ln>
      </dgm:spPr>
      <dgm:t>
        <a:bodyPr/>
        <a:lstStyle/>
        <a:p>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Analysis</a:t>
          </a:r>
        </a:p>
      </dgm:t>
    </dgm:pt>
    <dgm:pt modelId="{BCF9656E-A2AD-43DD-9A58-43AD48026DD7}" type="parTrans" cxnId="{2EB3AF39-5C85-4176-B5B6-AA18A1320990}">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E4B3BE78-D976-4911-BEAB-9074FE068BB2}" type="sibTrans" cxnId="{2EB3AF39-5C85-4176-B5B6-AA18A1320990}">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CF04C73A-62DD-4FA2-9220-C0A1980E440D}">
      <dgm:prSet phldrT="[Text]" custT="1"/>
      <dgm:spPr>
        <a:xfrm>
          <a:off x="0" y="1433099"/>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Grouping of applications</a:t>
          </a:r>
        </a:p>
      </dgm:t>
    </dgm:pt>
    <dgm:pt modelId="{D88B1B01-59E1-4E97-A876-3941F90C2800}" type="parTrans" cxnId="{E1E7D651-06B9-446C-BAE8-0B35DA39DA01}">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C9443FFB-89AE-4482-AC04-99781C818A1C}" type="sibTrans" cxnId="{E1E7D651-06B9-446C-BAE8-0B35DA39DA01}">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81B6DB52-034B-4232-A668-400EDE02C1C3}">
      <dgm:prSet phldrT="[Text]" custT="1"/>
      <dgm:spPr>
        <a:xfrm>
          <a:off x="0" y="2095500"/>
          <a:ext cx="4343400" cy="371906"/>
        </a:xfrm>
        <a:solidFill>
          <a:srgbClr val="F4E2C8"/>
        </a:solidFill>
        <a:ln>
          <a:noFill/>
        </a:ln>
      </dgm:spPr>
      <dgm:t>
        <a:bodyPr/>
        <a:lstStyle/>
        <a:p>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Stakeholder Communication</a:t>
          </a:r>
        </a:p>
      </dgm:t>
    </dgm:pt>
    <dgm:pt modelId="{4339CABA-7382-4C7E-9909-BD6E45AABD50}" type="parTrans" cxnId="{D1C7BBAE-A69D-48BB-965C-F8A5F16AF8D5}">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891E59AA-8E86-4DE3-9331-366D8D7D0428}" type="sibTrans" cxnId="{D1C7BBAE-A69D-48BB-965C-F8A5F16AF8D5}">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AE4F7218-E7D3-4268-9C56-AE36FB4D6118}">
      <dgm:prSet phldrT="[Text]" custT="1"/>
      <dgm:spPr>
        <a:xfrm>
          <a:off x="0" y="3129806"/>
          <a:ext cx="4343400" cy="371906"/>
        </a:xfrm>
        <a:solidFill>
          <a:srgbClr val="F4E2C8"/>
        </a:solidFill>
        <a:ln>
          <a:noFill/>
        </a:ln>
      </dgm:spPr>
      <dgm:t>
        <a:bodyPr/>
        <a:lstStyle/>
        <a:p>
          <a:r>
            <a:rPr lang="en-US" sz="1400" b="1" dirty="0">
              <a:solidFill>
                <a:srgbClr val="C00000"/>
              </a:solidFill>
              <a:latin typeface="Segoe UI" panose="020B0502040204020203" pitchFamily="34" charset="0"/>
              <a:ea typeface="Segoe UI" panose="020B0502040204020203" pitchFamily="34" charset="0"/>
              <a:cs typeface="Segoe UI" panose="020B0502040204020203" pitchFamily="34" charset="0"/>
            </a:rPr>
            <a:t>Migration Governance</a:t>
          </a:r>
        </a:p>
      </dgm:t>
    </dgm:pt>
    <dgm:pt modelId="{6E07A66D-081F-4E24-85EF-3F45505B23E0}" type="parTrans" cxnId="{81527A96-8631-4FFB-A171-91219F6FF5CE}">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9BE67567-25C4-45A7-8526-E9195324B147}" type="sibTrans" cxnId="{81527A96-8631-4FFB-A171-91219F6FF5CE}">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0CEEE747-7F21-40B5-BD97-A409F3930FC7}">
      <dgm:prSet phldrT="[Text]" custT="1"/>
      <dgm:spPr>
        <a:xfrm>
          <a:off x="0" y="398793"/>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Upload, filtering, record application details</a:t>
          </a:r>
        </a:p>
      </dgm:t>
    </dgm:pt>
    <dgm:pt modelId="{45377AC3-65DA-47DC-BBF9-C307D0B1E37A}" type="parTrans" cxnId="{27F8F2CF-D6BF-471C-AC56-D51D1A425C8E}">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2BCA2685-6A99-4FB0-B07E-2390CDCF8238}" type="sibTrans" cxnId="{27F8F2CF-D6BF-471C-AC56-D51D1A425C8E}">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D9C2FE20-E3D0-428A-977B-DD063769014E}">
      <dgm:prSet phldrT="[Text]" custT="1"/>
      <dgm:spPr>
        <a:xfrm>
          <a:off x="0" y="1433099"/>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Analysis, providing dashboard</a:t>
          </a:r>
        </a:p>
      </dgm:t>
    </dgm:pt>
    <dgm:pt modelId="{B8EC455B-62E5-470B-92C5-BFC8A667FBB6}" type="parTrans" cxnId="{99FB1FB8-91AB-4CCB-8FC3-A907C6E81C3C}">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1AB727E7-FD6C-4F6F-AFC6-FC5605657E6C}" type="sibTrans" cxnId="{99FB1FB8-91AB-4CCB-8FC3-A907C6E81C3C}">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9FBA85C0-95F1-4127-BD2E-6AA4392FB6EF}">
      <dgm:prSet phldrT="[Text]" custT="1"/>
      <dgm:spPr>
        <a:xfrm>
          <a:off x="0" y="398793"/>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Identifying duplicates, similar apps</a:t>
          </a:r>
        </a:p>
      </dgm:t>
    </dgm:pt>
    <dgm:pt modelId="{8A0F425E-E72B-4D76-9B5D-E2D614C58974}" type="parTrans" cxnId="{7E83ADCA-469A-4A76-8F3C-A28E45395AB1}">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E7BCA637-9249-43EC-A382-00B3DD73CC88}" type="sibTrans" cxnId="{7E83ADCA-469A-4A76-8F3C-A28E45395AB1}">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77C8F0AF-B83A-4992-AA3A-A84D338D3121}">
      <dgm:prSet phldrT="[Text]" custT="1"/>
      <dgm:spPr>
        <a:xfrm>
          <a:off x="0" y="2467406"/>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Sending out surveys, questionnaires</a:t>
          </a:r>
        </a:p>
      </dgm:t>
    </dgm:pt>
    <dgm:pt modelId="{0F9A1C2F-B4EA-4BD2-8D66-E25C67A716B9}" type="parTrans" cxnId="{B12DE4DA-F783-4090-B4B2-5C777D577074}">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64623434-7666-42EF-BACB-C3A9E3CA6C7A}" type="sibTrans" cxnId="{B12DE4DA-F783-4090-B4B2-5C777D577074}">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601F7A28-AC5F-4F46-B96E-D7946D3F6912}">
      <dgm:prSet phldrT="[Text]" custT="1"/>
      <dgm:spPr>
        <a:xfrm>
          <a:off x="0" y="2467406"/>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Allowing direct entry of information from stakeholders into the tool</a:t>
          </a:r>
        </a:p>
      </dgm:t>
    </dgm:pt>
    <dgm:pt modelId="{2DAD517B-FBBE-430A-9997-B6D78B6C8787}" type="parTrans" cxnId="{097375E2-613C-45A2-B1AD-DABF12E97DB5}">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1E778034-C2A1-4ECA-A6F8-D1D661C8F15C}" type="sibTrans" cxnId="{097375E2-613C-45A2-B1AD-DABF12E97DB5}">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2B6FE82C-34B9-4C86-B398-6062A58A9408}">
      <dgm:prSet phldrT="[Text]" custT="1"/>
      <dgm:spPr>
        <a:xfrm>
          <a:off x="0" y="3501712"/>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SLA's for response to surveys, decisions</a:t>
          </a:r>
        </a:p>
      </dgm:t>
    </dgm:pt>
    <dgm:pt modelId="{ABC84AA9-C7B5-4499-87C6-A03F0D55066E}" type="parTrans" cxnId="{BAFD896C-1A89-4D10-A398-4A47802E00A2}">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F3F56541-654A-44DE-A8B9-8491C187E7ED}" type="sibTrans" cxnId="{BAFD896C-1A89-4D10-A398-4A47802E00A2}">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3C3F2159-3066-49E7-A2D6-A43E1934EDD2}">
      <dgm:prSet phldrT="[Text]" custT="1"/>
      <dgm:spPr>
        <a:xfrm>
          <a:off x="0" y="3501712"/>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RACI for view, update, responding to surveys</a:t>
          </a:r>
        </a:p>
      </dgm:t>
    </dgm:pt>
    <dgm:pt modelId="{43B732E0-6E2A-4905-92E9-CCCEA752F0CF}" type="parTrans" cxnId="{1DB6F0A5-E084-406C-A4E4-31ECB30D09FD}">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314174C0-40A9-4547-9545-BF4E757F9F2F}" type="sibTrans" cxnId="{1DB6F0A5-E084-406C-A4E4-31ECB30D09FD}">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3E9DDEEC-02A0-4FA4-8AE3-3987E67DCE71}">
      <dgm:prSet phldrT="[Text]" custT="1"/>
      <dgm:spPr>
        <a:xfrm>
          <a:off x="0" y="3501712"/>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Escalation and exception paths</a:t>
          </a:r>
        </a:p>
      </dgm:t>
    </dgm:pt>
    <dgm:pt modelId="{D6C1CDF5-8415-43A9-B279-83705C375675}" type="parTrans" cxnId="{6660033E-C679-466F-97A3-F6D0CD524EF4}">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D15CD7CE-E86E-470A-9D2D-0F7186C4F08A}" type="sibTrans" cxnId="{6660033E-C679-466F-97A3-F6D0CD524EF4}">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9D69CFF6-470C-4ED1-80AA-F4D3C154FE2B}">
      <dgm:prSet phldrT="[Text]" custT="1"/>
      <dgm:spPr>
        <a:xfrm>
          <a:off x="0" y="2467406"/>
          <a:ext cx="4343400" cy="662400"/>
        </a:xfrm>
      </dgm:spPr>
      <dgm:t>
        <a:bodyPr/>
        <a:lstStyle/>
        <a:p>
          <a:pPr algn="just"/>
          <a:r>
            <a:rPr lang="en-US" sz="1200" dirty="0">
              <a:latin typeface="Segoe UI" panose="020B0502040204020203" pitchFamily="34" charset="0"/>
              <a:ea typeface="Segoe UI" panose="020B0502040204020203" pitchFamily="34" charset="0"/>
              <a:cs typeface="Segoe UI" panose="020B0502040204020203" pitchFamily="34" charset="0"/>
            </a:rPr>
            <a:t>Notifications and reminders</a:t>
          </a:r>
        </a:p>
      </dgm:t>
    </dgm:pt>
    <dgm:pt modelId="{E27489BC-D8DA-4CB9-8AAE-2796620EB476}" type="parTrans" cxnId="{888D21DE-6318-4007-852C-ADF1F4DE8736}">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E3B2B9E6-5884-46FA-B6FA-7AAAC5E0DA09}" type="sibTrans" cxnId="{888D21DE-6318-4007-852C-ADF1F4DE8736}">
      <dgm:prSet/>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2FD81302-262B-4491-86CE-591F82970AA5}" type="pres">
      <dgm:prSet presAssocID="{20FE4794-C417-4A59-8879-D8D168CF0467}" presName="linear" presStyleCnt="0">
        <dgm:presLayoutVars>
          <dgm:animLvl val="lvl"/>
          <dgm:resizeHandles val="exact"/>
        </dgm:presLayoutVars>
      </dgm:prSet>
      <dgm:spPr/>
      <dgm:t>
        <a:bodyPr/>
        <a:lstStyle/>
        <a:p>
          <a:endParaRPr lang="en-US"/>
        </a:p>
      </dgm:t>
    </dgm:pt>
    <dgm:pt modelId="{42E64ECA-7528-4318-8465-A47EBC107C77}" type="pres">
      <dgm:prSet presAssocID="{C8F416D2-D519-4B84-9871-2EE42DFB42DE}" presName="parentText" presStyleLbl="node1" presStyleIdx="0" presStyleCnt="4" custScaleY="49667">
        <dgm:presLayoutVars>
          <dgm:chMax val="0"/>
          <dgm:bulletEnabled val="1"/>
        </dgm:presLayoutVars>
      </dgm:prSet>
      <dgm:spPr>
        <a:prstGeom prst="roundRect">
          <a:avLst/>
        </a:prstGeom>
      </dgm:spPr>
      <dgm:t>
        <a:bodyPr/>
        <a:lstStyle/>
        <a:p>
          <a:endParaRPr lang="en-US"/>
        </a:p>
      </dgm:t>
    </dgm:pt>
    <dgm:pt modelId="{34BC7724-2F3E-4AC9-AC09-FC244C8AFC94}" type="pres">
      <dgm:prSet presAssocID="{C8F416D2-D519-4B84-9871-2EE42DFB42DE}" presName="childText" presStyleLbl="revTx" presStyleIdx="0" presStyleCnt="4">
        <dgm:presLayoutVars>
          <dgm:bulletEnabled val="1"/>
        </dgm:presLayoutVars>
      </dgm:prSet>
      <dgm:spPr>
        <a:prstGeom prst="rect">
          <a:avLst/>
        </a:prstGeom>
      </dgm:spPr>
      <dgm:t>
        <a:bodyPr/>
        <a:lstStyle/>
        <a:p>
          <a:endParaRPr lang="en-US"/>
        </a:p>
      </dgm:t>
    </dgm:pt>
    <dgm:pt modelId="{1579C2B1-F6CD-4C1B-962A-D95DEB789732}" type="pres">
      <dgm:prSet presAssocID="{AE9B6138-A295-4032-B74E-A86DA105841A}" presName="parentText" presStyleLbl="node1" presStyleIdx="1" presStyleCnt="4" custScaleY="49667">
        <dgm:presLayoutVars>
          <dgm:chMax val="0"/>
          <dgm:bulletEnabled val="1"/>
        </dgm:presLayoutVars>
      </dgm:prSet>
      <dgm:spPr>
        <a:prstGeom prst="roundRect">
          <a:avLst/>
        </a:prstGeom>
      </dgm:spPr>
      <dgm:t>
        <a:bodyPr/>
        <a:lstStyle/>
        <a:p>
          <a:endParaRPr lang="en-US"/>
        </a:p>
      </dgm:t>
    </dgm:pt>
    <dgm:pt modelId="{15123A55-7D47-480D-BF17-9487648C40CF}" type="pres">
      <dgm:prSet presAssocID="{AE9B6138-A295-4032-B74E-A86DA105841A}" presName="childText" presStyleLbl="revTx" presStyleIdx="1" presStyleCnt="4" custScaleY="65058">
        <dgm:presLayoutVars>
          <dgm:bulletEnabled val="1"/>
        </dgm:presLayoutVars>
      </dgm:prSet>
      <dgm:spPr>
        <a:prstGeom prst="rect">
          <a:avLst/>
        </a:prstGeom>
      </dgm:spPr>
      <dgm:t>
        <a:bodyPr/>
        <a:lstStyle/>
        <a:p>
          <a:endParaRPr lang="en-US"/>
        </a:p>
      </dgm:t>
    </dgm:pt>
    <dgm:pt modelId="{17E4DF06-7731-4A70-8629-422ED1944B0E}" type="pres">
      <dgm:prSet presAssocID="{81B6DB52-034B-4232-A668-400EDE02C1C3}" presName="parentText" presStyleLbl="node1" presStyleIdx="2" presStyleCnt="4" custScaleY="49667">
        <dgm:presLayoutVars>
          <dgm:chMax val="0"/>
          <dgm:bulletEnabled val="1"/>
        </dgm:presLayoutVars>
      </dgm:prSet>
      <dgm:spPr>
        <a:prstGeom prst="roundRect">
          <a:avLst/>
        </a:prstGeom>
      </dgm:spPr>
      <dgm:t>
        <a:bodyPr/>
        <a:lstStyle/>
        <a:p>
          <a:endParaRPr lang="en-US"/>
        </a:p>
      </dgm:t>
    </dgm:pt>
    <dgm:pt modelId="{33AB0DBA-747C-49AD-A617-4765EA0E93E5}" type="pres">
      <dgm:prSet presAssocID="{81B6DB52-034B-4232-A668-400EDE02C1C3}" presName="childText" presStyleLbl="revTx" presStyleIdx="2" presStyleCnt="4">
        <dgm:presLayoutVars>
          <dgm:bulletEnabled val="1"/>
        </dgm:presLayoutVars>
      </dgm:prSet>
      <dgm:spPr>
        <a:prstGeom prst="rect">
          <a:avLst/>
        </a:prstGeom>
      </dgm:spPr>
      <dgm:t>
        <a:bodyPr/>
        <a:lstStyle/>
        <a:p>
          <a:endParaRPr lang="en-US"/>
        </a:p>
      </dgm:t>
    </dgm:pt>
    <dgm:pt modelId="{81800D85-FB33-4078-A05D-3E51F37661AF}" type="pres">
      <dgm:prSet presAssocID="{AE4F7218-E7D3-4268-9C56-AE36FB4D6118}" presName="parentText" presStyleLbl="node1" presStyleIdx="3" presStyleCnt="4" custScaleY="49667">
        <dgm:presLayoutVars>
          <dgm:chMax val="0"/>
          <dgm:bulletEnabled val="1"/>
        </dgm:presLayoutVars>
      </dgm:prSet>
      <dgm:spPr>
        <a:prstGeom prst="roundRect">
          <a:avLst/>
        </a:prstGeom>
      </dgm:spPr>
      <dgm:t>
        <a:bodyPr/>
        <a:lstStyle/>
        <a:p>
          <a:endParaRPr lang="en-US"/>
        </a:p>
      </dgm:t>
    </dgm:pt>
    <dgm:pt modelId="{1C844713-61E1-4D0C-8214-477CC71CDD45}" type="pres">
      <dgm:prSet presAssocID="{AE4F7218-E7D3-4268-9C56-AE36FB4D6118}" presName="childText" presStyleLbl="revTx" presStyleIdx="3" presStyleCnt="4">
        <dgm:presLayoutVars>
          <dgm:bulletEnabled val="1"/>
        </dgm:presLayoutVars>
      </dgm:prSet>
      <dgm:spPr>
        <a:prstGeom prst="rect">
          <a:avLst/>
        </a:prstGeom>
      </dgm:spPr>
      <dgm:t>
        <a:bodyPr/>
        <a:lstStyle/>
        <a:p>
          <a:endParaRPr lang="en-US"/>
        </a:p>
      </dgm:t>
    </dgm:pt>
  </dgm:ptLst>
  <dgm:cxnLst>
    <dgm:cxn modelId="{54B2D37C-EC63-4A31-8DFE-71D543701CBC}" type="presOf" srcId="{20FE4794-C417-4A59-8879-D8D168CF0467}" destId="{2FD81302-262B-4491-86CE-591F82970AA5}" srcOrd="0" destOrd="0" presId="urn:microsoft.com/office/officeart/2005/8/layout/vList2"/>
    <dgm:cxn modelId="{BAFD896C-1A89-4D10-A398-4A47802E00A2}" srcId="{AE4F7218-E7D3-4268-9C56-AE36FB4D6118}" destId="{2B6FE82C-34B9-4C86-B398-6062A58A9408}" srcOrd="0" destOrd="0" parTransId="{ABC84AA9-C7B5-4499-87C6-A03F0D55066E}" sibTransId="{F3F56541-654A-44DE-A8B9-8491C187E7ED}"/>
    <dgm:cxn modelId="{8C456D23-8813-464B-8300-556697B7EB9F}" type="presOf" srcId="{9D69CFF6-470C-4ED1-80AA-F4D3C154FE2B}" destId="{33AB0DBA-747C-49AD-A617-4765EA0E93E5}" srcOrd="0" destOrd="2" presId="urn:microsoft.com/office/officeart/2005/8/layout/vList2"/>
    <dgm:cxn modelId="{75ED7FA2-1FB2-4545-B17B-7764CFEBF054}" type="presOf" srcId="{9FBA85C0-95F1-4127-BD2E-6AA4392FB6EF}" destId="{34BC7724-2F3E-4AC9-AC09-FC244C8AFC94}" srcOrd="0" destOrd="2" presId="urn:microsoft.com/office/officeart/2005/8/layout/vList2"/>
    <dgm:cxn modelId="{151EDD6E-E1FC-4882-BEDF-46BA7D124A54}" type="presOf" srcId="{76D34665-7DEE-4DC6-9B5B-3FCB5A4FB229}" destId="{34BC7724-2F3E-4AC9-AC09-FC244C8AFC94}" srcOrd="0" destOrd="0" presId="urn:microsoft.com/office/officeart/2005/8/layout/vList2"/>
    <dgm:cxn modelId="{1DB6F0A5-E084-406C-A4E4-31ECB30D09FD}" srcId="{AE4F7218-E7D3-4268-9C56-AE36FB4D6118}" destId="{3C3F2159-3066-49E7-A2D6-A43E1934EDD2}" srcOrd="1" destOrd="0" parTransId="{43B732E0-6E2A-4905-92E9-CCCEA752F0CF}" sibTransId="{314174C0-40A9-4547-9545-BF4E757F9F2F}"/>
    <dgm:cxn modelId="{6660033E-C679-466F-97A3-F6D0CD524EF4}" srcId="{AE4F7218-E7D3-4268-9C56-AE36FB4D6118}" destId="{3E9DDEEC-02A0-4FA4-8AE3-3987E67DCE71}" srcOrd="2" destOrd="0" parTransId="{D6C1CDF5-8415-43A9-B279-83705C375675}" sibTransId="{D15CD7CE-E86E-470A-9D2D-0F7186C4F08A}"/>
    <dgm:cxn modelId="{2EB3AF39-5C85-4176-B5B6-AA18A1320990}" srcId="{20FE4794-C417-4A59-8879-D8D168CF0467}" destId="{AE9B6138-A295-4032-B74E-A86DA105841A}" srcOrd="1" destOrd="0" parTransId="{BCF9656E-A2AD-43DD-9A58-43AD48026DD7}" sibTransId="{E4B3BE78-D976-4911-BEAB-9074FE068BB2}"/>
    <dgm:cxn modelId="{F524EFF3-FADF-4DAA-8E34-A425EF46C948}" type="presOf" srcId="{C8F416D2-D519-4B84-9871-2EE42DFB42DE}" destId="{42E64ECA-7528-4318-8465-A47EBC107C77}" srcOrd="0" destOrd="0" presId="urn:microsoft.com/office/officeart/2005/8/layout/vList2"/>
    <dgm:cxn modelId="{27F8F2CF-D6BF-471C-AC56-D51D1A425C8E}" srcId="{C8F416D2-D519-4B84-9871-2EE42DFB42DE}" destId="{0CEEE747-7F21-40B5-BD97-A409F3930FC7}" srcOrd="1" destOrd="0" parTransId="{45377AC3-65DA-47DC-BBF9-C307D0B1E37A}" sibTransId="{2BCA2685-6A99-4FB0-B07E-2390CDCF8238}"/>
    <dgm:cxn modelId="{DEE43A5D-D9E0-4305-8F4E-96A78DC74ABA}" type="presOf" srcId="{3C3F2159-3066-49E7-A2D6-A43E1934EDD2}" destId="{1C844713-61E1-4D0C-8214-477CC71CDD45}" srcOrd="0" destOrd="1" presId="urn:microsoft.com/office/officeart/2005/8/layout/vList2"/>
    <dgm:cxn modelId="{038F215D-F981-44AC-B611-B168E3D8C97E}" type="presOf" srcId="{2B6FE82C-34B9-4C86-B398-6062A58A9408}" destId="{1C844713-61E1-4D0C-8214-477CC71CDD45}" srcOrd="0" destOrd="0" presId="urn:microsoft.com/office/officeart/2005/8/layout/vList2"/>
    <dgm:cxn modelId="{7E83ADCA-469A-4A76-8F3C-A28E45395AB1}" srcId="{C8F416D2-D519-4B84-9871-2EE42DFB42DE}" destId="{9FBA85C0-95F1-4127-BD2E-6AA4392FB6EF}" srcOrd="2" destOrd="0" parTransId="{8A0F425E-E72B-4D76-9B5D-E2D614C58974}" sibTransId="{E7BCA637-9249-43EC-A382-00B3DD73CC88}"/>
    <dgm:cxn modelId="{5E37EF52-A2EF-465F-9D21-A13F21C01654}" type="presOf" srcId="{601F7A28-AC5F-4F46-B96E-D7946D3F6912}" destId="{33AB0DBA-747C-49AD-A617-4765EA0E93E5}" srcOrd="0" destOrd="1" presId="urn:microsoft.com/office/officeart/2005/8/layout/vList2"/>
    <dgm:cxn modelId="{21E05E86-479A-465C-B21E-4665BCE88FD8}" type="presOf" srcId="{D9C2FE20-E3D0-428A-977B-DD063769014E}" destId="{15123A55-7D47-480D-BF17-9487648C40CF}" srcOrd="0" destOrd="1" presId="urn:microsoft.com/office/officeart/2005/8/layout/vList2"/>
    <dgm:cxn modelId="{81527A96-8631-4FFB-A171-91219F6FF5CE}" srcId="{20FE4794-C417-4A59-8879-D8D168CF0467}" destId="{AE4F7218-E7D3-4268-9C56-AE36FB4D6118}" srcOrd="3" destOrd="0" parTransId="{6E07A66D-081F-4E24-85EF-3F45505B23E0}" sibTransId="{9BE67567-25C4-45A7-8526-E9195324B147}"/>
    <dgm:cxn modelId="{888D21DE-6318-4007-852C-ADF1F4DE8736}" srcId="{81B6DB52-034B-4232-A668-400EDE02C1C3}" destId="{9D69CFF6-470C-4ED1-80AA-F4D3C154FE2B}" srcOrd="2" destOrd="0" parTransId="{E27489BC-D8DA-4CB9-8AAE-2796620EB476}" sibTransId="{E3B2B9E6-5884-46FA-B6FA-7AAAC5E0DA09}"/>
    <dgm:cxn modelId="{29D8DD0C-C6C9-4EF6-8AD1-EA28708845E6}" type="presOf" srcId="{81B6DB52-034B-4232-A668-400EDE02C1C3}" destId="{17E4DF06-7731-4A70-8629-422ED1944B0E}" srcOrd="0" destOrd="0" presId="urn:microsoft.com/office/officeart/2005/8/layout/vList2"/>
    <dgm:cxn modelId="{E1E7D651-06B9-446C-BAE8-0B35DA39DA01}" srcId="{AE9B6138-A295-4032-B74E-A86DA105841A}" destId="{CF04C73A-62DD-4FA2-9220-C0A1980E440D}" srcOrd="0" destOrd="0" parTransId="{D88B1B01-59E1-4E97-A876-3941F90C2800}" sibTransId="{C9443FFB-89AE-4482-AC04-99781C818A1C}"/>
    <dgm:cxn modelId="{E47DBC5D-5311-48FB-8AE2-0F2D6B8C8B73}" srcId="{20FE4794-C417-4A59-8879-D8D168CF0467}" destId="{C8F416D2-D519-4B84-9871-2EE42DFB42DE}" srcOrd="0" destOrd="0" parTransId="{50E5CC11-163B-48D1-B192-F47A24BE8A53}" sibTransId="{394CE9DD-AFA9-49C2-943B-1DFF878161DF}"/>
    <dgm:cxn modelId="{8B9334B7-5365-4168-9E43-E246A122A1DA}" type="presOf" srcId="{77C8F0AF-B83A-4992-AA3A-A84D338D3121}" destId="{33AB0DBA-747C-49AD-A617-4765EA0E93E5}" srcOrd="0" destOrd="0" presId="urn:microsoft.com/office/officeart/2005/8/layout/vList2"/>
    <dgm:cxn modelId="{81669530-A7AC-4FDF-9D53-5E303C9E6940}" type="presOf" srcId="{3E9DDEEC-02A0-4FA4-8AE3-3987E67DCE71}" destId="{1C844713-61E1-4D0C-8214-477CC71CDD45}" srcOrd="0" destOrd="2" presId="urn:microsoft.com/office/officeart/2005/8/layout/vList2"/>
    <dgm:cxn modelId="{B12DE4DA-F783-4090-B4B2-5C777D577074}" srcId="{81B6DB52-034B-4232-A668-400EDE02C1C3}" destId="{77C8F0AF-B83A-4992-AA3A-A84D338D3121}" srcOrd="0" destOrd="0" parTransId="{0F9A1C2F-B4EA-4BD2-8D66-E25C67A716B9}" sibTransId="{64623434-7666-42EF-BACB-C3A9E3CA6C7A}"/>
    <dgm:cxn modelId="{99FB1FB8-91AB-4CCB-8FC3-A907C6E81C3C}" srcId="{AE9B6138-A295-4032-B74E-A86DA105841A}" destId="{D9C2FE20-E3D0-428A-977B-DD063769014E}" srcOrd="1" destOrd="0" parTransId="{B8EC455B-62E5-470B-92C5-BFC8A667FBB6}" sibTransId="{1AB727E7-FD6C-4F6F-AFC6-FC5605657E6C}"/>
    <dgm:cxn modelId="{DECBAE39-7D90-43D9-81F0-2FD893AFC6EC}" type="presOf" srcId="{AE9B6138-A295-4032-B74E-A86DA105841A}" destId="{1579C2B1-F6CD-4C1B-962A-D95DEB789732}" srcOrd="0" destOrd="0" presId="urn:microsoft.com/office/officeart/2005/8/layout/vList2"/>
    <dgm:cxn modelId="{097375E2-613C-45A2-B1AD-DABF12E97DB5}" srcId="{81B6DB52-034B-4232-A668-400EDE02C1C3}" destId="{601F7A28-AC5F-4F46-B96E-D7946D3F6912}" srcOrd="1" destOrd="0" parTransId="{2DAD517B-FBBE-430A-9997-B6D78B6C8787}" sibTransId="{1E778034-C2A1-4ECA-A6F8-D1D661C8F15C}"/>
    <dgm:cxn modelId="{B4FB7FFE-0503-492D-A9D2-2EB65C802DD2}" type="presOf" srcId="{0CEEE747-7F21-40B5-BD97-A409F3930FC7}" destId="{34BC7724-2F3E-4AC9-AC09-FC244C8AFC94}" srcOrd="0" destOrd="1" presId="urn:microsoft.com/office/officeart/2005/8/layout/vList2"/>
    <dgm:cxn modelId="{34765CD0-E0B3-4246-9867-3AE174484526}" type="presOf" srcId="{CF04C73A-62DD-4FA2-9220-C0A1980E440D}" destId="{15123A55-7D47-480D-BF17-9487648C40CF}" srcOrd="0" destOrd="0" presId="urn:microsoft.com/office/officeart/2005/8/layout/vList2"/>
    <dgm:cxn modelId="{2580C936-19A1-4CF7-9E57-AED8DAE6D2B4}" type="presOf" srcId="{AE4F7218-E7D3-4268-9C56-AE36FB4D6118}" destId="{81800D85-FB33-4078-A05D-3E51F37661AF}" srcOrd="0" destOrd="0" presId="urn:microsoft.com/office/officeart/2005/8/layout/vList2"/>
    <dgm:cxn modelId="{9AD6BA10-46BA-4E2C-96F7-CF1134854E45}" srcId="{C8F416D2-D519-4B84-9871-2EE42DFB42DE}" destId="{76D34665-7DEE-4DC6-9B5B-3FCB5A4FB229}" srcOrd="0" destOrd="0" parTransId="{BEAF71B3-FDFA-4B8D-BBDA-A5200B3E99CF}" sibTransId="{892287F9-ECBC-4BEC-AABC-D04805A4DD51}"/>
    <dgm:cxn modelId="{D1C7BBAE-A69D-48BB-965C-F8A5F16AF8D5}" srcId="{20FE4794-C417-4A59-8879-D8D168CF0467}" destId="{81B6DB52-034B-4232-A668-400EDE02C1C3}" srcOrd="2" destOrd="0" parTransId="{4339CABA-7382-4C7E-9909-BD6E45AABD50}" sibTransId="{891E59AA-8E86-4DE3-9331-366D8D7D0428}"/>
    <dgm:cxn modelId="{026A5899-F422-4213-BD90-EBAE227E966A}" type="presParOf" srcId="{2FD81302-262B-4491-86CE-591F82970AA5}" destId="{42E64ECA-7528-4318-8465-A47EBC107C77}" srcOrd="0" destOrd="0" presId="urn:microsoft.com/office/officeart/2005/8/layout/vList2"/>
    <dgm:cxn modelId="{C0B33575-18EF-4954-97A3-FE2D89AD59C9}" type="presParOf" srcId="{2FD81302-262B-4491-86CE-591F82970AA5}" destId="{34BC7724-2F3E-4AC9-AC09-FC244C8AFC94}" srcOrd="1" destOrd="0" presId="urn:microsoft.com/office/officeart/2005/8/layout/vList2"/>
    <dgm:cxn modelId="{DFED6056-853C-4C63-83D9-0E94B03FCE99}" type="presParOf" srcId="{2FD81302-262B-4491-86CE-591F82970AA5}" destId="{1579C2B1-F6CD-4C1B-962A-D95DEB789732}" srcOrd="2" destOrd="0" presId="urn:microsoft.com/office/officeart/2005/8/layout/vList2"/>
    <dgm:cxn modelId="{15500A4E-36EF-4219-8A56-71AA148F3371}" type="presParOf" srcId="{2FD81302-262B-4491-86CE-591F82970AA5}" destId="{15123A55-7D47-480D-BF17-9487648C40CF}" srcOrd="3" destOrd="0" presId="urn:microsoft.com/office/officeart/2005/8/layout/vList2"/>
    <dgm:cxn modelId="{F1A27B92-BBF9-4227-9BC2-6EDF049C7A8E}" type="presParOf" srcId="{2FD81302-262B-4491-86CE-591F82970AA5}" destId="{17E4DF06-7731-4A70-8629-422ED1944B0E}" srcOrd="4" destOrd="0" presId="urn:microsoft.com/office/officeart/2005/8/layout/vList2"/>
    <dgm:cxn modelId="{3FE81434-B1A4-4431-BDFD-322DC8925CFE}" type="presParOf" srcId="{2FD81302-262B-4491-86CE-591F82970AA5}" destId="{33AB0DBA-747C-49AD-A617-4765EA0E93E5}" srcOrd="5" destOrd="0" presId="urn:microsoft.com/office/officeart/2005/8/layout/vList2"/>
    <dgm:cxn modelId="{74B422E1-1D81-4B3F-BD92-F9BD05D26B86}" type="presParOf" srcId="{2FD81302-262B-4491-86CE-591F82970AA5}" destId="{81800D85-FB33-4078-A05D-3E51F37661AF}" srcOrd="6" destOrd="0" presId="urn:microsoft.com/office/officeart/2005/8/layout/vList2"/>
    <dgm:cxn modelId="{91665D21-854D-458A-811C-31C1CA74DECC}" type="presParOf" srcId="{2FD81302-262B-4491-86CE-591F82970AA5}" destId="{1C844713-61E1-4D0C-8214-477CC71CDD45}"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98FB48-3C1C-4F43-9E86-91320D6AA6C1}"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n-US"/>
        </a:p>
      </dgm:t>
    </dgm:pt>
    <dgm:pt modelId="{8B814D03-2103-441C-B50F-9C2BDCBE905B}">
      <dgm:prSet phldrT="[Text]" custT="1"/>
      <dgm:spPr>
        <a:solidFill>
          <a:schemeClr val="accent6">
            <a:lumMod val="75000"/>
          </a:schemeClr>
        </a:solidFill>
        <a:ln>
          <a:solidFill>
            <a:schemeClr val="accent6">
              <a:lumMod val="75000"/>
            </a:schemeClr>
          </a:solidFill>
        </a:ln>
      </dgm:spPr>
      <dgm:t>
        <a:bodyPr/>
        <a:lstStyle/>
        <a:p>
          <a:r>
            <a:rPr lang="en-US" sz="1400" b="1" dirty="0">
              <a:solidFill>
                <a:schemeClr val="bg1"/>
              </a:solidFill>
              <a:latin typeface="Segoe UI" pitchFamily="34" charset="0"/>
              <a:ea typeface="Segoe UI" pitchFamily="34" charset="0"/>
              <a:cs typeface="Segoe UI" pitchFamily="34" charset="0"/>
            </a:rPr>
            <a:t>Pre Upgrade Analysis Tools</a:t>
          </a:r>
        </a:p>
      </dgm:t>
    </dgm:pt>
    <dgm:pt modelId="{BFEFE16B-1CF1-4B1C-A201-957C7BEBBC5A}" type="parTrans" cxnId="{C05CBC08-0F46-43DB-812D-2399B14B690D}">
      <dgm:prSet/>
      <dgm:spPr/>
      <dgm:t>
        <a:bodyPr/>
        <a:lstStyle/>
        <a:p>
          <a:endParaRPr lang="en-US">
            <a:latin typeface="Segoe UI" pitchFamily="34" charset="0"/>
            <a:ea typeface="Segoe UI" pitchFamily="34" charset="0"/>
            <a:cs typeface="Segoe UI" pitchFamily="34" charset="0"/>
          </a:endParaRPr>
        </a:p>
      </dgm:t>
    </dgm:pt>
    <dgm:pt modelId="{EE2DB937-4A36-4F14-966C-436D0036F167}" type="sibTrans" cxnId="{C05CBC08-0F46-43DB-812D-2399B14B690D}">
      <dgm:prSet/>
      <dgm:spPr/>
      <dgm:t>
        <a:bodyPr/>
        <a:lstStyle/>
        <a:p>
          <a:endParaRPr lang="en-US">
            <a:latin typeface="Segoe UI" pitchFamily="34" charset="0"/>
            <a:ea typeface="Segoe UI" pitchFamily="34" charset="0"/>
            <a:cs typeface="Segoe UI" pitchFamily="34" charset="0"/>
          </a:endParaRPr>
        </a:p>
      </dgm:t>
    </dgm:pt>
    <dgm:pt modelId="{4D3F6CA8-C0A7-4122-9939-126C12C0808D}">
      <dgm:prSet phldrT="[Text]" custT="1"/>
      <dgm:spPr>
        <a:solidFill>
          <a:schemeClr val="accent5">
            <a:lumMod val="40000"/>
            <a:lumOff val="60000"/>
          </a:schemeClr>
        </a:solidFill>
        <a:ln>
          <a:solidFill>
            <a:schemeClr val="accent5">
              <a:lumMod val="50000"/>
            </a:schemeClr>
          </a:solidFill>
        </a:ln>
      </dgm:spPr>
      <dgm:t>
        <a:bodyPr/>
        <a:lstStyle/>
        <a:p>
          <a:r>
            <a:rPr lang="en-US" sz="1400" b="1" dirty="0">
              <a:latin typeface="Segoe UI" pitchFamily="34" charset="0"/>
              <a:ea typeface="Segoe UI" pitchFamily="34" charset="0"/>
              <a:cs typeface="Segoe UI" pitchFamily="34" charset="0"/>
            </a:rPr>
            <a:t>Third Party</a:t>
          </a:r>
        </a:p>
      </dgm:t>
    </dgm:pt>
    <dgm:pt modelId="{82265FF1-3E35-4987-B5EC-3C07D8E240D6}" type="parTrans" cxnId="{E62340A5-C206-4863-AA32-13A5A710FBAA}">
      <dgm:prSet/>
      <dgm:spPr>
        <a:ln w="7620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B230F53D-C248-414B-B96E-B4885DB918D2}" type="sibTrans" cxnId="{E62340A5-C206-4863-AA32-13A5A710FBAA}">
      <dgm:prSet/>
      <dgm:spPr/>
      <dgm:t>
        <a:bodyPr/>
        <a:lstStyle/>
        <a:p>
          <a:endParaRPr lang="en-US">
            <a:latin typeface="Segoe UI" pitchFamily="34" charset="0"/>
            <a:ea typeface="Segoe UI" pitchFamily="34" charset="0"/>
            <a:cs typeface="Segoe UI" pitchFamily="34" charset="0"/>
          </a:endParaRPr>
        </a:p>
      </dgm:t>
    </dgm:pt>
    <dgm:pt modelId="{C887C48B-8FDC-452B-AC9D-FEEFFD015E81}">
      <dgm:prSet phldrT="[Text]" custT="1"/>
      <dgm:spPr/>
      <dgm:t>
        <a:bodyPr/>
        <a:lstStyle/>
        <a:p>
          <a:r>
            <a:rPr lang="en-US" sz="1400" b="1" dirty="0">
              <a:latin typeface="Segoe UI" pitchFamily="34" charset="0"/>
              <a:ea typeface="Segoe UI" pitchFamily="34" charset="0"/>
              <a:cs typeface="Segoe UI" pitchFamily="34" charset="0"/>
            </a:rPr>
            <a:t>AvePoint</a:t>
          </a:r>
        </a:p>
      </dgm:t>
    </dgm:pt>
    <dgm:pt modelId="{6220DFCD-6750-4DDC-A255-0D818E1C721C}" type="parTrans" cxnId="{A2216190-E970-49B9-93C5-66CA13C24487}">
      <dgm:prSet/>
      <dgm:spPr>
        <a:ln w="7620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AD895A43-AF28-4E8F-A4DD-3602FB0FD1A0}" type="sibTrans" cxnId="{A2216190-E970-49B9-93C5-66CA13C24487}">
      <dgm:prSet/>
      <dgm:spPr/>
      <dgm:t>
        <a:bodyPr/>
        <a:lstStyle/>
        <a:p>
          <a:endParaRPr lang="en-US">
            <a:latin typeface="Segoe UI" pitchFamily="34" charset="0"/>
            <a:ea typeface="Segoe UI" pitchFamily="34" charset="0"/>
            <a:cs typeface="Segoe UI" pitchFamily="34" charset="0"/>
          </a:endParaRPr>
        </a:p>
      </dgm:t>
    </dgm:pt>
    <dgm:pt modelId="{F5BA3C47-D153-4E80-B830-1F493C6D3F5A}">
      <dgm:prSet phldrT="[Text]" custT="1"/>
      <dgm:spPr/>
      <dgm:t>
        <a:bodyPr/>
        <a:lstStyle/>
        <a:p>
          <a:r>
            <a:rPr lang="en-US" sz="1400" b="1" dirty="0">
              <a:latin typeface="Segoe UI" pitchFamily="34" charset="0"/>
              <a:ea typeface="Segoe UI" pitchFamily="34" charset="0"/>
              <a:cs typeface="Segoe UI" pitchFamily="34" charset="0"/>
            </a:rPr>
            <a:t>Metavis</a:t>
          </a:r>
        </a:p>
      </dgm:t>
    </dgm:pt>
    <dgm:pt modelId="{0DE923A1-F501-4340-9F35-1C40E7338753}" type="parTrans" cxnId="{9CA0CD79-C18C-4650-9CAF-F0A730F50B20}">
      <dgm:prSet/>
      <dgm:spPr>
        <a:ln w="7620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D29D1CD6-9C07-4B54-BC14-D114259405E5}" type="sibTrans" cxnId="{9CA0CD79-C18C-4650-9CAF-F0A730F50B20}">
      <dgm:prSet/>
      <dgm:spPr/>
      <dgm:t>
        <a:bodyPr/>
        <a:lstStyle/>
        <a:p>
          <a:endParaRPr lang="en-US">
            <a:latin typeface="Segoe UI" pitchFamily="34" charset="0"/>
            <a:ea typeface="Segoe UI" pitchFamily="34" charset="0"/>
            <a:cs typeface="Segoe UI" pitchFamily="34" charset="0"/>
          </a:endParaRPr>
        </a:p>
      </dgm:t>
    </dgm:pt>
    <dgm:pt modelId="{3D0081F5-6AC4-437F-91D1-7E3157D5E268}">
      <dgm:prSet phldrT="[Text]" custT="1"/>
      <dgm:spPr/>
      <dgm:t>
        <a:bodyPr/>
        <a:lstStyle/>
        <a:p>
          <a:pPr marL="36000" algn="just"/>
          <a:r>
            <a:rPr lang="en-US" sz="1100" b="1" dirty="0">
              <a:latin typeface="Segoe UI" pitchFamily="34" charset="0"/>
              <a:ea typeface="Segoe UI" pitchFamily="34" charset="0"/>
              <a:cs typeface="Segoe UI" pitchFamily="34" charset="0"/>
            </a:rPr>
            <a:t>Pros- </a:t>
          </a:r>
          <a:r>
            <a:rPr lang="en-US" sz="1100" dirty="0">
              <a:latin typeface="Segoe UI" pitchFamily="34" charset="0"/>
              <a:ea typeface="Segoe UI" pitchFamily="34" charset="0"/>
              <a:cs typeface="Segoe UI" pitchFamily="34" charset="0"/>
            </a:rPr>
            <a:t>Identify large site collections that can be difficult to migrate</a:t>
          </a:r>
        </a:p>
        <a:p>
          <a:pPr marL="36000" algn="just"/>
          <a:r>
            <a:rPr lang="en-US" sz="1100" dirty="0">
              <a:latin typeface="Segoe UI" pitchFamily="34" charset="0"/>
              <a:ea typeface="Segoe UI" pitchFamily="34" charset="0"/>
              <a:cs typeface="Segoe UI" pitchFamily="34" charset="0"/>
            </a:rPr>
            <a:t>provides insight into existing SharePoint farm, uncovering issues that could halt migration </a:t>
          </a:r>
        </a:p>
      </dgm:t>
    </dgm:pt>
    <dgm:pt modelId="{2FD43AD4-ADF3-4620-9DD6-00837056F6B5}" type="parTrans" cxnId="{8E95CE62-FFD6-418C-88BF-14CBF21D0836}">
      <dgm:prSet/>
      <dgm:spPr>
        <a:solidFill>
          <a:schemeClr val="accent4">
            <a:lumMod val="75000"/>
          </a:schemeClr>
        </a:solidFill>
        <a:ln w="5715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DEB727A5-D264-403A-9A03-7BEAE2CB261D}" type="sibTrans" cxnId="{8E95CE62-FFD6-418C-88BF-14CBF21D0836}">
      <dgm:prSet/>
      <dgm:spPr/>
      <dgm:t>
        <a:bodyPr/>
        <a:lstStyle/>
        <a:p>
          <a:endParaRPr lang="en-US">
            <a:latin typeface="Segoe UI" pitchFamily="34" charset="0"/>
            <a:ea typeface="Segoe UI" pitchFamily="34" charset="0"/>
            <a:cs typeface="Segoe UI" pitchFamily="34" charset="0"/>
          </a:endParaRPr>
        </a:p>
      </dgm:t>
    </dgm:pt>
    <dgm:pt modelId="{58946572-0DD9-445D-8479-C2AE18F5FD63}">
      <dgm:prSet phldrT="[Text]" custT="1"/>
      <dgm:spPr/>
      <dgm:t>
        <a:bodyPr/>
        <a:lstStyle/>
        <a:p>
          <a:pPr marL="36000" algn="just"/>
          <a:r>
            <a:rPr lang="en-US" sz="1100" b="1" dirty="0">
              <a:latin typeface="Segoe UI" pitchFamily="34" charset="0"/>
              <a:ea typeface="Segoe UI" pitchFamily="34" charset="0"/>
              <a:cs typeface="Segoe UI" pitchFamily="34" charset="0"/>
            </a:rPr>
            <a:t>Cons-</a:t>
          </a:r>
          <a:r>
            <a:rPr lang="en-US" sz="1100" dirty="0">
              <a:latin typeface="Segoe UI" pitchFamily="34" charset="0"/>
              <a:ea typeface="Segoe UI" pitchFamily="34" charset="0"/>
              <a:cs typeface="Segoe UI" pitchFamily="34" charset="0"/>
            </a:rPr>
            <a:t> Need to install MEWS in order to have full functionality of farm analysis, without MEWS full analyze of site collections can only be done. </a:t>
          </a:r>
        </a:p>
      </dgm:t>
    </dgm:pt>
    <dgm:pt modelId="{3CF32C21-2754-4471-A898-D82ECA9F2907}" type="parTrans" cxnId="{E7416E17-5AE5-40AE-A282-790AD66BD4AD}">
      <dgm:prSet/>
      <dgm:spPr>
        <a:solidFill>
          <a:schemeClr val="accent4">
            <a:lumMod val="75000"/>
          </a:schemeClr>
        </a:solidFill>
        <a:ln w="5715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29673BB5-9D2A-434D-AAB0-6DF4169D7ECA}" type="sibTrans" cxnId="{E7416E17-5AE5-40AE-A282-790AD66BD4AD}">
      <dgm:prSet/>
      <dgm:spPr/>
      <dgm:t>
        <a:bodyPr/>
        <a:lstStyle/>
        <a:p>
          <a:endParaRPr lang="en-US">
            <a:latin typeface="Segoe UI" pitchFamily="34" charset="0"/>
            <a:ea typeface="Segoe UI" pitchFamily="34" charset="0"/>
            <a:cs typeface="Segoe UI" pitchFamily="34" charset="0"/>
          </a:endParaRPr>
        </a:p>
      </dgm:t>
    </dgm:pt>
    <dgm:pt modelId="{29F98B8D-E3F3-4DFF-B1AE-1559CDB7B5D6}">
      <dgm:prSet phldrT="[Text]" custT="1"/>
      <dgm:spPr/>
      <dgm:t>
        <a:bodyPr/>
        <a:lstStyle/>
        <a:p>
          <a:pPr marL="36000" algn="just"/>
          <a:r>
            <a:rPr lang="en-US" sz="1100" b="1" dirty="0">
              <a:latin typeface="Segoe UI" pitchFamily="34" charset="0"/>
              <a:ea typeface="Segoe UI" pitchFamily="34" charset="0"/>
              <a:cs typeface="Segoe UI" pitchFamily="34" charset="0"/>
            </a:rPr>
            <a:t>Pros-</a:t>
          </a:r>
          <a:r>
            <a:rPr lang="en-US" sz="1100" dirty="0">
              <a:latin typeface="Segoe UI" pitchFamily="34" charset="0"/>
              <a:ea typeface="Segoe UI" pitchFamily="34" charset="0"/>
              <a:cs typeface="Segoe UI" pitchFamily="34" charset="0"/>
            </a:rPr>
            <a:t>Display the information of the Web applications, such as the database count, the total size, the site collection count, etc.</a:t>
          </a:r>
        </a:p>
        <a:p>
          <a:pPr marL="36000" algn="just"/>
          <a:r>
            <a:rPr lang="en-US" sz="1100" dirty="0">
              <a:latin typeface="Segoe UI" pitchFamily="34" charset="0"/>
              <a:ea typeface="Segoe UI" pitchFamily="34" charset="0"/>
              <a:cs typeface="Segoe UI" pitchFamily="34" charset="0"/>
            </a:rPr>
            <a:t>Display Farm Topology, Site collection information, Solution Information etc.</a:t>
          </a:r>
        </a:p>
      </dgm:t>
    </dgm:pt>
    <dgm:pt modelId="{A8D8B20C-3234-44D2-8BE3-FD83EFB3CBAA}" type="parTrans" cxnId="{7FD632CA-9548-4BF5-B93A-EA71ED4BD483}">
      <dgm:prSet/>
      <dgm:spPr>
        <a:ln w="7620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33600A8C-0AAD-4DB6-A38E-FFF3F1E2F028}" type="sibTrans" cxnId="{7FD632CA-9548-4BF5-B93A-EA71ED4BD483}">
      <dgm:prSet/>
      <dgm:spPr/>
      <dgm:t>
        <a:bodyPr/>
        <a:lstStyle/>
        <a:p>
          <a:endParaRPr lang="en-US">
            <a:latin typeface="Segoe UI" pitchFamily="34" charset="0"/>
            <a:ea typeface="Segoe UI" pitchFamily="34" charset="0"/>
            <a:cs typeface="Segoe UI" pitchFamily="34" charset="0"/>
          </a:endParaRPr>
        </a:p>
      </dgm:t>
    </dgm:pt>
    <dgm:pt modelId="{1E30D27A-CCB1-4EEB-8D8A-31D3CF2926AE}">
      <dgm:prSet phldrT="[Text]" custT="1"/>
      <dgm:spPr/>
      <dgm:t>
        <a:bodyPr/>
        <a:lstStyle/>
        <a:p>
          <a:pPr marL="36000" algn="just"/>
          <a:r>
            <a:rPr lang="en-US" sz="1100" b="1" dirty="0">
              <a:latin typeface="Segoe UI" pitchFamily="34" charset="0"/>
              <a:ea typeface="Segoe UI" pitchFamily="34" charset="0"/>
              <a:cs typeface="Segoe UI" pitchFamily="34" charset="0"/>
            </a:rPr>
            <a:t>Cons</a:t>
          </a:r>
          <a:r>
            <a:rPr lang="en-US" sz="1100" dirty="0">
              <a:latin typeface="Segoe UI" pitchFamily="34" charset="0"/>
              <a:ea typeface="Segoe UI" pitchFamily="34" charset="0"/>
              <a:cs typeface="Segoe UI" pitchFamily="34" charset="0"/>
            </a:rPr>
            <a:t> – Requires agents on Prod, Licensing on per GB migrated</a:t>
          </a:r>
        </a:p>
      </dgm:t>
    </dgm:pt>
    <dgm:pt modelId="{FCBE1791-B0F7-4BB8-8AB5-362A3C1448F5}" type="parTrans" cxnId="{25A19EBA-2A50-4916-AF6C-179B726B41A0}">
      <dgm:prSet/>
      <dgm:spPr>
        <a:ln w="7620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D9389919-0629-4682-943D-6422F06E828C}" type="sibTrans" cxnId="{25A19EBA-2A50-4916-AF6C-179B726B41A0}">
      <dgm:prSet/>
      <dgm:spPr/>
      <dgm:t>
        <a:bodyPr/>
        <a:lstStyle/>
        <a:p>
          <a:endParaRPr lang="en-US">
            <a:latin typeface="Segoe UI" pitchFamily="34" charset="0"/>
            <a:ea typeface="Segoe UI" pitchFamily="34" charset="0"/>
            <a:cs typeface="Segoe UI" pitchFamily="34" charset="0"/>
          </a:endParaRPr>
        </a:p>
      </dgm:t>
    </dgm:pt>
    <dgm:pt modelId="{FF242BA6-D9EF-4CD8-B4C2-D98B489F942A}">
      <dgm:prSet phldrT="[Text]" custT="1"/>
      <dgm:spPr/>
      <dgm:t>
        <a:bodyPr/>
        <a:lstStyle/>
        <a:p>
          <a:pPr marL="36000" algn="just"/>
          <a:r>
            <a:rPr lang="en-US" sz="1100" b="1" dirty="0">
              <a:latin typeface="Segoe UI" pitchFamily="34" charset="0"/>
              <a:ea typeface="Segoe UI" pitchFamily="34" charset="0"/>
              <a:cs typeface="Segoe UI" pitchFamily="34" charset="0"/>
            </a:rPr>
            <a:t>Pros-</a:t>
          </a:r>
          <a:r>
            <a:rPr lang="en-US" sz="1100" dirty="0">
              <a:latin typeface="Segoe UI" pitchFamily="34" charset="0"/>
              <a:ea typeface="Segoe UI" pitchFamily="34" charset="0"/>
              <a:cs typeface="Segoe UI" pitchFamily="34" charset="0"/>
            </a:rPr>
            <a:t>Discover, analyze, and manage users and permissions across multiple SharePoint site collections and farms</a:t>
          </a:r>
        </a:p>
        <a:p>
          <a:pPr marL="36000" algn="just"/>
          <a:r>
            <a:rPr lang="en-US" sz="1100" dirty="0">
              <a:latin typeface="Segoe UI" pitchFamily="34" charset="0"/>
              <a:ea typeface="Segoe UI" pitchFamily="34" charset="0"/>
              <a:cs typeface="Segoe UI" pitchFamily="34" charset="0"/>
            </a:rPr>
            <a:t>Identify orphaned SharePoint users, transfer permissions, and resolve potential security issues across sites and even farms.</a:t>
          </a:r>
        </a:p>
      </dgm:t>
    </dgm:pt>
    <dgm:pt modelId="{65412B4E-DB25-484C-AA1D-D79DB1A54622}" type="parTrans" cxnId="{26CE8A52-06D0-4201-9FAF-18E5BFEE015F}">
      <dgm:prSet/>
      <dgm:spPr>
        <a:ln w="7620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E94289FE-54D0-47A4-8EF3-70DDDF7BFF72}" type="sibTrans" cxnId="{26CE8A52-06D0-4201-9FAF-18E5BFEE015F}">
      <dgm:prSet/>
      <dgm:spPr/>
      <dgm:t>
        <a:bodyPr/>
        <a:lstStyle/>
        <a:p>
          <a:endParaRPr lang="en-US">
            <a:latin typeface="Segoe UI" pitchFamily="34" charset="0"/>
            <a:ea typeface="Segoe UI" pitchFamily="34" charset="0"/>
            <a:cs typeface="Segoe UI" pitchFamily="34" charset="0"/>
          </a:endParaRPr>
        </a:p>
      </dgm:t>
    </dgm:pt>
    <dgm:pt modelId="{FB5ED488-A706-474C-B51D-56E9D6A83BD7}">
      <dgm:prSet phldrT="[Text]" custT="1"/>
      <dgm:spPr/>
      <dgm:t>
        <a:bodyPr/>
        <a:lstStyle/>
        <a:p>
          <a:pPr marL="36000" algn="just"/>
          <a:r>
            <a:rPr lang="en-US" sz="1100" b="1" dirty="0">
              <a:latin typeface="Segoe UI" pitchFamily="34" charset="0"/>
              <a:ea typeface="Segoe UI" pitchFamily="34" charset="0"/>
              <a:cs typeface="Segoe UI" pitchFamily="34" charset="0"/>
            </a:rPr>
            <a:t>Cons</a:t>
          </a:r>
          <a:r>
            <a:rPr lang="en-US" sz="1100" dirty="0">
              <a:latin typeface="Segoe UI" pitchFamily="34" charset="0"/>
              <a:ea typeface="Segoe UI" pitchFamily="34" charset="0"/>
              <a:cs typeface="Segoe UI" pitchFamily="34" charset="0"/>
            </a:rPr>
            <a:t> - </a:t>
          </a:r>
          <a:r>
            <a:rPr lang="en-IN" sz="1100" dirty="0">
              <a:latin typeface="Segoe UI" pitchFamily="34" charset="0"/>
              <a:ea typeface="Segoe UI" pitchFamily="34" charset="0"/>
              <a:cs typeface="Segoe UI" pitchFamily="34" charset="0"/>
            </a:rPr>
            <a:t>Pre-analysis feature takes too long to analyze huge number of files and might fail to produce an excel spreadsheet.</a:t>
          </a:r>
          <a:endParaRPr lang="en-US" sz="1100" dirty="0">
            <a:latin typeface="Segoe UI" pitchFamily="34" charset="0"/>
            <a:ea typeface="Segoe UI" pitchFamily="34" charset="0"/>
            <a:cs typeface="Segoe UI" pitchFamily="34" charset="0"/>
          </a:endParaRPr>
        </a:p>
      </dgm:t>
    </dgm:pt>
    <dgm:pt modelId="{7CB6B51A-6753-4B65-B332-6CBD7A1241DB}" type="parTrans" cxnId="{2C836DB5-FA04-4D50-A8D0-F48177B8E688}">
      <dgm:prSet/>
      <dgm:spPr>
        <a:ln w="7620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3CFD98A3-0DD9-40D9-8C76-22250DA2C75A}" type="sibTrans" cxnId="{2C836DB5-FA04-4D50-A8D0-F48177B8E688}">
      <dgm:prSet/>
      <dgm:spPr/>
      <dgm:t>
        <a:bodyPr/>
        <a:lstStyle/>
        <a:p>
          <a:endParaRPr lang="en-US">
            <a:latin typeface="Segoe UI" pitchFamily="34" charset="0"/>
            <a:ea typeface="Segoe UI" pitchFamily="34" charset="0"/>
            <a:cs typeface="Segoe UI" pitchFamily="34" charset="0"/>
          </a:endParaRPr>
        </a:p>
      </dgm:t>
    </dgm:pt>
    <dgm:pt modelId="{4E00E817-E3AC-45AE-ADBE-75BBCFFE504D}">
      <dgm:prSet phldrT="[Text]" custT="1"/>
      <dgm:spPr>
        <a:solidFill>
          <a:schemeClr val="accent5">
            <a:lumMod val="40000"/>
            <a:lumOff val="60000"/>
          </a:schemeClr>
        </a:solidFill>
        <a:ln>
          <a:solidFill>
            <a:schemeClr val="accent5">
              <a:lumMod val="50000"/>
            </a:schemeClr>
          </a:solidFill>
        </a:ln>
      </dgm:spPr>
      <dgm:t>
        <a:bodyPr/>
        <a:lstStyle/>
        <a:p>
          <a:r>
            <a:rPr lang="en-US" sz="1400" b="1" dirty="0">
              <a:latin typeface="Segoe UI" pitchFamily="34" charset="0"/>
              <a:ea typeface="Segoe UI" pitchFamily="34" charset="0"/>
              <a:cs typeface="Segoe UI" pitchFamily="34" charset="0"/>
            </a:rPr>
            <a:t>HCL’s CAF </a:t>
          </a:r>
        </a:p>
      </dgm:t>
    </dgm:pt>
    <dgm:pt modelId="{3C8D952A-B019-400E-B7EE-46336036A598}" type="parTrans" cxnId="{5BCEE240-1700-40CB-B317-0276FF22814F}">
      <dgm:prSet/>
      <dgm:spPr>
        <a:ln w="7620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C942EDF6-76EF-4C4C-AE8B-B2199DFC3488}" type="sibTrans" cxnId="{5BCEE240-1700-40CB-B317-0276FF22814F}">
      <dgm:prSet/>
      <dgm:spPr/>
      <dgm:t>
        <a:bodyPr/>
        <a:lstStyle/>
        <a:p>
          <a:endParaRPr lang="en-US">
            <a:latin typeface="Segoe UI" pitchFamily="34" charset="0"/>
            <a:ea typeface="Segoe UI" pitchFamily="34" charset="0"/>
            <a:cs typeface="Segoe UI" pitchFamily="34" charset="0"/>
          </a:endParaRPr>
        </a:p>
      </dgm:t>
    </dgm:pt>
    <dgm:pt modelId="{619FC6CD-AA8B-4F63-95E6-D2155EFC0385}">
      <dgm:prSet phldrT="[Text]" custT="1"/>
      <dgm:spPr/>
      <dgm:t>
        <a:bodyPr/>
        <a:lstStyle/>
        <a:p>
          <a:r>
            <a:rPr lang="en-US" sz="1400" b="1" dirty="0">
              <a:latin typeface="Segoe UI" pitchFamily="34" charset="0"/>
              <a:ea typeface="Segoe UI" pitchFamily="34" charset="0"/>
              <a:cs typeface="Segoe UI" pitchFamily="34" charset="0"/>
            </a:rPr>
            <a:t>Metalogix</a:t>
          </a:r>
        </a:p>
      </dgm:t>
    </dgm:pt>
    <dgm:pt modelId="{A55EAC97-6ED2-483D-82D7-0CF98C5D2A7D}" type="parTrans" cxnId="{7C194A3B-7165-45F1-A67E-38FA37FBA645}">
      <dgm:prSet/>
      <dgm:spPr>
        <a:ln w="76200">
          <a:solidFill>
            <a:schemeClr val="accent4">
              <a:lumMod val="50000"/>
            </a:schemeClr>
          </a:solidFill>
        </a:ln>
      </dgm:spPr>
      <dgm:t>
        <a:bodyPr/>
        <a:lstStyle/>
        <a:p>
          <a:endParaRPr lang="en-US" dirty="0">
            <a:latin typeface="Segoe UI" pitchFamily="34" charset="0"/>
            <a:ea typeface="Segoe UI" pitchFamily="34" charset="0"/>
            <a:cs typeface="Segoe UI" pitchFamily="34" charset="0"/>
          </a:endParaRPr>
        </a:p>
      </dgm:t>
    </dgm:pt>
    <dgm:pt modelId="{C0B7E5A0-D478-4BE6-BCC3-9CC146A35E06}" type="sibTrans" cxnId="{7C194A3B-7165-45F1-A67E-38FA37FBA645}">
      <dgm:prSet/>
      <dgm:spPr/>
      <dgm:t>
        <a:bodyPr/>
        <a:lstStyle/>
        <a:p>
          <a:endParaRPr lang="en-US">
            <a:latin typeface="Segoe UI" pitchFamily="34" charset="0"/>
            <a:ea typeface="Segoe UI" pitchFamily="34" charset="0"/>
            <a:cs typeface="Segoe UI" pitchFamily="34" charset="0"/>
          </a:endParaRPr>
        </a:p>
      </dgm:t>
    </dgm:pt>
    <dgm:pt modelId="{F5E50744-194A-4061-A72D-EB4C15A11441}" type="pres">
      <dgm:prSet presAssocID="{D198FB48-3C1C-4F43-9E86-91320D6AA6C1}" presName="Name0" presStyleCnt="0">
        <dgm:presLayoutVars>
          <dgm:chPref val="1"/>
          <dgm:dir/>
          <dgm:animOne val="branch"/>
          <dgm:animLvl val="lvl"/>
          <dgm:resizeHandles val="exact"/>
        </dgm:presLayoutVars>
      </dgm:prSet>
      <dgm:spPr/>
      <dgm:t>
        <a:bodyPr/>
        <a:lstStyle/>
        <a:p>
          <a:endParaRPr lang="en-US"/>
        </a:p>
      </dgm:t>
    </dgm:pt>
    <dgm:pt modelId="{CCBED514-A02B-457A-A32D-84A0399513F7}" type="pres">
      <dgm:prSet presAssocID="{8B814D03-2103-441C-B50F-9C2BDCBE905B}" presName="root1" presStyleCnt="0"/>
      <dgm:spPr/>
    </dgm:pt>
    <dgm:pt modelId="{71D11F47-12BC-46CC-B212-E48621233918}" type="pres">
      <dgm:prSet presAssocID="{8B814D03-2103-441C-B50F-9C2BDCBE905B}" presName="LevelOneTextNode" presStyleLbl="node0" presStyleIdx="0" presStyleCnt="1">
        <dgm:presLayoutVars>
          <dgm:chPref val="3"/>
        </dgm:presLayoutVars>
      </dgm:prSet>
      <dgm:spPr/>
      <dgm:t>
        <a:bodyPr/>
        <a:lstStyle/>
        <a:p>
          <a:endParaRPr lang="en-US"/>
        </a:p>
      </dgm:t>
    </dgm:pt>
    <dgm:pt modelId="{8DA89325-ADF8-487C-88C7-C5138AC8E0E7}" type="pres">
      <dgm:prSet presAssocID="{8B814D03-2103-441C-B50F-9C2BDCBE905B}" presName="level2hierChild" presStyleCnt="0"/>
      <dgm:spPr/>
    </dgm:pt>
    <dgm:pt modelId="{55C9247F-CE7D-485B-B0B9-BB2AB1FA66DB}" type="pres">
      <dgm:prSet presAssocID="{3C8D952A-B019-400E-B7EE-46336036A598}" presName="conn2-1" presStyleLbl="parChTrans1D2" presStyleIdx="0" presStyleCnt="2"/>
      <dgm:spPr/>
      <dgm:t>
        <a:bodyPr/>
        <a:lstStyle/>
        <a:p>
          <a:endParaRPr lang="en-US"/>
        </a:p>
      </dgm:t>
    </dgm:pt>
    <dgm:pt modelId="{596B806E-C299-4C99-A6D9-E98DEE3BA134}" type="pres">
      <dgm:prSet presAssocID="{3C8D952A-B019-400E-B7EE-46336036A598}" presName="connTx" presStyleLbl="parChTrans1D2" presStyleIdx="0" presStyleCnt="2"/>
      <dgm:spPr/>
      <dgm:t>
        <a:bodyPr/>
        <a:lstStyle/>
        <a:p>
          <a:endParaRPr lang="en-US"/>
        </a:p>
      </dgm:t>
    </dgm:pt>
    <dgm:pt modelId="{DE4E0FD6-1B99-451B-81A1-8596F460D39B}" type="pres">
      <dgm:prSet presAssocID="{4E00E817-E3AC-45AE-ADBE-75BBCFFE504D}" presName="root2" presStyleCnt="0"/>
      <dgm:spPr/>
    </dgm:pt>
    <dgm:pt modelId="{173C308C-2299-4CF3-B679-BB35C63669F1}" type="pres">
      <dgm:prSet presAssocID="{4E00E817-E3AC-45AE-ADBE-75BBCFFE504D}" presName="LevelTwoTextNode" presStyleLbl="node2" presStyleIdx="0" presStyleCnt="2">
        <dgm:presLayoutVars>
          <dgm:chPref val="3"/>
        </dgm:presLayoutVars>
      </dgm:prSet>
      <dgm:spPr/>
      <dgm:t>
        <a:bodyPr/>
        <a:lstStyle/>
        <a:p>
          <a:endParaRPr lang="en-US"/>
        </a:p>
      </dgm:t>
    </dgm:pt>
    <dgm:pt modelId="{98B26BC3-5AB0-42C9-A187-601DAD477E03}" type="pres">
      <dgm:prSet presAssocID="{4E00E817-E3AC-45AE-ADBE-75BBCFFE504D}" presName="level3hierChild" presStyleCnt="0"/>
      <dgm:spPr/>
    </dgm:pt>
    <dgm:pt modelId="{785BD8D5-E930-42FA-9A77-9B51B81193D6}" type="pres">
      <dgm:prSet presAssocID="{82265FF1-3E35-4987-B5EC-3C07D8E240D6}" presName="conn2-1" presStyleLbl="parChTrans1D2" presStyleIdx="1" presStyleCnt="2"/>
      <dgm:spPr/>
      <dgm:t>
        <a:bodyPr/>
        <a:lstStyle/>
        <a:p>
          <a:endParaRPr lang="en-US"/>
        </a:p>
      </dgm:t>
    </dgm:pt>
    <dgm:pt modelId="{2DB7D29C-D4EA-41E3-BCF8-E254E068E5EC}" type="pres">
      <dgm:prSet presAssocID="{82265FF1-3E35-4987-B5EC-3C07D8E240D6}" presName="connTx" presStyleLbl="parChTrans1D2" presStyleIdx="1" presStyleCnt="2"/>
      <dgm:spPr/>
      <dgm:t>
        <a:bodyPr/>
        <a:lstStyle/>
        <a:p>
          <a:endParaRPr lang="en-US"/>
        </a:p>
      </dgm:t>
    </dgm:pt>
    <dgm:pt modelId="{DC8F93F4-2422-420B-9142-A18DB907A7CB}" type="pres">
      <dgm:prSet presAssocID="{4D3F6CA8-C0A7-4122-9939-126C12C0808D}" presName="root2" presStyleCnt="0"/>
      <dgm:spPr/>
    </dgm:pt>
    <dgm:pt modelId="{81E75A52-70A8-42D3-8842-96B6815AC81F}" type="pres">
      <dgm:prSet presAssocID="{4D3F6CA8-C0A7-4122-9939-126C12C0808D}" presName="LevelTwoTextNode" presStyleLbl="node2" presStyleIdx="1" presStyleCnt="2">
        <dgm:presLayoutVars>
          <dgm:chPref val="3"/>
        </dgm:presLayoutVars>
      </dgm:prSet>
      <dgm:spPr/>
      <dgm:t>
        <a:bodyPr/>
        <a:lstStyle/>
        <a:p>
          <a:endParaRPr lang="en-US"/>
        </a:p>
      </dgm:t>
    </dgm:pt>
    <dgm:pt modelId="{2C5F16FA-50A8-4ED0-BBD2-B63AD4DCF3FD}" type="pres">
      <dgm:prSet presAssocID="{4D3F6CA8-C0A7-4122-9939-126C12C0808D}" presName="level3hierChild" presStyleCnt="0"/>
      <dgm:spPr/>
    </dgm:pt>
    <dgm:pt modelId="{00218396-1939-40A9-8642-0D03831C6994}" type="pres">
      <dgm:prSet presAssocID="{A55EAC97-6ED2-483D-82D7-0CF98C5D2A7D}" presName="conn2-1" presStyleLbl="parChTrans1D3" presStyleIdx="0" presStyleCnt="3"/>
      <dgm:spPr/>
      <dgm:t>
        <a:bodyPr/>
        <a:lstStyle/>
        <a:p>
          <a:endParaRPr lang="en-US"/>
        </a:p>
      </dgm:t>
    </dgm:pt>
    <dgm:pt modelId="{10315ED9-AC04-4CB6-93F5-9DD9E64EA3C0}" type="pres">
      <dgm:prSet presAssocID="{A55EAC97-6ED2-483D-82D7-0CF98C5D2A7D}" presName="connTx" presStyleLbl="parChTrans1D3" presStyleIdx="0" presStyleCnt="3"/>
      <dgm:spPr/>
      <dgm:t>
        <a:bodyPr/>
        <a:lstStyle/>
        <a:p>
          <a:endParaRPr lang="en-US"/>
        </a:p>
      </dgm:t>
    </dgm:pt>
    <dgm:pt modelId="{A8A5E41A-073A-4EEF-AA07-35E2CD1AA875}" type="pres">
      <dgm:prSet presAssocID="{619FC6CD-AA8B-4F63-95E6-D2155EFC0385}" presName="root2" presStyleCnt="0"/>
      <dgm:spPr/>
    </dgm:pt>
    <dgm:pt modelId="{885D8581-1244-44BD-A9C7-A48B58DE17A3}" type="pres">
      <dgm:prSet presAssocID="{619FC6CD-AA8B-4F63-95E6-D2155EFC0385}" presName="LevelTwoTextNode" presStyleLbl="node3" presStyleIdx="0" presStyleCnt="3">
        <dgm:presLayoutVars>
          <dgm:chPref val="3"/>
        </dgm:presLayoutVars>
      </dgm:prSet>
      <dgm:spPr/>
      <dgm:t>
        <a:bodyPr/>
        <a:lstStyle/>
        <a:p>
          <a:endParaRPr lang="en-US"/>
        </a:p>
      </dgm:t>
    </dgm:pt>
    <dgm:pt modelId="{0A2CE20F-7BC3-4270-B1F1-BE9401BD7037}" type="pres">
      <dgm:prSet presAssocID="{619FC6CD-AA8B-4F63-95E6-D2155EFC0385}" presName="level3hierChild" presStyleCnt="0"/>
      <dgm:spPr/>
    </dgm:pt>
    <dgm:pt modelId="{BD5F80CA-2414-442D-9908-720F65709939}" type="pres">
      <dgm:prSet presAssocID="{2FD43AD4-ADF3-4620-9DD6-00837056F6B5}" presName="conn2-1" presStyleLbl="parChTrans1D4" presStyleIdx="0" presStyleCnt="6"/>
      <dgm:spPr/>
      <dgm:t>
        <a:bodyPr/>
        <a:lstStyle/>
        <a:p>
          <a:endParaRPr lang="en-US"/>
        </a:p>
      </dgm:t>
    </dgm:pt>
    <dgm:pt modelId="{953089C4-5630-46DC-8ACD-BA6D33A24892}" type="pres">
      <dgm:prSet presAssocID="{2FD43AD4-ADF3-4620-9DD6-00837056F6B5}" presName="connTx" presStyleLbl="parChTrans1D4" presStyleIdx="0" presStyleCnt="6"/>
      <dgm:spPr/>
      <dgm:t>
        <a:bodyPr/>
        <a:lstStyle/>
        <a:p>
          <a:endParaRPr lang="en-US"/>
        </a:p>
      </dgm:t>
    </dgm:pt>
    <dgm:pt modelId="{19782C36-C27B-4DE7-B0F0-21EB966A7938}" type="pres">
      <dgm:prSet presAssocID="{3D0081F5-6AC4-437F-91D1-7E3157D5E268}" presName="root2" presStyleCnt="0"/>
      <dgm:spPr/>
    </dgm:pt>
    <dgm:pt modelId="{2D8EB630-73BA-4CCD-9FB9-E16F23BF5EC5}" type="pres">
      <dgm:prSet presAssocID="{3D0081F5-6AC4-437F-91D1-7E3157D5E268}" presName="LevelTwoTextNode" presStyleLbl="node4" presStyleIdx="0" presStyleCnt="6" custScaleX="272567" custScaleY="159562">
        <dgm:presLayoutVars>
          <dgm:chPref val="3"/>
        </dgm:presLayoutVars>
      </dgm:prSet>
      <dgm:spPr/>
      <dgm:t>
        <a:bodyPr/>
        <a:lstStyle/>
        <a:p>
          <a:endParaRPr lang="en-US"/>
        </a:p>
      </dgm:t>
    </dgm:pt>
    <dgm:pt modelId="{EAAE5963-CC92-42CF-9880-D871CB97072B}" type="pres">
      <dgm:prSet presAssocID="{3D0081F5-6AC4-437F-91D1-7E3157D5E268}" presName="level3hierChild" presStyleCnt="0"/>
      <dgm:spPr/>
    </dgm:pt>
    <dgm:pt modelId="{875EDD34-A2D1-4BAC-9003-5044E94BD09D}" type="pres">
      <dgm:prSet presAssocID="{3CF32C21-2754-4471-A898-D82ECA9F2907}" presName="conn2-1" presStyleLbl="parChTrans1D4" presStyleIdx="1" presStyleCnt="6"/>
      <dgm:spPr/>
      <dgm:t>
        <a:bodyPr/>
        <a:lstStyle/>
        <a:p>
          <a:endParaRPr lang="en-US"/>
        </a:p>
      </dgm:t>
    </dgm:pt>
    <dgm:pt modelId="{5F83C162-994B-45F3-B5EF-09ED71C25497}" type="pres">
      <dgm:prSet presAssocID="{3CF32C21-2754-4471-A898-D82ECA9F2907}" presName="connTx" presStyleLbl="parChTrans1D4" presStyleIdx="1" presStyleCnt="6"/>
      <dgm:spPr/>
      <dgm:t>
        <a:bodyPr/>
        <a:lstStyle/>
        <a:p>
          <a:endParaRPr lang="en-US"/>
        </a:p>
      </dgm:t>
    </dgm:pt>
    <dgm:pt modelId="{026B1E57-0A7D-42FE-A432-3F88A55493C3}" type="pres">
      <dgm:prSet presAssocID="{58946572-0DD9-445D-8479-C2AE18F5FD63}" presName="root2" presStyleCnt="0"/>
      <dgm:spPr/>
    </dgm:pt>
    <dgm:pt modelId="{13FCCCA9-621B-4232-8D27-D3A11678D963}" type="pres">
      <dgm:prSet presAssocID="{58946572-0DD9-445D-8479-C2AE18F5FD63}" presName="LevelTwoTextNode" presStyleLbl="node4" presStyleIdx="1" presStyleCnt="6" custScaleX="272147">
        <dgm:presLayoutVars>
          <dgm:chPref val="3"/>
        </dgm:presLayoutVars>
      </dgm:prSet>
      <dgm:spPr/>
      <dgm:t>
        <a:bodyPr/>
        <a:lstStyle/>
        <a:p>
          <a:endParaRPr lang="en-US"/>
        </a:p>
      </dgm:t>
    </dgm:pt>
    <dgm:pt modelId="{6A0158E4-C142-4067-9EC4-89DE0F8C81CA}" type="pres">
      <dgm:prSet presAssocID="{58946572-0DD9-445D-8479-C2AE18F5FD63}" presName="level3hierChild" presStyleCnt="0"/>
      <dgm:spPr/>
    </dgm:pt>
    <dgm:pt modelId="{658124A7-2AAD-4B25-AFF7-0359E410F32D}" type="pres">
      <dgm:prSet presAssocID="{6220DFCD-6750-4DDC-A255-0D818E1C721C}" presName="conn2-1" presStyleLbl="parChTrans1D3" presStyleIdx="1" presStyleCnt="3"/>
      <dgm:spPr/>
      <dgm:t>
        <a:bodyPr/>
        <a:lstStyle/>
        <a:p>
          <a:endParaRPr lang="en-US"/>
        </a:p>
      </dgm:t>
    </dgm:pt>
    <dgm:pt modelId="{41B2B37D-C23A-491D-974E-CF2DC8C3F502}" type="pres">
      <dgm:prSet presAssocID="{6220DFCD-6750-4DDC-A255-0D818E1C721C}" presName="connTx" presStyleLbl="parChTrans1D3" presStyleIdx="1" presStyleCnt="3"/>
      <dgm:spPr/>
      <dgm:t>
        <a:bodyPr/>
        <a:lstStyle/>
        <a:p>
          <a:endParaRPr lang="en-US"/>
        </a:p>
      </dgm:t>
    </dgm:pt>
    <dgm:pt modelId="{549C65B8-67C0-45DB-AD90-3E128FB56D99}" type="pres">
      <dgm:prSet presAssocID="{C887C48B-8FDC-452B-AC9D-FEEFFD015E81}" presName="root2" presStyleCnt="0"/>
      <dgm:spPr/>
    </dgm:pt>
    <dgm:pt modelId="{CD9239E0-54A2-4ACD-8B20-0676C1DFBC24}" type="pres">
      <dgm:prSet presAssocID="{C887C48B-8FDC-452B-AC9D-FEEFFD015E81}" presName="LevelTwoTextNode" presStyleLbl="node3" presStyleIdx="1" presStyleCnt="3" custLinFactNeighborX="-1590" custLinFactNeighborY="-10428">
        <dgm:presLayoutVars>
          <dgm:chPref val="3"/>
        </dgm:presLayoutVars>
      </dgm:prSet>
      <dgm:spPr/>
      <dgm:t>
        <a:bodyPr/>
        <a:lstStyle/>
        <a:p>
          <a:endParaRPr lang="en-US"/>
        </a:p>
      </dgm:t>
    </dgm:pt>
    <dgm:pt modelId="{C381AFA2-D58D-4408-84B4-3CEF25707FD4}" type="pres">
      <dgm:prSet presAssocID="{C887C48B-8FDC-452B-AC9D-FEEFFD015E81}" presName="level3hierChild" presStyleCnt="0"/>
      <dgm:spPr/>
    </dgm:pt>
    <dgm:pt modelId="{DC98C799-1339-463A-8685-23B6B9415AD6}" type="pres">
      <dgm:prSet presAssocID="{A8D8B20C-3234-44D2-8BE3-FD83EFB3CBAA}" presName="conn2-1" presStyleLbl="parChTrans1D4" presStyleIdx="2" presStyleCnt="6"/>
      <dgm:spPr/>
      <dgm:t>
        <a:bodyPr/>
        <a:lstStyle/>
        <a:p>
          <a:endParaRPr lang="en-US"/>
        </a:p>
      </dgm:t>
    </dgm:pt>
    <dgm:pt modelId="{F96FAB93-4E32-4B42-B7F8-1983C36E13F5}" type="pres">
      <dgm:prSet presAssocID="{A8D8B20C-3234-44D2-8BE3-FD83EFB3CBAA}" presName="connTx" presStyleLbl="parChTrans1D4" presStyleIdx="2" presStyleCnt="6"/>
      <dgm:spPr/>
      <dgm:t>
        <a:bodyPr/>
        <a:lstStyle/>
        <a:p>
          <a:endParaRPr lang="en-US"/>
        </a:p>
      </dgm:t>
    </dgm:pt>
    <dgm:pt modelId="{2A041F82-48E3-4BD3-80D9-496C05D948C3}" type="pres">
      <dgm:prSet presAssocID="{29F98B8D-E3F3-4DFF-B1AE-1559CDB7B5D6}" presName="root2" presStyleCnt="0"/>
      <dgm:spPr/>
    </dgm:pt>
    <dgm:pt modelId="{3FDD63CA-8C87-42E2-B4A6-CBC4715CBB5F}" type="pres">
      <dgm:prSet presAssocID="{29F98B8D-E3F3-4DFF-B1AE-1559CDB7B5D6}" presName="LevelTwoTextNode" presStyleLbl="node4" presStyleIdx="2" presStyleCnt="6" custScaleX="270425" custScaleY="125886" custLinFactNeighborX="1590">
        <dgm:presLayoutVars>
          <dgm:chPref val="3"/>
        </dgm:presLayoutVars>
      </dgm:prSet>
      <dgm:spPr/>
      <dgm:t>
        <a:bodyPr/>
        <a:lstStyle/>
        <a:p>
          <a:endParaRPr lang="en-US"/>
        </a:p>
      </dgm:t>
    </dgm:pt>
    <dgm:pt modelId="{8CDB096C-28D2-4078-998E-B9C62BEE68B5}" type="pres">
      <dgm:prSet presAssocID="{29F98B8D-E3F3-4DFF-B1AE-1559CDB7B5D6}" presName="level3hierChild" presStyleCnt="0"/>
      <dgm:spPr/>
    </dgm:pt>
    <dgm:pt modelId="{3CAD8CFC-6E59-48BC-9D40-BCBEF8BF849A}" type="pres">
      <dgm:prSet presAssocID="{FCBE1791-B0F7-4BB8-8AB5-362A3C1448F5}" presName="conn2-1" presStyleLbl="parChTrans1D4" presStyleIdx="3" presStyleCnt="6"/>
      <dgm:spPr/>
      <dgm:t>
        <a:bodyPr/>
        <a:lstStyle/>
        <a:p>
          <a:endParaRPr lang="en-US"/>
        </a:p>
      </dgm:t>
    </dgm:pt>
    <dgm:pt modelId="{1E76B20D-291C-40F2-B09B-AC40F9C6D5F8}" type="pres">
      <dgm:prSet presAssocID="{FCBE1791-B0F7-4BB8-8AB5-362A3C1448F5}" presName="connTx" presStyleLbl="parChTrans1D4" presStyleIdx="3" presStyleCnt="6"/>
      <dgm:spPr/>
      <dgm:t>
        <a:bodyPr/>
        <a:lstStyle/>
        <a:p>
          <a:endParaRPr lang="en-US"/>
        </a:p>
      </dgm:t>
    </dgm:pt>
    <dgm:pt modelId="{93D4CE5D-A605-4CC9-91E1-8DC4DAE97D49}" type="pres">
      <dgm:prSet presAssocID="{1E30D27A-CCB1-4EEB-8D8A-31D3CF2926AE}" presName="root2" presStyleCnt="0"/>
      <dgm:spPr/>
    </dgm:pt>
    <dgm:pt modelId="{0D3B1D6F-DD58-41AF-ACC6-DB1E8599A7BA}" type="pres">
      <dgm:prSet presAssocID="{1E30D27A-CCB1-4EEB-8D8A-31D3CF2926AE}" presName="LevelTwoTextNode" presStyleLbl="node4" presStyleIdx="3" presStyleCnt="6" custScaleX="269310" custScaleY="71498" custLinFactNeighborX="1805" custLinFactNeighborY="-2132">
        <dgm:presLayoutVars>
          <dgm:chPref val="3"/>
        </dgm:presLayoutVars>
      </dgm:prSet>
      <dgm:spPr/>
      <dgm:t>
        <a:bodyPr/>
        <a:lstStyle/>
        <a:p>
          <a:endParaRPr lang="en-US"/>
        </a:p>
      </dgm:t>
    </dgm:pt>
    <dgm:pt modelId="{4B16A792-9277-47E5-8F54-615AA103A869}" type="pres">
      <dgm:prSet presAssocID="{1E30D27A-CCB1-4EEB-8D8A-31D3CF2926AE}" presName="level3hierChild" presStyleCnt="0"/>
      <dgm:spPr/>
    </dgm:pt>
    <dgm:pt modelId="{7A084396-5E7E-4C97-8620-A9CBDB906B21}" type="pres">
      <dgm:prSet presAssocID="{0DE923A1-F501-4340-9F35-1C40E7338753}" presName="conn2-1" presStyleLbl="parChTrans1D3" presStyleIdx="2" presStyleCnt="3"/>
      <dgm:spPr/>
      <dgm:t>
        <a:bodyPr/>
        <a:lstStyle/>
        <a:p>
          <a:endParaRPr lang="en-US"/>
        </a:p>
      </dgm:t>
    </dgm:pt>
    <dgm:pt modelId="{9B12DCC1-A66D-4927-A3AE-C425A3CE8545}" type="pres">
      <dgm:prSet presAssocID="{0DE923A1-F501-4340-9F35-1C40E7338753}" presName="connTx" presStyleLbl="parChTrans1D3" presStyleIdx="2" presStyleCnt="3"/>
      <dgm:spPr/>
      <dgm:t>
        <a:bodyPr/>
        <a:lstStyle/>
        <a:p>
          <a:endParaRPr lang="en-US"/>
        </a:p>
      </dgm:t>
    </dgm:pt>
    <dgm:pt modelId="{651FFAA3-90D7-4F88-842E-E532C1A672CD}" type="pres">
      <dgm:prSet presAssocID="{F5BA3C47-D153-4E80-B830-1F493C6D3F5A}" presName="root2" presStyleCnt="0"/>
      <dgm:spPr/>
    </dgm:pt>
    <dgm:pt modelId="{48CFD8F1-341F-4297-8298-F8805595D296}" type="pres">
      <dgm:prSet presAssocID="{F5BA3C47-D153-4E80-B830-1F493C6D3F5A}" presName="LevelTwoTextNode" presStyleLbl="node3" presStyleIdx="2" presStyleCnt="3">
        <dgm:presLayoutVars>
          <dgm:chPref val="3"/>
        </dgm:presLayoutVars>
      </dgm:prSet>
      <dgm:spPr/>
      <dgm:t>
        <a:bodyPr/>
        <a:lstStyle/>
        <a:p>
          <a:endParaRPr lang="en-US"/>
        </a:p>
      </dgm:t>
    </dgm:pt>
    <dgm:pt modelId="{95464E39-80B5-4B69-891A-EA0F46B328C6}" type="pres">
      <dgm:prSet presAssocID="{F5BA3C47-D153-4E80-B830-1F493C6D3F5A}" presName="level3hierChild" presStyleCnt="0"/>
      <dgm:spPr/>
    </dgm:pt>
    <dgm:pt modelId="{BE16EDCA-6627-4362-8211-E5529095E48D}" type="pres">
      <dgm:prSet presAssocID="{65412B4E-DB25-484C-AA1D-D79DB1A54622}" presName="conn2-1" presStyleLbl="parChTrans1D4" presStyleIdx="4" presStyleCnt="6"/>
      <dgm:spPr/>
      <dgm:t>
        <a:bodyPr/>
        <a:lstStyle/>
        <a:p>
          <a:endParaRPr lang="en-US"/>
        </a:p>
      </dgm:t>
    </dgm:pt>
    <dgm:pt modelId="{816313EF-E9A8-4240-95B5-97466A6E0AD6}" type="pres">
      <dgm:prSet presAssocID="{65412B4E-DB25-484C-AA1D-D79DB1A54622}" presName="connTx" presStyleLbl="parChTrans1D4" presStyleIdx="4" presStyleCnt="6"/>
      <dgm:spPr/>
      <dgm:t>
        <a:bodyPr/>
        <a:lstStyle/>
        <a:p>
          <a:endParaRPr lang="en-US"/>
        </a:p>
      </dgm:t>
    </dgm:pt>
    <dgm:pt modelId="{1B42AFDF-07C8-44E9-A0E1-E24856875046}" type="pres">
      <dgm:prSet presAssocID="{FF242BA6-D9EF-4CD8-B4C2-D98B489F942A}" presName="root2" presStyleCnt="0"/>
      <dgm:spPr/>
    </dgm:pt>
    <dgm:pt modelId="{6E393027-D8C2-4E4F-B9BB-A41C912985CC}" type="pres">
      <dgm:prSet presAssocID="{FF242BA6-D9EF-4CD8-B4C2-D98B489F942A}" presName="LevelTwoTextNode" presStyleLbl="node4" presStyleIdx="4" presStyleCnt="6" custScaleX="270279" custScaleY="144720">
        <dgm:presLayoutVars>
          <dgm:chPref val="3"/>
        </dgm:presLayoutVars>
      </dgm:prSet>
      <dgm:spPr/>
      <dgm:t>
        <a:bodyPr/>
        <a:lstStyle/>
        <a:p>
          <a:endParaRPr lang="en-US"/>
        </a:p>
      </dgm:t>
    </dgm:pt>
    <dgm:pt modelId="{688F2E27-AD24-42B0-B1C4-C4E9FCA78DEC}" type="pres">
      <dgm:prSet presAssocID="{FF242BA6-D9EF-4CD8-B4C2-D98B489F942A}" presName="level3hierChild" presStyleCnt="0"/>
      <dgm:spPr/>
    </dgm:pt>
    <dgm:pt modelId="{070114D0-A931-4674-87FE-1CB7D60130FC}" type="pres">
      <dgm:prSet presAssocID="{7CB6B51A-6753-4B65-B332-6CBD7A1241DB}" presName="conn2-1" presStyleLbl="parChTrans1D4" presStyleIdx="5" presStyleCnt="6"/>
      <dgm:spPr/>
      <dgm:t>
        <a:bodyPr/>
        <a:lstStyle/>
        <a:p>
          <a:endParaRPr lang="en-US"/>
        </a:p>
      </dgm:t>
    </dgm:pt>
    <dgm:pt modelId="{1A65550B-4057-4756-8CA0-0B574025E69B}" type="pres">
      <dgm:prSet presAssocID="{7CB6B51A-6753-4B65-B332-6CBD7A1241DB}" presName="connTx" presStyleLbl="parChTrans1D4" presStyleIdx="5" presStyleCnt="6"/>
      <dgm:spPr/>
      <dgm:t>
        <a:bodyPr/>
        <a:lstStyle/>
        <a:p>
          <a:endParaRPr lang="en-US"/>
        </a:p>
      </dgm:t>
    </dgm:pt>
    <dgm:pt modelId="{7C6683E4-D9C0-4FAD-A87D-28FFAB150F67}" type="pres">
      <dgm:prSet presAssocID="{FB5ED488-A706-474C-B51D-56E9D6A83BD7}" presName="root2" presStyleCnt="0"/>
      <dgm:spPr/>
    </dgm:pt>
    <dgm:pt modelId="{DC2EEEF2-81C4-4108-8D4C-8DA06879C525}" type="pres">
      <dgm:prSet presAssocID="{FB5ED488-A706-474C-B51D-56E9D6A83BD7}" presName="LevelTwoTextNode" presStyleLbl="node4" presStyleIdx="5" presStyleCnt="6" custScaleX="271954" custScaleY="77950">
        <dgm:presLayoutVars>
          <dgm:chPref val="3"/>
        </dgm:presLayoutVars>
      </dgm:prSet>
      <dgm:spPr/>
      <dgm:t>
        <a:bodyPr/>
        <a:lstStyle/>
        <a:p>
          <a:endParaRPr lang="en-US"/>
        </a:p>
      </dgm:t>
    </dgm:pt>
    <dgm:pt modelId="{EA7B6265-F86B-4F2A-81CF-4BCD0D5A7B17}" type="pres">
      <dgm:prSet presAssocID="{FB5ED488-A706-474C-B51D-56E9D6A83BD7}" presName="level3hierChild" presStyleCnt="0"/>
      <dgm:spPr/>
    </dgm:pt>
  </dgm:ptLst>
  <dgm:cxnLst>
    <dgm:cxn modelId="{D8657E3E-96C7-4E6C-82C7-C8749B71C855}" type="presOf" srcId="{3CF32C21-2754-4471-A898-D82ECA9F2907}" destId="{5F83C162-994B-45F3-B5EF-09ED71C25497}" srcOrd="1" destOrd="0" presId="urn:microsoft.com/office/officeart/2008/layout/HorizontalMultiLevelHierarchy"/>
    <dgm:cxn modelId="{7D95A7C5-2E77-4828-B27B-4D67F8E9E411}" type="presOf" srcId="{A55EAC97-6ED2-483D-82D7-0CF98C5D2A7D}" destId="{00218396-1939-40A9-8642-0D03831C6994}" srcOrd="0" destOrd="0" presId="urn:microsoft.com/office/officeart/2008/layout/HorizontalMultiLevelHierarchy"/>
    <dgm:cxn modelId="{E632ED12-5754-410F-A76A-3A5E19A86F13}" type="presOf" srcId="{6220DFCD-6750-4DDC-A255-0D818E1C721C}" destId="{41B2B37D-C23A-491D-974E-CF2DC8C3F502}" srcOrd="1" destOrd="0" presId="urn:microsoft.com/office/officeart/2008/layout/HorizontalMultiLevelHierarchy"/>
    <dgm:cxn modelId="{5C287585-FF50-48A9-AB99-499A31A0B645}" type="presOf" srcId="{0DE923A1-F501-4340-9F35-1C40E7338753}" destId="{7A084396-5E7E-4C97-8620-A9CBDB906B21}" srcOrd="0" destOrd="0" presId="urn:microsoft.com/office/officeart/2008/layout/HorizontalMultiLevelHierarchy"/>
    <dgm:cxn modelId="{6547AF33-9698-473A-8E12-CF08D9B8E39A}" type="presOf" srcId="{65412B4E-DB25-484C-AA1D-D79DB1A54622}" destId="{BE16EDCA-6627-4362-8211-E5529095E48D}" srcOrd="0" destOrd="0" presId="urn:microsoft.com/office/officeart/2008/layout/HorizontalMultiLevelHierarchy"/>
    <dgm:cxn modelId="{9CA0CD79-C18C-4650-9CAF-F0A730F50B20}" srcId="{4D3F6CA8-C0A7-4122-9939-126C12C0808D}" destId="{F5BA3C47-D153-4E80-B830-1F493C6D3F5A}" srcOrd="2" destOrd="0" parTransId="{0DE923A1-F501-4340-9F35-1C40E7338753}" sibTransId="{D29D1CD6-9C07-4B54-BC14-D114259405E5}"/>
    <dgm:cxn modelId="{2C836DB5-FA04-4D50-A8D0-F48177B8E688}" srcId="{F5BA3C47-D153-4E80-B830-1F493C6D3F5A}" destId="{FB5ED488-A706-474C-B51D-56E9D6A83BD7}" srcOrd="1" destOrd="0" parTransId="{7CB6B51A-6753-4B65-B332-6CBD7A1241DB}" sibTransId="{3CFD98A3-0DD9-40D9-8C76-22250DA2C75A}"/>
    <dgm:cxn modelId="{E8AE5036-90D8-4435-823F-A57442474171}" type="presOf" srcId="{1E30D27A-CCB1-4EEB-8D8A-31D3CF2926AE}" destId="{0D3B1D6F-DD58-41AF-ACC6-DB1E8599A7BA}" srcOrd="0" destOrd="0" presId="urn:microsoft.com/office/officeart/2008/layout/HorizontalMultiLevelHierarchy"/>
    <dgm:cxn modelId="{2B41193B-175B-458F-9E83-26C7F29D1755}" type="presOf" srcId="{7CB6B51A-6753-4B65-B332-6CBD7A1241DB}" destId="{070114D0-A931-4674-87FE-1CB7D60130FC}" srcOrd="0" destOrd="0" presId="urn:microsoft.com/office/officeart/2008/layout/HorizontalMultiLevelHierarchy"/>
    <dgm:cxn modelId="{83F2300F-F405-40C4-868A-06E7148ED93A}" type="presOf" srcId="{3C8D952A-B019-400E-B7EE-46336036A598}" destId="{596B806E-C299-4C99-A6D9-E98DEE3BA134}" srcOrd="1" destOrd="0" presId="urn:microsoft.com/office/officeart/2008/layout/HorizontalMultiLevelHierarchy"/>
    <dgm:cxn modelId="{A3115362-6133-4AF2-8707-AB39FF1C6703}" type="presOf" srcId="{A55EAC97-6ED2-483D-82D7-0CF98C5D2A7D}" destId="{10315ED9-AC04-4CB6-93F5-9DD9E64EA3C0}" srcOrd="1" destOrd="0" presId="urn:microsoft.com/office/officeart/2008/layout/HorizontalMultiLevelHierarchy"/>
    <dgm:cxn modelId="{E90F7D6F-3BAB-4C14-B494-ACFE24F300EE}" type="presOf" srcId="{FCBE1791-B0F7-4BB8-8AB5-362A3C1448F5}" destId="{3CAD8CFC-6E59-48BC-9D40-BCBEF8BF849A}" srcOrd="0" destOrd="0" presId="urn:microsoft.com/office/officeart/2008/layout/HorizontalMultiLevelHierarchy"/>
    <dgm:cxn modelId="{26CBA08F-372C-4E0B-BEE9-F8C950F62591}" type="presOf" srcId="{65412B4E-DB25-484C-AA1D-D79DB1A54622}" destId="{816313EF-E9A8-4240-95B5-97466A6E0AD6}" srcOrd="1" destOrd="0" presId="urn:microsoft.com/office/officeart/2008/layout/HorizontalMultiLevelHierarchy"/>
    <dgm:cxn modelId="{99F44889-BD6F-4A64-8693-995F77BB6BDF}" type="presOf" srcId="{A8D8B20C-3234-44D2-8BE3-FD83EFB3CBAA}" destId="{DC98C799-1339-463A-8685-23B6B9415AD6}" srcOrd="0" destOrd="0" presId="urn:microsoft.com/office/officeart/2008/layout/HorizontalMultiLevelHierarchy"/>
    <dgm:cxn modelId="{280B643D-BF94-4957-83EF-D5E0FE742889}" type="presOf" srcId="{82265FF1-3E35-4987-B5EC-3C07D8E240D6}" destId="{785BD8D5-E930-42FA-9A77-9B51B81193D6}" srcOrd="0" destOrd="0" presId="urn:microsoft.com/office/officeart/2008/layout/HorizontalMultiLevelHierarchy"/>
    <dgm:cxn modelId="{901713DB-4BE3-429C-8467-25EA4A977715}" type="presOf" srcId="{2FD43AD4-ADF3-4620-9DD6-00837056F6B5}" destId="{953089C4-5630-46DC-8ACD-BA6D33A24892}" srcOrd="1" destOrd="0" presId="urn:microsoft.com/office/officeart/2008/layout/HorizontalMultiLevelHierarchy"/>
    <dgm:cxn modelId="{B685EBDA-35E3-4FCF-926E-E02331472EE1}" type="presOf" srcId="{FCBE1791-B0F7-4BB8-8AB5-362A3C1448F5}" destId="{1E76B20D-291C-40F2-B09B-AC40F9C6D5F8}" srcOrd="1" destOrd="0" presId="urn:microsoft.com/office/officeart/2008/layout/HorizontalMultiLevelHierarchy"/>
    <dgm:cxn modelId="{75DB783D-DEC9-43B3-9E0F-9CB879D824B0}" type="presOf" srcId="{58946572-0DD9-445D-8479-C2AE18F5FD63}" destId="{13FCCCA9-621B-4232-8D27-D3A11678D963}" srcOrd="0" destOrd="0" presId="urn:microsoft.com/office/officeart/2008/layout/HorizontalMultiLevelHierarchy"/>
    <dgm:cxn modelId="{3F924588-3831-4B18-A346-530B02A46EA3}" type="presOf" srcId="{29F98B8D-E3F3-4DFF-B1AE-1559CDB7B5D6}" destId="{3FDD63CA-8C87-42E2-B4A6-CBC4715CBB5F}" srcOrd="0" destOrd="0" presId="urn:microsoft.com/office/officeart/2008/layout/HorizontalMultiLevelHierarchy"/>
    <dgm:cxn modelId="{5CDD3251-C7B2-4B43-A96B-D3DC477B0F90}" type="presOf" srcId="{7CB6B51A-6753-4B65-B332-6CBD7A1241DB}" destId="{1A65550B-4057-4756-8CA0-0B574025E69B}" srcOrd="1" destOrd="0" presId="urn:microsoft.com/office/officeart/2008/layout/HorizontalMultiLevelHierarchy"/>
    <dgm:cxn modelId="{2EBB2E53-E54A-4E3D-B02A-D8DF120938D8}" type="presOf" srcId="{FB5ED488-A706-474C-B51D-56E9D6A83BD7}" destId="{DC2EEEF2-81C4-4108-8D4C-8DA06879C525}" srcOrd="0" destOrd="0" presId="urn:microsoft.com/office/officeart/2008/layout/HorizontalMultiLevelHierarchy"/>
    <dgm:cxn modelId="{8E95CE62-FFD6-418C-88BF-14CBF21D0836}" srcId="{619FC6CD-AA8B-4F63-95E6-D2155EFC0385}" destId="{3D0081F5-6AC4-437F-91D1-7E3157D5E268}" srcOrd="0" destOrd="0" parTransId="{2FD43AD4-ADF3-4620-9DD6-00837056F6B5}" sibTransId="{DEB727A5-D264-403A-9A03-7BEAE2CB261D}"/>
    <dgm:cxn modelId="{B05AD33F-61CA-4B94-9A81-F106EF8426EA}" type="presOf" srcId="{F5BA3C47-D153-4E80-B830-1F493C6D3F5A}" destId="{48CFD8F1-341F-4297-8298-F8805595D296}" srcOrd="0" destOrd="0" presId="urn:microsoft.com/office/officeart/2008/layout/HorizontalMultiLevelHierarchy"/>
    <dgm:cxn modelId="{F5A89579-942A-46B8-A362-F1E85E33D3CD}" type="presOf" srcId="{A8D8B20C-3234-44D2-8BE3-FD83EFB3CBAA}" destId="{F96FAB93-4E32-4B42-B7F8-1983C36E13F5}" srcOrd="1" destOrd="0" presId="urn:microsoft.com/office/officeart/2008/layout/HorizontalMultiLevelHierarchy"/>
    <dgm:cxn modelId="{CED00049-41E7-4650-92CA-3009E27696A7}" type="presOf" srcId="{3D0081F5-6AC4-437F-91D1-7E3157D5E268}" destId="{2D8EB630-73BA-4CCD-9FB9-E16F23BF5EC5}" srcOrd="0" destOrd="0" presId="urn:microsoft.com/office/officeart/2008/layout/HorizontalMultiLevelHierarchy"/>
    <dgm:cxn modelId="{A5047C6E-480E-42C3-AA4A-49D423B0268D}" type="presOf" srcId="{6220DFCD-6750-4DDC-A255-0D818E1C721C}" destId="{658124A7-2AAD-4B25-AFF7-0359E410F32D}" srcOrd="0" destOrd="0" presId="urn:microsoft.com/office/officeart/2008/layout/HorizontalMultiLevelHierarchy"/>
    <dgm:cxn modelId="{967CC3A6-2158-4A6E-B92E-2CF8C9C99074}" type="presOf" srcId="{2FD43AD4-ADF3-4620-9DD6-00837056F6B5}" destId="{BD5F80CA-2414-442D-9908-720F65709939}" srcOrd="0" destOrd="0" presId="urn:microsoft.com/office/officeart/2008/layout/HorizontalMultiLevelHierarchy"/>
    <dgm:cxn modelId="{DE8208CA-F3D7-4C70-9C21-AF0DC52FFB8D}" type="presOf" srcId="{3CF32C21-2754-4471-A898-D82ECA9F2907}" destId="{875EDD34-A2D1-4BAC-9003-5044E94BD09D}" srcOrd="0" destOrd="0" presId="urn:microsoft.com/office/officeart/2008/layout/HorizontalMultiLevelHierarchy"/>
    <dgm:cxn modelId="{BB66E5E0-2BD9-47B2-82CE-41AD32A4E596}" type="presOf" srcId="{619FC6CD-AA8B-4F63-95E6-D2155EFC0385}" destId="{885D8581-1244-44BD-A9C7-A48B58DE17A3}" srcOrd="0" destOrd="0" presId="urn:microsoft.com/office/officeart/2008/layout/HorizontalMultiLevelHierarchy"/>
    <dgm:cxn modelId="{25A19EBA-2A50-4916-AF6C-179B726B41A0}" srcId="{C887C48B-8FDC-452B-AC9D-FEEFFD015E81}" destId="{1E30D27A-CCB1-4EEB-8D8A-31D3CF2926AE}" srcOrd="1" destOrd="0" parTransId="{FCBE1791-B0F7-4BB8-8AB5-362A3C1448F5}" sibTransId="{D9389919-0629-4682-943D-6422F06E828C}"/>
    <dgm:cxn modelId="{7C194A3B-7165-45F1-A67E-38FA37FBA645}" srcId="{4D3F6CA8-C0A7-4122-9939-126C12C0808D}" destId="{619FC6CD-AA8B-4F63-95E6-D2155EFC0385}" srcOrd="0" destOrd="0" parTransId="{A55EAC97-6ED2-483D-82D7-0CF98C5D2A7D}" sibTransId="{C0B7E5A0-D478-4BE6-BCC3-9CC146A35E06}"/>
    <dgm:cxn modelId="{90DFABE4-E7CE-4ED8-931B-D325E3F55622}" type="presOf" srcId="{4E00E817-E3AC-45AE-ADBE-75BBCFFE504D}" destId="{173C308C-2299-4CF3-B679-BB35C63669F1}" srcOrd="0" destOrd="0" presId="urn:microsoft.com/office/officeart/2008/layout/HorizontalMultiLevelHierarchy"/>
    <dgm:cxn modelId="{7FD632CA-9548-4BF5-B93A-EA71ED4BD483}" srcId="{C887C48B-8FDC-452B-AC9D-FEEFFD015E81}" destId="{29F98B8D-E3F3-4DFF-B1AE-1559CDB7B5D6}" srcOrd="0" destOrd="0" parTransId="{A8D8B20C-3234-44D2-8BE3-FD83EFB3CBAA}" sibTransId="{33600A8C-0AAD-4DB6-A38E-FFF3F1E2F028}"/>
    <dgm:cxn modelId="{5BCEE240-1700-40CB-B317-0276FF22814F}" srcId="{8B814D03-2103-441C-B50F-9C2BDCBE905B}" destId="{4E00E817-E3AC-45AE-ADBE-75BBCFFE504D}" srcOrd="0" destOrd="0" parTransId="{3C8D952A-B019-400E-B7EE-46336036A598}" sibTransId="{C942EDF6-76EF-4C4C-AE8B-B2199DFC3488}"/>
    <dgm:cxn modelId="{38816414-E608-466E-BB07-C3761A8C34CB}" type="presOf" srcId="{D198FB48-3C1C-4F43-9E86-91320D6AA6C1}" destId="{F5E50744-194A-4061-A72D-EB4C15A11441}" srcOrd="0" destOrd="0" presId="urn:microsoft.com/office/officeart/2008/layout/HorizontalMultiLevelHierarchy"/>
    <dgm:cxn modelId="{32415771-8686-4E43-9A13-F28D66A8D405}" type="presOf" srcId="{0DE923A1-F501-4340-9F35-1C40E7338753}" destId="{9B12DCC1-A66D-4927-A3AE-C425A3CE8545}" srcOrd="1" destOrd="0" presId="urn:microsoft.com/office/officeart/2008/layout/HorizontalMultiLevelHierarchy"/>
    <dgm:cxn modelId="{26CE8A52-06D0-4201-9FAF-18E5BFEE015F}" srcId="{F5BA3C47-D153-4E80-B830-1F493C6D3F5A}" destId="{FF242BA6-D9EF-4CD8-B4C2-D98B489F942A}" srcOrd="0" destOrd="0" parTransId="{65412B4E-DB25-484C-AA1D-D79DB1A54622}" sibTransId="{E94289FE-54D0-47A4-8EF3-70DDDF7BFF72}"/>
    <dgm:cxn modelId="{C8A2029B-E227-4851-964B-7CC4CFAB493D}" type="presOf" srcId="{82265FF1-3E35-4987-B5EC-3C07D8E240D6}" destId="{2DB7D29C-D4EA-41E3-BCF8-E254E068E5EC}" srcOrd="1" destOrd="0" presId="urn:microsoft.com/office/officeart/2008/layout/HorizontalMultiLevelHierarchy"/>
    <dgm:cxn modelId="{E7416E17-5AE5-40AE-A282-790AD66BD4AD}" srcId="{619FC6CD-AA8B-4F63-95E6-D2155EFC0385}" destId="{58946572-0DD9-445D-8479-C2AE18F5FD63}" srcOrd="1" destOrd="0" parTransId="{3CF32C21-2754-4471-A898-D82ECA9F2907}" sibTransId="{29673BB5-9D2A-434D-AAB0-6DF4169D7ECA}"/>
    <dgm:cxn modelId="{A2216190-E970-49B9-93C5-66CA13C24487}" srcId="{4D3F6CA8-C0A7-4122-9939-126C12C0808D}" destId="{C887C48B-8FDC-452B-AC9D-FEEFFD015E81}" srcOrd="1" destOrd="0" parTransId="{6220DFCD-6750-4DDC-A255-0D818E1C721C}" sibTransId="{AD895A43-AF28-4E8F-A4DD-3602FB0FD1A0}"/>
    <dgm:cxn modelId="{C05CBC08-0F46-43DB-812D-2399B14B690D}" srcId="{D198FB48-3C1C-4F43-9E86-91320D6AA6C1}" destId="{8B814D03-2103-441C-B50F-9C2BDCBE905B}" srcOrd="0" destOrd="0" parTransId="{BFEFE16B-1CF1-4B1C-A201-957C7BEBBC5A}" sibTransId="{EE2DB937-4A36-4F14-966C-436D0036F167}"/>
    <dgm:cxn modelId="{5A15219D-1BAD-4A77-84D3-FFF0D4A773E6}" type="presOf" srcId="{C887C48B-8FDC-452B-AC9D-FEEFFD015E81}" destId="{CD9239E0-54A2-4ACD-8B20-0676C1DFBC24}" srcOrd="0" destOrd="0" presId="urn:microsoft.com/office/officeart/2008/layout/HorizontalMultiLevelHierarchy"/>
    <dgm:cxn modelId="{8E264E29-287D-4F92-8BC6-8BFC3735B79D}" type="presOf" srcId="{3C8D952A-B019-400E-B7EE-46336036A598}" destId="{55C9247F-CE7D-485B-B0B9-BB2AB1FA66DB}" srcOrd="0" destOrd="0" presId="urn:microsoft.com/office/officeart/2008/layout/HorizontalMultiLevelHierarchy"/>
    <dgm:cxn modelId="{8B8A375E-1BBC-453C-9290-2FC414BCD35E}" type="presOf" srcId="{FF242BA6-D9EF-4CD8-B4C2-D98B489F942A}" destId="{6E393027-D8C2-4E4F-B9BB-A41C912985CC}" srcOrd="0" destOrd="0" presId="urn:microsoft.com/office/officeart/2008/layout/HorizontalMultiLevelHierarchy"/>
    <dgm:cxn modelId="{A355C554-B111-44C5-AA03-40CD3FFE785F}" type="presOf" srcId="{4D3F6CA8-C0A7-4122-9939-126C12C0808D}" destId="{81E75A52-70A8-42D3-8842-96B6815AC81F}" srcOrd="0" destOrd="0" presId="urn:microsoft.com/office/officeart/2008/layout/HorizontalMultiLevelHierarchy"/>
    <dgm:cxn modelId="{E62340A5-C206-4863-AA32-13A5A710FBAA}" srcId="{8B814D03-2103-441C-B50F-9C2BDCBE905B}" destId="{4D3F6CA8-C0A7-4122-9939-126C12C0808D}" srcOrd="1" destOrd="0" parTransId="{82265FF1-3E35-4987-B5EC-3C07D8E240D6}" sibTransId="{B230F53D-C248-414B-B96E-B4885DB918D2}"/>
    <dgm:cxn modelId="{EAE23A7B-FB52-47C5-80E0-821F9A3348D7}" type="presOf" srcId="{8B814D03-2103-441C-B50F-9C2BDCBE905B}" destId="{71D11F47-12BC-46CC-B212-E48621233918}" srcOrd="0" destOrd="0" presId="urn:microsoft.com/office/officeart/2008/layout/HorizontalMultiLevelHierarchy"/>
    <dgm:cxn modelId="{FC24C285-C7A9-4968-8300-159DAD3F5F0A}" type="presParOf" srcId="{F5E50744-194A-4061-A72D-EB4C15A11441}" destId="{CCBED514-A02B-457A-A32D-84A0399513F7}" srcOrd="0" destOrd="0" presId="urn:microsoft.com/office/officeart/2008/layout/HorizontalMultiLevelHierarchy"/>
    <dgm:cxn modelId="{BB712688-F308-4634-81B9-05841EA1F144}" type="presParOf" srcId="{CCBED514-A02B-457A-A32D-84A0399513F7}" destId="{71D11F47-12BC-46CC-B212-E48621233918}" srcOrd="0" destOrd="0" presId="urn:microsoft.com/office/officeart/2008/layout/HorizontalMultiLevelHierarchy"/>
    <dgm:cxn modelId="{BC52C63E-3BAE-4985-B0C9-7CCA5AE0D03F}" type="presParOf" srcId="{CCBED514-A02B-457A-A32D-84A0399513F7}" destId="{8DA89325-ADF8-487C-88C7-C5138AC8E0E7}" srcOrd="1" destOrd="0" presId="urn:microsoft.com/office/officeart/2008/layout/HorizontalMultiLevelHierarchy"/>
    <dgm:cxn modelId="{A2769979-4DFF-4536-8D64-6481849DD7ED}" type="presParOf" srcId="{8DA89325-ADF8-487C-88C7-C5138AC8E0E7}" destId="{55C9247F-CE7D-485B-B0B9-BB2AB1FA66DB}" srcOrd="0" destOrd="0" presId="urn:microsoft.com/office/officeart/2008/layout/HorizontalMultiLevelHierarchy"/>
    <dgm:cxn modelId="{2A9946D8-D200-4E9B-941F-C63D81160BF3}" type="presParOf" srcId="{55C9247F-CE7D-485B-B0B9-BB2AB1FA66DB}" destId="{596B806E-C299-4C99-A6D9-E98DEE3BA134}" srcOrd="0" destOrd="0" presId="urn:microsoft.com/office/officeart/2008/layout/HorizontalMultiLevelHierarchy"/>
    <dgm:cxn modelId="{7637D90E-157E-4267-ADF3-201652210E3A}" type="presParOf" srcId="{8DA89325-ADF8-487C-88C7-C5138AC8E0E7}" destId="{DE4E0FD6-1B99-451B-81A1-8596F460D39B}" srcOrd="1" destOrd="0" presId="urn:microsoft.com/office/officeart/2008/layout/HorizontalMultiLevelHierarchy"/>
    <dgm:cxn modelId="{8EE00692-3B8C-4503-B2A5-8B84F2407789}" type="presParOf" srcId="{DE4E0FD6-1B99-451B-81A1-8596F460D39B}" destId="{173C308C-2299-4CF3-B679-BB35C63669F1}" srcOrd="0" destOrd="0" presId="urn:microsoft.com/office/officeart/2008/layout/HorizontalMultiLevelHierarchy"/>
    <dgm:cxn modelId="{4A327226-C0AC-450A-9C8B-7F5BA27A2D98}" type="presParOf" srcId="{DE4E0FD6-1B99-451B-81A1-8596F460D39B}" destId="{98B26BC3-5AB0-42C9-A187-601DAD477E03}" srcOrd="1" destOrd="0" presId="urn:microsoft.com/office/officeart/2008/layout/HorizontalMultiLevelHierarchy"/>
    <dgm:cxn modelId="{C40DFD86-422F-4E42-9DA0-A9E69EE3C7C8}" type="presParOf" srcId="{8DA89325-ADF8-487C-88C7-C5138AC8E0E7}" destId="{785BD8D5-E930-42FA-9A77-9B51B81193D6}" srcOrd="2" destOrd="0" presId="urn:microsoft.com/office/officeart/2008/layout/HorizontalMultiLevelHierarchy"/>
    <dgm:cxn modelId="{99CBD1B1-FBEA-4C44-B9F2-31114425BB8C}" type="presParOf" srcId="{785BD8D5-E930-42FA-9A77-9B51B81193D6}" destId="{2DB7D29C-D4EA-41E3-BCF8-E254E068E5EC}" srcOrd="0" destOrd="0" presId="urn:microsoft.com/office/officeart/2008/layout/HorizontalMultiLevelHierarchy"/>
    <dgm:cxn modelId="{13740A63-DC7D-4EF1-8B57-411B42D80B76}" type="presParOf" srcId="{8DA89325-ADF8-487C-88C7-C5138AC8E0E7}" destId="{DC8F93F4-2422-420B-9142-A18DB907A7CB}" srcOrd="3" destOrd="0" presId="urn:microsoft.com/office/officeart/2008/layout/HorizontalMultiLevelHierarchy"/>
    <dgm:cxn modelId="{9F7B2C98-DBE5-4865-8E11-A45A63D5D645}" type="presParOf" srcId="{DC8F93F4-2422-420B-9142-A18DB907A7CB}" destId="{81E75A52-70A8-42D3-8842-96B6815AC81F}" srcOrd="0" destOrd="0" presId="urn:microsoft.com/office/officeart/2008/layout/HorizontalMultiLevelHierarchy"/>
    <dgm:cxn modelId="{2478D133-9A26-4D91-9673-CD2FA457A02A}" type="presParOf" srcId="{DC8F93F4-2422-420B-9142-A18DB907A7CB}" destId="{2C5F16FA-50A8-4ED0-BBD2-B63AD4DCF3FD}" srcOrd="1" destOrd="0" presId="urn:microsoft.com/office/officeart/2008/layout/HorizontalMultiLevelHierarchy"/>
    <dgm:cxn modelId="{1AE82210-4370-4CAB-B0AD-DB8F39BE119E}" type="presParOf" srcId="{2C5F16FA-50A8-4ED0-BBD2-B63AD4DCF3FD}" destId="{00218396-1939-40A9-8642-0D03831C6994}" srcOrd="0" destOrd="0" presId="urn:microsoft.com/office/officeart/2008/layout/HorizontalMultiLevelHierarchy"/>
    <dgm:cxn modelId="{1482EA12-BF5B-4CE8-86F5-6EA657E5438D}" type="presParOf" srcId="{00218396-1939-40A9-8642-0D03831C6994}" destId="{10315ED9-AC04-4CB6-93F5-9DD9E64EA3C0}" srcOrd="0" destOrd="0" presId="urn:microsoft.com/office/officeart/2008/layout/HorizontalMultiLevelHierarchy"/>
    <dgm:cxn modelId="{F7C19CDF-911C-48B3-9F6A-8A233F7A0129}" type="presParOf" srcId="{2C5F16FA-50A8-4ED0-BBD2-B63AD4DCF3FD}" destId="{A8A5E41A-073A-4EEF-AA07-35E2CD1AA875}" srcOrd="1" destOrd="0" presId="urn:microsoft.com/office/officeart/2008/layout/HorizontalMultiLevelHierarchy"/>
    <dgm:cxn modelId="{C2FDFC86-623D-4327-A317-81D4966EF603}" type="presParOf" srcId="{A8A5E41A-073A-4EEF-AA07-35E2CD1AA875}" destId="{885D8581-1244-44BD-A9C7-A48B58DE17A3}" srcOrd="0" destOrd="0" presId="urn:microsoft.com/office/officeart/2008/layout/HorizontalMultiLevelHierarchy"/>
    <dgm:cxn modelId="{0A8237A8-F587-4FA8-9C15-0E7328665B97}" type="presParOf" srcId="{A8A5E41A-073A-4EEF-AA07-35E2CD1AA875}" destId="{0A2CE20F-7BC3-4270-B1F1-BE9401BD7037}" srcOrd="1" destOrd="0" presId="urn:microsoft.com/office/officeart/2008/layout/HorizontalMultiLevelHierarchy"/>
    <dgm:cxn modelId="{87146405-3C67-4044-85E4-B1E15D6655FF}" type="presParOf" srcId="{0A2CE20F-7BC3-4270-B1F1-BE9401BD7037}" destId="{BD5F80CA-2414-442D-9908-720F65709939}" srcOrd="0" destOrd="0" presId="urn:microsoft.com/office/officeart/2008/layout/HorizontalMultiLevelHierarchy"/>
    <dgm:cxn modelId="{BF072E50-A887-48EF-99EA-B1BC0218B983}" type="presParOf" srcId="{BD5F80CA-2414-442D-9908-720F65709939}" destId="{953089C4-5630-46DC-8ACD-BA6D33A24892}" srcOrd="0" destOrd="0" presId="urn:microsoft.com/office/officeart/2008/layout/HorizontalMultiLevelHierarchy"/>
    <dgm:cxn modelId="{CE84F29C-B0C4-48AF-8494-7D9E26A3103F}" type="presParOf" srcId="{0A2CE20F-7BC3-4270-B1F1-BE9401BD7037}" destId="{19782C36-C27B-4DE7-B0F0-21EB966A7938}" srcOrd="1" destOrd="0" presId="urn:microsoft.com/office/officeart/2008/layout/HorizontalMultiLevelHierarchy"/>
    <dgm:cxn modelId="{C7FCE52F-8A6B-4310-AA8E-4DBF93B85954}" type="presParOf" srcId="{19782C36-C27B-4DE7-B0F0-21EB966A7938}" destId="{2D8EB630-73BA-4CCD-9FB9-E16F23BF5EC5}" srcOrd="0" destOrd="0" presId="urn:microsoft.com/office/officeart/2008/layout/HorizontalMultiLevelHierarchy"/>
    <dgm:cxn modelId="{58BA2C76-9768-4A7D-B0B6-D197760D5D7F}" type="presParOf" srcId="{19782C36-C27B-4DE7-B0F0-21EB966A7938}" destId="{EAAE5963-CC92-42CF-9880-D871CB97072B}" srcOrd="1" destOrd="0" presId="urn:microsoft.com/office/officeart/2008/layout/HorizontalMultiLevelHierarchy"/>
    <dgm:cxn modelId="{274A722D-80DA-47CF-904C-9A60DAA7EFE0}" type="presParOf" srcId="{0A2CE20F-7BC3-4270-B1F1-BE9401BD7037}" destId="{875EDD34-A2D1-4BAC-9003-5044E94BD09D}" srcOrd="2" destOrd="0" presId="urn:microsoft.com/office/officeart/2008/layout/HorizontalMultiLevelHierarchy"/>
    <dgm:cxn modelId="{4342E03A-6051-4CED-96C7-9D6EF168F3F1}" type="presParOf" srcId="{875EDD34-A2D1-4BAC-9003-5044E94BD09D}" destId="{5F83C162-994B-45F3-B5EF-09ED71C25497}" srcOrd="0" destOrd="0" presId="urn:microsoft.com/office/officeart/2008/layout/HorizontalMultiLevelHierarchy"/>
    <dgm:cxn modelId="{D07920C0-225D-4A20-BEA2-D074F4981E30}" type="presParOf" srcId="{0A2CE20F-7BC3-4270-B1F1-BE9401BD7037}" destId="{026B1E57-0A7D-42FE-A432-3F88A55493C3}" srcOrd="3" destOrd="0" presId="urn:microsoft.com/office/officeart/2008/layout/HorizontalMultiLevelHierarchy"/>
    <dgm:cxn modelId="{5138B88B-BD74-4DC6-8C99-044936C2BB38}" type="presParOf" srcId="{026B1E57-0A7D-42FE-A432-3F88A55493C3}" destId="{13FCCCA9-621B-4232-8D27-D3A11678D963}" srcOrd="0" destOrd="0" presId="urn:microsoft.com/office/officeart/2008/layout/HorizontalMultiLevelHierarchy"/>
    <dgm:cxn modelId="{6CD621B0-7BE1-4867-A35E-D764C0362584}" type="presParOf" srcId="{026B1E57-0A7D-42FE-A432-3F88A55493C3}" destId="{6A0158E4-C142-4067-9EC4-89DE0F8C81CA}" srcOrd="1" destOrd="0" presId="urn:microsoft.com/office/officeart/2008/layout/HorizontalMultiLevelHierarchy"/>
    <dgm:cxn modelId="{1D29AAE2-BEA2-4EC8-A0B1-A93691145534}" type="presParOf" srcId="{2C5F16FA-50A8-4ED0-BBD2-B63AD4DCF3FD}" destId="{658124A7-2AAD-4B25-AFF7-0359E410F32D}" srcOrd="2" destOrd="0" presId="urn:microsoft.com/office/officeart/2008/layout/HorizontalMultiLevelHierarchy"/>
    <dgm:cxn modelId="{D71C84C6-FDC9-4B76-91B9-A2D4882F502D}" type="presParOf" srcId="{658124A7-2AAD-4B25-AFF7-0359E410F32D}" destId="{41B2B37D-C23A-491D-974E-CF2DC8C3F502}" srcOrd="0" destOrd="0" presId="urn:microsoft.com/office/officeart/2008/layout/HorizontalMultiLevelHierarchy"/>
    <dgm:cxn modelId="{04A55B40-3C9B-46E6-962B-F6851B40A4D4}" type="presParOf" srcId="{2C5F16FA-50A8-4ED0-BBD2-B63AD4DCF3FD}" destId="{549C65B8-67C0-45DB-AD90-3E128FB56D99}" srcOrd="3" destOrd="0" presId="urn:microsoft.com/office/officeart/2008/layout/HorizontalMultiLevelHierarchy"/>
    <dgm:cxn modelId="{6D83F4D9-EA69-489B-A021-4ADC8FF9D3FF}" type="presParOf" srcId="{549C65B8-67C0-45DB-AD90-3E128FB56D99}" destId="{CD9239E0-54A2-4ACD-8B20-0676C1DFBC24}" srcOrd="0" destOrd="0" presId="urn:microsoft.com/office/officeart/2008/layout/HorizontalMultiLevelHierarchy"/>
    <dgm:cxn modelId="{A6E17D45-D07F-4D61-8FFD-1645FC279866}" type="presParOf" srcId="{549C65B8-67C0-45DB-AD90-3E128FB56D99}" destId="{C381AFA2-D58D-4408-84B4-3CEF25707FD4}" srcOrd="1" destOrd="0" presId="urn:microsoft.com/office/officeart/2008/layout/HorizontalMultiLevelHierarchy"/>
    <dgm:cxn modelId="{6765DEFF-CC86-4D99-BBD9-DC8FF1CE0CA4}" type="presParOf" srcId="{C381AFA2-D58D-4408-84B4-3CEF25707FD4}" destId="{DC98C799-1339-463A-8685-23B6B9415AD6}" srcOrd="0" destOrd="0" presId="urn:microsoft.com/office/officeart/2008/layout/HorizontalMultiLevelHierarchy"/>
    <dgm:cxn modelId="{5DDBD741-2813-4834-99B9-6EC38CE94D56}" type="presParOf" srcId="{DC98C799-1339-463A-8685-23B6B9415AD6}" destId="{F96FAB93-4E32-4B42-B7F8-1983C36E13F5}" srcOrd="0" destOrd="0" presId="urn:microsoft.com/office/officeart/2008/layout/HorizontalMultiLevelHierarchy"/>
    <dgm:cxn modelId="{81FE7C7D-C8F2-4FAD-BD06-4784822ABAE9}" type="presParOf" srcId="{C381AFA2-D58D-4408-84B4-3CEF25707FD4}" destId="{2A041F82-48E3-4BD3-80D9-496C05D948C3}" srcOrd="1" destOrd="0" presId="urn:microsoft.com/office/officeart/2008/layout/HorizontalMultiLevelHierarchy"/>
    <dgm:cxn modelId="{2B2245C8-3CC8-4FD7-B55E-684BF8F01AE6}" type="presParOf" srcId="{2A041F82-48E3-4BD3-80D9-496C05D948C3}" destId="{3FDD63CA-8C87-42E2-B4A6-CBC4715CBB5F}" srcOrd="0" destOrd="0" presId="urn:microsoft.com/office/officeart/2008/layout/HorizontalMultiLevelHierarchy"/>
    <dgm:cxn modelId="{E93374A8-B060-46A7-B4F3-BBB502024B1D}" type="presParOf" srcId="{2A041F82-48E3-4BD3-80D9-496C05D948C3}" destId="{8CDB096C-28D2-4078-998E-B9C62BEE68B5}" srcOrd="1" destOrd="0" presId="urn:microsoft.com/office/officeart/2008/layout/HorizontalMultiLevelHierarchy"/>
    <dgm:cxn modelId="{28828EF2-7B6B-4292-B685-238114FA03D4}" type="presParOf" srcId="{C381AFA2-D58D-4408-84B4-3CEF25707FD4}" destId="{3CAD8CFC-6E59-48BC-9D40-BCBEF8BF849A}" srcOrd="2" destOrd="0" presId="urn:microsoft.com/office/officeart/2008/layout/HorizontalMultiLevelHierarchy"/>
    <dgm:cxn modelId="{C8F4A3E5-C995-4EB8-92CF-4B083580A670}" type="presParOf" srcId="{3CAD8CFC-6E59-48BC-9D40-BCBEF8BF849A}" destId="{1E76B20D-291C-40F2-B09B-AC40F9C6D5F8}" srcOrd="0" destOrd="0" presId="urn:microsoft.com/office/officeart/2008/layout/HorizontalMultiLevelHierarchy"/>
    <dgm:cxn modelId="{7F912E9A-A77A-45E3-B337-9C4E10AB9F77}" type="presParOf" srcId="{C381AFA2-D58D-4408-84B4-3CEF25707FD4}" destId="{93D4CE5D-A605-4CC9-91E1-8DC4DAE97D49}" srcOrd="3" destOrd="0" presId="urn:microsoft.com/office/officeart/2008/layout/HorizontalMultiLevelHierarchy"/>
    <dgm:cxn modelId="{D8129370-4BE5-42EE-A2D4-FC17601E9751}" type="presParOf" srcId="{93D4CE5D-A605-4CC9-91E1-8DC4DAE97D49}" destId="{0D3B1D6F-DD58-41AF-ACC6-DB1E8599A7BA}" srcOrd="0" destOrd="0" presId="urn:microsoft.com/office/officeart/2008/layout/HorizontalMultiLevelHierarchy"/>
    <dgm:cxn modelId="{3805E700-DB38-43D5-AEE6-78606371B18F}" type="presParOf" srcId="{93D4CE5D-A605-4CC9-91E1-8DC4DAE97D49}" destId="{4B16A792-9277-47E5-8F54-615AA103A869}" srcOrd="1" destOrd="0" presId="urn:microsoft.com/office/officeart/2008/layout/HorizontalMultiLevelHierarchy"/>
    <dgm:cxn modelId="{DBAC7BC4-B68D-438C-9B0A-E900751E7AFB}" type="presParOf" srcId="{2C5F16FA-50A8-4ED0-BBD2-B63AD4DCF3FD}" destId="{7A084396-5E7E-4C97-8620-A9CBDB906B21}" srcOrd="4" destOrd="0" presId="urn:microsoft.com/office/officeart/2008/layout/HorizontalMultiLevelHierarchy"/>
    <dgm:cxn modelId="{2553C2FB-CBD0-4CFD-9C9F-B763213D7774}" type="presParOf" srcId="{7A084396-5E7E-4C97-8620-A9CBDB906B21}" destId="{9B12DCC1-A66D-4927-A3AE-C425A3CE8545}" srcOrd="0" destOrd="0" presId="urn:microsoft.com/office/officeart/2008/layout/HorizontalMultiLevelHierarchy"/>
    <dgm:cxn modelId="{2F47C3D8-CF07-45D9-AEAD-F0A7A04C5D3D}" type="presParOf" srcId="{2C5F16FA-50A8-4ED0-BBD2-B63AD4DCF3FD}" destId="{651FFAA3-90D7-4F88-842E-E532C1A672CD}" srcOrd="5" destOrd="0" presId="urn:microsoft.com/office/officeart/2008/layout/HorizontalMultiLevelHierarchy"/>
    <dgm:cxn modelId="{E90DA660-47FB-4850-995B-E70946324438}" type="presParOf" srcId="{651FFAA3-90D7-4F88-842E-E532C1A672CD}" destId="{48CFD8F1-341F-4297-8298-F8805595D296}" srcOrd="0" destOrd="0" presId="urn:microsoft.com/office/officeart/2008/layout/HorizontalMultiLevelHierarchy"/>
    <dgm:cxn modelId="{FC054063-A563-4009-8ED7-A52489ADB9A6}" type="presParOf" srcId="{651FFAA3-90D7-4F88-842E-E532C1A672CD}" destId="{95464E39-80B5-4B69-891A-EA0F46B328C6}" srcOrd="1" destOrd="0" presId="urn:microsoft.com/office/officeart/2008/layout/HorizontalMultiLevelHierarchy"/>
    <dgm:cxn modelId="{AFB11FF5-79F7-4FFD-B0B9-8F5AE176622F}" type="presParOf" srcId="{95464E39-80B5-4B69-891A-EA0F46B328C6}" destId="{BE16EDCA-6627-4362-8211-E5529095E48D}" srcOrd="0" destOrd="0" presId="urn:microsoft.com/office/officeart/2008/layout/HorizontalMultiLevelHierarchy"/>
    <dgm:cxn modelId="{FFA924D4-97AC-44FE-B2E6-EBF85B39A0FA}" type="presParOf" srcId="{BE16EDCA-6627-4362-8211-E5529095E48D}" destId="{816313EF-E9A8-4240-95B5-97466A6E0AD6}" srcOrd="0" destOrd="0" presId="urn:microsoft.com/office/officeart/2008/layout/HorizontalMultiLevelHierarchy"/>
    <dgm:cxn modelId="{CAA205DA-B652-4485-925C-32F619C436F4}" type="presParOf" srcId="{95464E39-80B5-4B69-891A-EA0F46B328C6}" destId="{1B42AFDF-07C8-44E9-A0E1-E24856875046}" srcOrd="1" destOrd="0" presId="urn:microsoft.com/office/officeart/2008/layout/HorizontalMultiLevelHierarchy"/>
    <dgm:cxn modelId="{D1A73FBE-3663-4E8D-AED7-C703EC9C9EF0}" type="presParOf" srcId="{1B42AFDF-07C8-44E9-A0E1-E24856875046}" destId="{6E393027-D8C2-4E4F-B9BB-A41C912985CC}" srcOrd="0" destOrd="0" presId="urn:microsoft.com/office/officeart/2008/layout/HorizontalMultiLevelHierarchy"/>
    <dgm:cxn modelId="{C6E067EF-F293-400F-B936-F3970AD5CA59}" type="presParOf" srcId="{1B42AFDF-07C8-44E9-A0E1-E24856875046}" destId="{688F2E27-AD24-42B0-B1C4-C4E9FCA78DEC}" srcOrd="1" destOrd="0" presId="urn:microsoft.com/office/officeart/2008/layout/HorizontalMultiLevelHierarchy"/>
    <dgm:cxn modelId="{CDC5851F-AB77-4E16-B2BA-93086C6DE99E}" type="presParOf" srcId="{95464E39-80B5-4B69-891A-EA0F46B328C6}" destId="{070114D0-A931-4674-87FE-1CB7D60130FC}" srcOrd="2" destOrd="0" presId="urn:microsoft.com/office/officeart/2008/layout/HorizontalMultiLevelHierarchy"/>
    <dgm:cxn modelId="{74D9A469-1E07-488B-860C-52DD0D65513D}" type="presParOf" srcId="{070114D0-A931-4674-87FE-1CB7D60130FC}" destId="{1A65550B-4057-4756-8CA0-0B574025E69B}" srcOrd="0" destOrd="0" presId="urn:microsoft.com/office/officeart/2008/layout/HorizontalMultiLevelHierarchy"/>
    <dgm:cxn modelId="{A2D5BDB3-3419-4B80-A1F2-7CA1B5621040}" type="presParOf" srcId="{95464E39-80B5-4B69-891A-EA0F46B328C6}" destId="{7C6683E4-D9C0-4FAD-A87D-28FFAB150F67}" srcOrd="3" destOrd="0" presId="urn:microsoft.com/office/officeart/2008/layout/HorizontalMultiLevelHierarchy"/>
    <dgm:cxn modelId="{64F9E3E7-3EC1-4CFC-9612-DA8F84F34814}" type="presParOf" srcId="{7C6683E4-D9C0-4FAD-A87D-28FFAB150F67}" destId="{DC2EEEF2-81C4-4108-8D4C-8DA06879C525}" srcOrd="0" destOrd="0" presId="urn:microsoft.com/office/officeart/2008/layout/HorizontalMultiLevelHierarchy"/>
    <dgm:cxn modelId="{82C150FA-41FE-4B22-9B5C-48DFB8184B2E}" type="presParOf" srcId="{7C6683E4-D9C0-4FAD-A87D-28FFAB150F67}" destId="{EA7B6265-F86B-4F2A-81CF-4BCD0D5A7B17}"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BF74B4-2DA2-445A-8015-B248BD210FFA}" type="doc">
      <dgm:prSet loTypeId="urn:microsoft.com/office/officeart/2009/3/layout/StepUpProcess" loCatId="process" qsTypeId="urn:microsoft.com/office/officeart/2005/8/quickstyle/simple3" qsCatId="simple" csTypeId="urn:microsoft.com/office/officeart/2005/8/colors/accent2_2" csCatId="accent2" phldr="1"/>
      <dgm:spPr/>
      <dgm:t>
        <a:bodyPr/>
        <a:lstStyle/>
        <a:p>
          <a:endParaRPr lang="en-US"/>
        </a:p>
      </dgm:t>
    </dgm:pt>
    <dgm:pt modelId="{A02DDE40-02B4-42EA-AF83-B6F5D2DE6FF8}">
      <dgm:prSet phldrT="[Text]" custT="1"/>
      <dgm:spPr/>
      <dgm:t>
        <a:bodyPr/>
        <a:lstStyle/>
        <a:p>
          <a:pPr algn="just">
            <a:lnSpc>
              <a:spcPct val="100000"/>
            </a:lnSpc>
            <a:spcAft>
              <a:spcPts val="0"/>
            </a:spcAft>
          </a:pPr>
          <a:r>
            <a:rPr lang="en-US" sz="1100" b="0" dirty="0">
              <a:latin typeface="Segoe UI" pitchFamily="34" charset="0"/>
              <a:ea typeface="Segoe UI" pitchFamily="34" charset="0"/>
              <a:cs typeface="Segoe UI" pitchFamily="34" charset="0"/>
            </a:rPr>
            <a:t>Move OOTB Sites to Online &amp; upgrade the rest to SP 2013 On-Prem</a:t>
          </a:r>
        </a:p>
      </dgm:t>
    </dgm:pt>
    <dgm:pt modelId="{091492F8-5837-4363-8EBF-6EDD408B4BEF}" type="parTrans" cxnId="{E9C49448-3533-40FB-BF88-879136744EA4}">
      <dgm:prSet/>
      <dgm:spPr/>
      <dgm:t>
        <a:bodyPr/>
        <a:lstStyle/>
        <a:p>
          <a:endParaRPr lang="en-US" sz="1200" b="0"/>
        </a:p>
      </dgm:t>
    </dgm:pt>
    <dgm:pt modelId="{FBE07FAD-D6F2-470D-AD1E-AEAE7F226F5F}" type="sibTrans" cxnId="{E9C49448-3533-40FB-BF88-879136744EA4}">
      <dgm:prSet/>
      <dgm:spPr/>
      <dgm:t>
        <a:bodyPr/>
        <a:lstStyle/>
        <a:p>
          <a:endParaRPr lang="en-US" sz="1200" b="0"/>
        </a:p>
      </dgm:t>
    </dgm:pt>
    <dgm:pt modelId="{64CA7493-36FF-4273-8548-95F8DBCC3675}">
      <dgm:prSet phldrT="[Text]" custT="1"/>
      <dgm:spPr/>
      <dgm:t>
        <a:bodyPr/>
        <a:lstStyle/>
        <a:p>
          <a:pPr algn="just">
            <a:lnSpc>
              <a:spcPct val="100000"/>
            </a:lnSpc>
            <a:spcAft>
              <a:spcPts val="0"/>
            </a:spcAft>
          </a:pPr>
          <a:r>
            <a:rPr lang="en-US" sz="1100" b="0" dirty="0">
              <a:latin typeface="Segoe UI" pitchFamily="34" charset="0"/>
              <a:ea typeface="Segoe UI" pitchFamily="34" charset="0"/>
              <a:cs typeface="Segoe UI" pitchFamily="34" charset="0"/>
            </a:rPr>
            <a:t>Move minimally Customized Sites to Online with a Hybrid approach</a:t>
          </a:r>
        </a:p>
      </dgm:t>
    </dgm:pt>
    <dgm:pt modelId="{896EBA92-21DB-4B99-9E25-C6231E4A6707}" type="parTrans" cxnId="{99051F7A-A02B-4F0D-80CA-30655E3A0D43}">
      <dgm:prSet/>
      <dgm:spPr/>
      <dgm:t>
        <a:bodyPr/>
        <a:lstStyle/>
        <a:p>
          <a:endParaRPr lang="en-US" sz="1200" b="0"/>
        </a:p>
      </dgm:t>
    </dgm:pt>
    <dgm:pt modelId="{0C5A9680-ED3B-4CA6-AE2F-A752B2EFD8BA}" type="sibTrans" cxnId="{99051F7A-A02B-4F0D-80CA-30655E3A0D43}">
      <dgm:prSet/>
      <dgm:spPr/>
      <dgm:t>
        <a:bodyPr/>
        <a:lstStyle/>
        <a:p>
          <a:endParaRPr lang="en-US" sz="1200" b="0"/>
        </a:p>
      </dgm:t>
    </dgm:pt>
    <dgm:pt modelId="{B41DB3C0-B89E-480F-B2D1-A79379600E60}">
      <dgm:prSet phldrT="[Text]" custT="1"/>
      <dgm:spPr/>
      <dgm:t>
        <a:bodyPr/>
        <a:lstStyle/>
        <a:p>
          <a:pPr algn="just">
            <a:lnSpc>
              <a:spcPct val="100000"/>
            </a:lnSpc>
            <a:spcAft>
              <a:spcPts val="0"/>
            </a:spcAft>
          </a:pPr>
          <a:r>
            <a:rPr lang="en-US" sz="1100" b="0" dirty="0">
              <a:latin typeface="Segoe UI" pitchFamily="34" charset="0"/>
              <a:ea typeface="Segoe UI" pitchFamily="34" charset="0"/>
              <a:cs typeface="Segoe UI" pitchFamily="34" charset="0"/>
            </a:rPr>
            <a:t>Move all sites to Online</a:t>
          </a:r>
        </a:p>
        <a:p>
          <a:pPr algn="just">
            <a:lnSpc>
              <a:spcPct val="100000"/>
            </a:lnSpc>
            <a:spcAft>
              <a:spcPts val="0"/>
            </a:spcAft>
          </a:pPr>
          <a:r>
            <a:rPr lang="en-US" sz="1100" b="0" dirty="0">
              <a:latin typeface="Segoe UI" pitchFamily="34" charset="0"/>
              <a:ea typeface="Segoe UI" pitchFamily="34" charset="0"/>
              <a:cs typeface="Segoe UI" pitchFamily="34" charset="0"/>
            </a:rPr>
            <a:t>(Mitigate unsupported</a:t>
          </a:r>
        </a:p>
        <a:p>
          <a:pPr algn="just">
            <a:lnSpc>
              <a:spcPct val="100000"/>
            </a:lnSpc>
            <a:spcAft>
              <a:spcPts val="0"/>
            </a:spcAft>
          </a:pPr>
          <a:r>
            <a:rPr lang="en-US" sz="1100" b="0" dirty="0">
              <a:latin typeface="Segoe UI" pitchFamily="34" charset="0"/>
              <a:ea typeface="Segoe UI" pitchFamily="34" charset="0"/>
              <a:cs typeface="Segoe UI" pitchFamily="34" charset="0"/>
            </a:rPr>
            <a:t>Scenarios through App</a:t>
          </a:r>
        </a:p>
        <a:p>
          <a:pPr algn="just">
            <a:lnSpc>
              <a:spcPct val="100000"/>
            </a:lnSpc>
            <a:spcAft>
              <a:spcPts val="0"/>
            </a:spcAft>
          </a:pPr>
          <a:r>
            <a:rPr lang="en-US" sz="1100" b="0" dirty="0">
              <a:latin typeface="Segoe UI" pitchFamily="34" charset="0"/>
              <a:ea typeface="Segoe UI" pitchFamily="34" charset="0"/>
              <a:cs typeface="Segoe UI" pitchFamily="34" charset="0"/>
            </a:rPr>
            <a:t>Model)</a:t>
          </a:r>
        </a:p>
      </dgm:t>
    </dgm:pt>
    <dgm:pt modelId="{A519CA7C-0180-4945-A8CC-EC79D1D0CACD}" type="parTrans" cxnId="{CAC99DEF-7C10-408C-99B5-4E6B6CDCD52D}">
      <dgm:prSet/>
      <dgm:spPr/>
      <dgm:t>
        <a:bodyPr/>
        <a:lstStyle/>
        <a:p>
          <a:endParaRPr lang="en-US" sz="1200" b="0"/>
        </a:p>
      </dgm:t>
    </dgm:pt>
    <dgm:pt modelId="{FCC59A54-4474-41DA-B8BF-BE8B08AEEDED}" type="sibTrans" cxnId="{CAC99DEF-7C10-408C-99B5-4E6B6CDCD52D}">
      <dgm:prSet/>
      <dgm:spPr/>
      <dgm:t>
        <a:bodyPr/>
        <a:lstStyle/>
        <a:p>
          <a:endParaRPr lang="en-US" sz="1200" b="0"/>
        </a:p>
      </dgm:t>
    </dgm:pt>
    <dgm:pt modelId="{DFDFD10F-65DC-489E-B6AC-1D97C4E812F9}" type="pres">
      <dgm:prSet presAssocID="{64BF74B4-2DA2-445A-8015-B248BD210FFA}" presName="rootnode" presStyleCnt="0">
        <dgm:presLayoutVars>
          <dgm:chMax/>
          <dgm:chPref/>
          <dgm:dir/>
          <dgm:animLvl val="lvl"/>
        </dgm:presLayoutVars>
      </dgm:prSet>
      <dgm:spPr/>
      <dgm:t>
        <a:bodyPr/>
        <a:lstStyle/>
        <a:p>
          <a:endParaRPr lang="en-US"/>
        </a:p>
      </dgm:t>
    </dgm:pt>
    <dgm:pt modelId="{4A7E3E07-9B6D-4D2C-9048-CEE552ECF861}" type="pres">
      <dgm:prSet presAssocID="{A02DDE40-02B4-42EA-AF83-B6F5D2DE6FF8}" presName="composite" presStyleCnt="0"/>
      <dgm:spPr/>
    </dgm:pt>
    <dgm:pt modelId="{DAEFFFA3-F84A-4B0C-A8D2-F741125C1441}" type="pres">
      <dgm:prSet presAssocID="{A02DDE40-02B4-42EA-AF83-B6F5D2DE6FF8}" presName="LShape" presStyleLbl="alignNode1" presStyleIdx="0" presStyleCnt="5"/>
      <dgm:spPr/>
    </dgm:pt>
    <dgm:pt modelId="{6DB9B776-08F4-445D-8964-904EEFCF2F8E}" type="pres">
      <dgm:prSet presAssocID="{A02DDE40-02B4-42EA-AF83-B6F5D2DE6FF8}" presName="ParentText" presStyleLbl="revTx" presStyleIdx="0" presStyleCnt="3">
        <dgm:presLayoutVars>
          <dgm:chMax val="0"/>
          <dgm:chPref val="0"/>
          <dgm:bulletEnabled val="1"/>
        </dgm:presLayoutVars>
      </dgm:prSet>
      <dgm:spPr/>
      <dgm:t>
        <a:bodyPr/>
        <a:lstStyle/>
        <a:p>
          <a:endParaRPr lang="en-US"/>
        </a:p>
      </dgm:t>
    </dgm:pt>
    <dgm:pt modelId="{6B969AEA-4062-44B1-AF70-F9D730EC2502}" type="pres">
      <dgm:prSet presAssocID="{A02DDE40-02B4-42EA-AF83-B6F5D2DE6FF8}" presName="Triangle" presStyleLbl="alignNode1" presStyleIdx="1" presStyleCnt="5"/>
      <dgm:spPr>
        <a:solidFill>
          <a:schemeClr val="bg1"/>
        </a:solidFill>
        <a:ln>
          <a:solidFill>
            <a:schemeClr val="bg1"/>
          </a:solidFill>
        </a:ln>
      </dgm:spPr>
    </dgm:pt>
    <dgm:pt modelId="{AE519F83-DE8D-44E5-8DF9-9D27F39A8535}" type="pres">
      <dgm:prSet presAssocID="{FBE07FAD-D6F2-470D-AD1E-AEAE7F226F5F}" presName="sibTrans" presStyleCnt="0"/>
      <dgm:spPr/>
    </dgm:pt>
    <dgm:pt modelId="{FA4EA482-BBD1-4082-860B-B20ED9DB357B}" type="pres">
      <dgm:prSet presAssocID="{FBE07FAD-D6F2-470D-AD1E-AEAE7F226F5F}" presName="space" presStyleCnt="0"/>
      <dgm:spPr/>
    </dgm:pt>
    <dgm:pt modelId="{B20C1E3C-3249-4246-A6F9-148E80FCF175}" type="pres">
      <dgm:prSet presAssocID="{64CA7493-36FF-4273-8548-95F8DBCC3675}" presName="composite" presStyleCnt="0"/>
      <dgm:spPr/>
    </dgm:pt>
    <dgm:pt modelId="{437AA026-EA6B-4F9B-8232-775191FB4124}" type="pres">
      <dgm:prSet presAssocID="{64CA7493-36FF-4273-8548-95F8DBCC3675}" presName="LShape" presStyleLbl="alignNode1" presStyleIdx="2" presStyleCnt="5"/>
      <dgm:spPr/>
    </dgm:pt>
    <dgm:pt modelId="{CB39E626-914D-4535-87CC-1B2EA9395E22}" type="pres">
      <dgm:prSet presAssocID="{64CA7493-36FF-4273-8548-95F8DBCC3675}" presName="ParentText" presStyleLbl="revTx" presStyleIdx="1" presStyleCnt="3">
        <dgm:presLayoutVars>
          <dgm:chMax val="0"/>
          <dgm:chPref val="0"/>
          <dgm:bulletEnabled val="1"/>
        </dgm:presLayoutVars>
      </dgm:prSet>
      <dgm:spPr/>
      <dgm:t>
        <a:bodyPr/>
        <a:lstStyle/>
        <a:p>
          <a:endParaRPr lang="en-US"/>
        </a:p>
      </dgm:t>
    </dgm:pt>
    <dgm:pt modelId="{7E2230EA-3950-4CCC-A491-2138E4624DE0}" type="pres">
      <dgm:prSet presAssocID="{64CA7493-36FF-4273-8548-95F8DBCC3675}" presName="Triangle" presStyleLbl="alignNode1" presStyleIdx="3" presStyleCnt="5"/>
      <dgm:spPr>
        <a:solidFill>
          <a:schemeClr val="bg1"/>
        </a:solidFill>
        <a:ln>
          <a:solidFill>
            <a:schemeClr val="bg1"/>
          </a:solidFill>
        </a:ln>
      </dgm:spPr>
    </dgm:pt>
    <dgm:pt modelId="{4F17EC45-6B7D-47A8-81A7-0CB2FE1837FE}" type="pres">
      <dgm:prSet presAssocID="{0C5A9680-ED3B-4CA6-AE2F-A752B2EFD8BA}" presName="sibTrans" presStyleCnt="0"/>
      <dgm:spPr/>
    </dgm:pt>
    <dgm:pt modelId="{AD9A3AC4-E90B-4133-89AE-B5104DBD9B83}" type="pres">
      <dgm:prSet presAssocID="{0C5A9680-ED3B-4CA6-AE2F-A752B2EFD8BA}" presName="space" presStyleCnt="0"/>
      <dgm:spPr/>
    </dgm:pt>
    <dgm:pt modelId="{30ED79CA-A032-4911-961F-7F7FC6022BF4}" type="pres">
      <dgm:prSet presAssocID="{B41DB3C0-B89E-480F-B2D1-A79379600E60}" presName="composite" presStyleCnt="0"/>
      <dgm:spPr/>
    </dgm:pt>
    <dgm:pt modelId="{FA236F18-9456-43E6-82F6-EEEE88AFFF52}" type="pres">
      <dgm:prSet presAssocID="{B41DB3C0-B89E-480F-B2D1-A79379600E60}" presName="LShape" presStyleLbl="alignNode1" presStyleIdx="4" presStyleCnt="5"/>
      <dgm:spPr/>
    </dgm:pt>
    <dgm:pt modelId="{1DA75385-93CE-4C88-98C4-239B6DB7241C}" type="pres">
      <dgm:prSet presAssocID="{B41DB3C0-B89E-480F-B2D1-A79379600E60}" presName="ParentText" presStyleLbl="revTx" presStyleIdx="2" presStyleCnt="3">
        <dgm:presLayoutVars>
          <dgm:chMax val="0"/>
          <dgm:chPref val="0"/>
          <dgm:bulletEnabled val="1"/>
        </dgm:presLayoutVars>
      </dgm:prSet>
      <dgm:spPr/>
      <dgm:t>
        <a:bodyPr/>
        <a:lstStyle/>
        <a:p>
          <a:endParaRPr lang="en-US"/>
        </a:p>
      </dgm:t>
    </dgm:pt>
  </dgm:ptLst>
  <dgm:cxnLst>
    <dgm:cxn modelId="{D168F549-73AD-4FB2-AD5C-183B4CF11DEF}" type="presOf" srcId="{64BF74B4-2DA2-445A-8015-B248BD210FFA}" destId="{DFDFD10F-65DC-489E-B6AC-1D97C4E812F9}" srcOrd="0" destOrd="0" presId="urn:microsoft.com/office/officeart/2009/3/layout/StepUpProcess"/>
    <dgm:cxn modelId="{CAC99DEF-7C10-408C-99B5-4E6B6CDCD52D}" srcId="{64BF74B4-2DA2-445A-8015-B248BD210FFA}" destId="{B41DB3C0-B89E-480F-B2D1-A79379600E60}" srcOrd="2" destOrd="0" parTransId="{A519CA7C-0180-4945-A8CC-EC79D1D0CACD}" sibTransId="{FCC59A54-4474-41DA-B8BF-BE8B08AEEDED}"/>
    <dgm:cxn modelId="{99051F7A-A02B-4F0D-80CA-30655E3A0D43}" srcId="{64BF74B4-2DA2-445A-8015-B248BD210FFA}" destId="{64CA7493-36FF-4273-8548-95F8DBCC3675}" srcOrd="1" destOrd="0" parTransId="{896EBA92-21DB-4B99-9E25-C6231E4A6707}" sibTransId="{0C5A9680-ED3B-4CA6-AE2F-A752B2EFD8BA}"/>
    <dgm:cxn modelId="{761B06B4-1A35-4F8B-9024-08F63C160031}" type="presOf" srcId="{B41DB3C0-B89E-480F-B2D1-A79379600E60}" destId="{1DA75385-93CE-4C88-98C4-239B6DB7241C}" srcOrd="0" destOrd="0" presId="urn:microsoft.com/office/officeart/2009/3/layout/StepUpProcess"/>
    <dgm:cxn modelId="{B0AC9EC6-945B-441C-9975-468CC58CA0CC}" type="presOf" srcId="{64CA7493-36FF-4273-8548-95F8DBCC3675}" destId="{CB39E626-914D-4535-87CC-1B2EA9395E22}" srcOrd="0" destOrd="0" presId="urn:microsoft.com/office/officeart/2009/3/layout/StepUpProcess"/>
    <dgm:cxn modelId="{E9C49448-3533-40FB-BF88-879136744EA4}" srcId="{64BF74B4-2DA2-445A-8015-B248BD210FFA}" destId="{A02DDE40-02B4-42EA-AF83-B6F5D2DE6FF8}" srcOrd="0" destOrd="0" parTransId="{091492F8-5837-4363-8EBF-6EDD408B4BEF}" sibTransId="{FBE07FAD-D6F2-470D-AD1E-AEAE7F226F5F}"/>
    <dgm:cxn modelId="{7F8082CA-C80A-42B0-93DB-5D9618855B09}" type="presOf" srcId="{A02DDE40-02B4-42EA-AF83-B6F5D2DE6FF8}" destId="{6DB9B776-08F4-445D-8964-904EEFCF2F8E}" srcOrd="0" destOrd="0" presId="urn:microsoft.com/office/officeart/2009/3/layout/StepUpProcess"/>
    <dgm:cxn modelId="{FF7B6DB9-300B-4CB3-BB49-4A297126C12A}" type="presParOf" srcId="{DFDFD10F-65DC-489E-B6AC-1D97C4E812F9}" destId="{4A7E3E07-9B6D-4D2C-9048-CEE552ECF861}" srcOrd="0" destOrd="0" presId="urn:microsoft.com/office/officeart/2009/3/layout/StepUpProcess"/>
    <dgm:cxn modelId="{9986A1E4-0111-4772-BBD8-F9C41D9B262C}" type="presParOf" srcId="{4A7E3E07-9B6D-4D2C-9048-CEE552ECF861}" destId="{DAEFFFA3-F84A-4B0C-A8D2-F741125C1441}" srcOrd="0" destOrd="0" presId="urn:microsoft.com/office/officeart/2009/3/layout/StepUpProcess"/>
    <dgm:cxn modelId="{EFD0361F-381A-4B4E-A225-17E65F8D0C80}" type="presParOf" srcId="{4A7E3E07-9B6D-4D2C-9048-CEE552ECF861}" destId="{6DB9B776-08F4-445D-8964-904EEFCF2F8E}" srcOrd="1" destOrd="0" presId="urn:microsoft.com/office/officeart/2009/3/layout/StepUpProcess"/>
    <dgm:cxn modelId="{01249FDE-89A8-4719-98A4-BB5CD94D43F8}" type="presParOf" srcId="{4A7E3E07-9B6D-4D2C-9048-CEE552ECF861}" destId="{6B969AEA-4062-44B1-AF70-F9D730EC2502}" srcOrd="2" destOrd="0" presId="urn:microsoft.com/office/officeart/2009/3/layout/StepUpProcess"/>
    <dgm:cxn modelId="{888D9AA2-F421-442E-881E-4BE3CEDC25EB}" type="presParOf" srcId="{DFDFD10F-65DC-489E-B6AC-1D97C4E812F9}" destId="{AE519F83-DE8D-44E5-8DF9-9D27F39A8535}" srcOrd="1" destOrd="0" presId="urn:microsoft.com/office/officeart/2009/3/layout/StepUpProcess"/>
    <dgm:cxn modelId="{93218B2C-9910-44F9-87DF-ED9B7097F0A1}" type="presParOf" srcId="{AE519F83-DE8D-44E5-8DF9-9D27F39A8535}" destId="{FA4EA482-BBD1-4082-860B-B20ED9DB357B}" srcOrd="0" destOrd="0" presId="urn:microsoft.com/office/officeart/2009/3/layout/StepUpProcess"/>
    <dgm:cxn modelId="{2C3B0CD5-B624-44C7-8640-42304E34D783}" type="presParOf" srcId="{DFDFD10F-65DC-489E-B6AC-1D97C4E812F9}" destId="{B20C1E3C-3249-4246-A6F9-148E80FCF175}" srcOrd="2" destOrd="0" presId="urn:microsoft.com/office/officeart/2009/3/layout/StepUpProcess"/>
    <dgm:cxn modelId="{B6B707AB-623D-4929-8315-DE9B4992908C}" type="presParOf" srcId="{B20C1E3C-3249-4246-A6F9-148E80FCF175}" destId="{437AA026-EA6B-4F9B-8232-775191FB4124}" srcOrd="0" destOrd="0" presId="urn:microsoft.com/office/officeart/2009/3/layout/StepUpProcess"/>
    <dgm:cxn modelId="{5A4200D1-939B-408D-AAA2-D3CB34787C18}" type="presParOf" srcId="{B20C1E3C-3249-4246-A6F9-148E80FCF175}" destId="{CB39E626-914D-4535-87CC-1B2EA9395E22}" srcOrd="1" destOrd="0" presId="urn:microsoft.com/office/officeart/2009/3/layout/StepUpProcess"/>
    <dgm:cxn modelId="{E60DF33F-0D1A-443A-AAC4-3CB116C197DA}" type="presParOf" srcId="{B20C1E3C-3249-4246-A6F9-148E80FCF175}" destId="{7E2230EA-3950-4CCC-A491-2138E4624DE0}" srcOrd="2" destOrd="0" presId="urn:microsoft.com/office/officeart/2009/3/layout/StepUpProcess"/>
    <dgm:cxn modelId="{236871C0-4762-45C5-8E57-73C8E3B51D45}" type="presParOf" srcId="{DFDFD10F-65DC-489E-B6AC-1D97C4E812F9}" destId="{4F17EC45-6B7D-47A8-81A7-0CB2FE1837FE}" srcOrd="3" destOrd="0" presId="urn:microsoft.com/office/officeart/2009/3/layout/StepUpProcess"/>
    <dgm:cxn modelId="{7E869E1C-1B32-479C-BD32-4850B72175D6}" type="presParOf" srcId="{4F17EC45-6B7D-47A8-81A7-0CB2FE1837FE}" destId="{AD9A3AC4-E90B-4133-89AE-B5104DBD9B83}" srcOrd="0" destOrd="0" presId="urn:microsoft.com/office/officeart/2009/3/layout/StepUpProcess"/>
    <dgm:cxn modelId="{880EBFB1-9FC6-4BCE-B2C1-7B25315E430F}" type="presParOf" srcId="{DFDFD10F-65DC-489E-B6AC-1D97C4E812F9}" destId="{30ED79CA-A032-4911-961F-7F7FC6022BF4}" srcOrd="4" destOrd="0" presId="urn:microsoft.com/office/officeart/2009/3/layout/StepUpProcess"/>
    <dgm:cxn modelId="{4CCC231C-A6D6-4C9F-98DB-1F73F94D0B55}" type="presParOf" srcId="{30ED79CA-A032-4911-961F-7F7FC6022BF4}" destId="{FA236F18-9456-43E6-82F6-EEEE88AFFF52}" srcOrd="0" destOrd="0" presId="urn:microsoft.com/office/officeart/2009/3/layout/StepUpProcess"/>
    <dgm:cxn modelId="{AE604834-CA37-4486-9977-37485074A55E}" type="presParOf" srcId="{30ED79CA-A032-4911-961F-7F7FC6022BF4}" destId="{1DA75385-93CE-4C88-98C4-239B6DB7241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6F24B-14D9-476A-B948-48218AE6AC3A}"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en-US"/>
        </a:p>
      </dgm:t>
    </dgm:pt>
    <dgm:pt modelId="{41DAD482-7D39-44D4-B354-37F69E81F25E}">
      <dgm:prSet custT="1"/>
      <dgm:spPr/>
      <dgm:t>
        <a:bodyPr/>
        <a:lstStyle/>
        <a:p>
          <a:pPr rtl="0"/>
          <a:r>
            <a:rPr lang="en-US" sz="2400" dirty="0">
              <a:latin typeface="Segoe UI" panose="020B0502040204020203" pitchFamily="34" charset="0"/>
              <a:ea typeface="Segoe UI" panose="020B0502040204020203" pitchFamily="34" charset="0"/>
              <a:cs typeface="Segoe UI" panose="020B0502040204020203" pitchFamily="34" charset="0"/>
            </a:rPr>
            <a:t>Being patented in USPTO</a:t>
          </a:r>
        </a:p>
      </dgm:t>
    </dgm:pt>
    <dgm:pt modelId="{08AC6AB2-F013-4DBA-9D60-E9D129E20665}" type="parTrans" cxnId="{1B872073-6C32-4483-89A3-B06C9B5E796D}">
      <dgm:prSet/>
      <dgm:spPr/>
      <dgm:t>
        <a:bodyPr/>
        <a:lstStyle/>
        <a:p>
          <a:endParaRPr lang="en-US"/>
        </a:p>
      </dgm:t>
    </dgm:pt>
    <dgm:pt modelId="{CCEE6070-3DB4-493D-873C-D09FCBE899E5}" type="sibTrans" cxnId="{1B872073-6C32-4483-89A3-B06C9B5E796D}">
      <dgm:prSet/>
      <dgm:spPr/>
      <dgm:t>
        <a:bodyPr/>
        <a:lstStyle/>
        <a:p>
          <a:endParaRPr lang="en-US"/>
        </a:p>
      </dgm:t>
    </dgm:pt>
    <dgm:pt modelId="{EEC91A67-929A-4695-A1B9-E8AE67C5C481}">
      <dgm:prSet custT="1"/>
      <dgm:spPr/>
      <dgm:t>
        <a:bodyPr/>
        <a:lstStyle/>
        <a:p>
          <a:pPr rtl="0"/>
          <a:r>
            <a:rPr lang="en-US" sz="2400" dirty="0">
              <a:latin typeface="Segoe UI" panose="020B0502040204020203" pitchFamily="34" charset="0"/>
              <a:ea typeface="Segoe UI" panose="020B0502040204020203" pitchFamily="34" charset="0"/>
              <a:cs typeface="Segoe UI" panose="020B0502040204020203" pitchFamily="34" charset="0"/>
            </a:rPr>
            <a:t>End-to-end coverage: strategy, roll-out &amp; support</a:t>
          </a:r>
        </a:p>
      </dgm:t>
    </dgm:pt>
    <dgm:pt modelId="{FC19C78D-2DF7-40D1-BA35-E40A31230A6A}" type="parTrans" cxnId="{86BF64B5-A0A1-46D6-B3AC-194CE6DD7FDF}">
      <dgm:prSet/>
      <dgm:spPr/>
      <dgm:t>
        <a:bodyPr/>
        <a:lstStyle/>
        <a:p>
          <a:endParaRPr lang="en-US"/>
        </a:p>
      </dgm:t>
    </dgm:pt>
    <dgm:pt modelId="{D8D9987C-F0DB-41B2-8373-9615245C52A5}" type="sibTrans" cxnId="{86BF64B5-A0A1-46D6-B3AC-194CE6DD7FDF}">
      <dgm:prSet/>
      <dgm:spPr/>
      <dgm:t>
        <a:bodyPr/>
        <a:lstStyle/>
        <a:p>
          <a:endParaRPr lang="en-US"/>
        </a:p>
      </dgm:t>
    </dgm:pt>
    <dgm:pt modelId="{9CEAE3B1-BB3D-4363-83B1-B6091680C2AA}" type="pres">
      <dgm:prSet presAssocID="{B6A6F24B-14D9-476A-B948-48218AE6AC3A}" presName="linear" presStyleCnt="0">
        <dgm:presLayoutVars>
          <dgm:animLvl val="lvl"/>
          <dgm:resizeHandles val="exact"/>
        </dgm:presLayoutVars>
      </dgm:prSet>
      <dgm:spPr/>
      <dgm:t>
        <a:bodyPr/>
        <a:lstStyle/>
        <a:p>
          <a:endParaRPr lang="en-US"/>
        </a:p>
      </dgm:t>
    </dgm:pt>
    <dgm:pt modelId="{4E755CF1-3FC2-49CD-BF76-FD16DC398CC0}" type="pres">
      <dgm:prSet presAssocID="{41DAD482-7D39-44D4-B354-37F69E81F25E}" presName="parentText" presStyleLbl="node1" presStyleIdx="0" presStyleCnt="2">
        <dgm:presLayoutVars>
          <dgm:chMax val="0"/>
          <dgm:bulletEnabled val="1"/>
        </dgm:presLayoutVars>
      </dgm:prSet>
      <dgm:spPr/>
      <dgm:t>
        <a:bodyPr/>
        <a:lstStyle/>
        <a:p>
          <a:endParaRPr lang="en-US"/>
        </a:p>
      </dgm:t>
    </dgm:pt>
    <dgm:pt modelId="{C56084BB-491D-4EDA-824F-6D135B921469}" type="pres">
      <dgm:prSet presAssocID="{CCEE6070-3DB4-493D-873C-D09FCBE899E5}" presName="spacer" presStyleCnt="0"/>
      <dgm:spPr/>
    </dgm:pt>
    <dgm:pt modelId="{0BB29DAD-53F2-43D9-88E1-1D55922BE80F}" type="pres">
      <dgm:prSet presAssocID="{EEC91A67-929A-4695-A1B9-E8AE67C5C481}" presName="parentText" presStyleLbl="node1" presStyleIdx="1" presStyleCnt="2">
        <dgm:presLayoutVars>
          <dgm:chMax val="0"/>
          <dgm:bulletEnabled val="1"/>
        </dgm:presLayoutVars>
      </dgm:prSet>
      <dgm:spPr/>
      <dgm:t>
        <a:bodyPr/>
        <a:lstStyle/>
        <a:p>
          <a:endParaRPr lang="en-US"/>
        </a:p>
      </dgm:t>
    </dgm:pt>
  </dgm:ptLst>
  <dgm:cxnLst>
    <dgm:cxn modelId="{1B872073-6C32-4483-89A3-B06C9B5E796D}" srcId="{B6A6F24B-14D9-476A-B948-48218AE6AC3A}" destId="{41DAD482-7D39-44D4-B354-37F69E81F25E}" srcOrd="0" destOrd="0" parTransId="{08AC6AB2-F013-4DBA-9D60-E9D129E20665}" sibTransId="{CCEE6070-3DB4-493D-873C-D09FCBE899E5}"/>
    <dgm:cxn modelId="{CA53C3F7-37D7-4242-85A8-7BDEE0161A29}" type="presOf" srcId="{B6A6F24B-14D9-476A-B948-48218AE6AC3A}" destId="{9CEAE3B1-BB3D-4363-83B1-B6091680C2AA}" srcOrd="0" destOrd="0" presId="urn:microsoft.com/office/officeart/2005/8/layout/vList2"/>
    <dgm:cxn modelId="{222AA8B3-6BFD-456B-B4EE-DBF54174446C}" type="presOf" srcId="{EEC91A67-929A-4695-A1B9-E8AE67C5C481}" destId="{0BB29DAD-53F2-43D9-88E1-1D55922BE80F}" srcOrd="0" destOrd="0" presId="urn:microsoft.com/office/officeart/2005/8/layout/vList2"/>
    <dgm:cxn modelId="{86BF64B5-A0A1-46D6-B3AC-194CE6DD7FDF}" srcId="{B6A6F24B-14D9-476A-B948-48218AE6AC3A}" destId="{EEC91A67-929A-4695-A1B9-E8AE67C5C481}" srcOrd="1" destOrd="0" parTransId="{FC19C78D-2DF7-40D1-BA35-E40A31230A6A}" sibTransId="{D8D9987C-F0DB-41B2-8373-9615245C52A5}"/>
    <dgm:cxn modelId="{999A7729-4031-40C5-BF65-A9C4C9EFF29E}" type="presOf" srcId="{41DAD482-7D39-44D4-B354-37F69E81F25E}" destId="{4E755CF1-3FC2-49CD-BF76-FD16DC398CC0}" srcOrd="0" destOrd="0" presId="urn:microsoft.com/office/officeart/2005/8/layout/vList2"/>
    <dgm:cxn modelId="{B6D2D22A-B4A9-49F5-ABCE-5FD78A16E5AA}" type="presParOf" srcId="{9CEAE3B1-BB3D-4363-83B1-B6091680C2AA}" destId="{4E755CF1-3FC2-49CD-BF76-FD16DC398CC0}" srcOrd="0" destOrd="0" presId="urn:microsoft.com/office/officeart/2005/8/layout/vList2"/>
    <dgm:cxn modelId="{37B8BBFC-371E-4CA0-A501-D9CE22AADAF0}" type="presParOf" srcId="{9CEAE3B1-BB3D-4363-83B1-B6091680C2AA}" destId="{C56084BB-491D-4EDA-824F-6D135B921469}" srcOrd="1" destOrd="0" presId="urn:microsoft.com/office/officeart/2005/8/layout/vList2"/>
    <dgm:cxn modelId="{C1CFB8E4-FB6D-42D6-86B2-668F6B7AA25D}" type="presParOf" srcId="{9CEAE3B1-BB3D-4363-83B1-B6091680C2AA}" destId="{0BB29DAD-53F2-43D9-88E1-1D55922BE80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A6F24B-14D9-476A-B948-48218AE6AC3A}" type="doc">
      <dgm:prSet loTypeId="urn:microsoft.com/office/officeart/2005/8/layout/vList2" loCatId="list" qsTypeId="urn:microsoft.com/office/officeart/2005/8/quickstyle/3d5" qsCatId="3D" csTypeId="urn:microsoft.com/office/officeart/2005/8/colors/accent0_3" csCatId="mainScheme" phldr="1"/>
      <dgm:spPr/>
      <dgm:t>
        <a:bodyPr/>
        <a:lstStyle/>
        <a:p>
          <a:endParaRPr lang="en-US"/>
        </a:p>
      </dgm:t>
    </dgm:pt>
    <dgm:pt modelId="{41DAD482-7D39-44D4-B354-37F69E81F25E}">
      <dgm:prSet custT="1"/>
      <dgm:spPr/>
      <dgm:t>
        <a:bodyPr/>
        <a:lstStyle/>
        <a:p>
          <a:pPr rtl="0"/>
          <a:r>
            <a:rPr lang="en-US" sz="2400" dirty="0">
              <a:latin typeface="Segoe UI" panose="020B0502040204020203" pitchFamily="34" charset="0"/>
              <a:ea typeface="Segoe UI" panose="020B0502040204020203" pitchFamily="34" charset="0"/>
              <a:cs typeface="Segoe UI" panose="020B0502040204020203" pitchFamily="34" charset="0"/>
            </a:rPr>
            <a:t>Fills gap of poor SP UX for Mobile</a:t>
          </a:r>
        </a:p>
      </dgm:t>
    </dgm:pt>
    <dgm:pt modelId="{08AC6AB2-F013-4DBA-9D60-E9D129E20665}" type="parTrans" cxnId="{1B872073-6C32-4483-89A3-B06C9B5E796D}">
      <dgm:prSet/>
      <dgm:spPr/>
      <dgm:t>
        <a:bodyPr/>
        <a:lstStyle/>
        <a:p>
          <a:endParaRPr lang="en-US"/>
        </a:p>
      </dgm:t>
    </dgm:pt>
    <dgm:pt modelId="{CCEE6070-3DB4-493D-873C-D09FCBE899E5}" type="sibTrans" cxnId="{1B872073-6C32-4483-89A3-B06C9B5E796D}">
      <dgm:prSet/>
      <dgm:spPr/>
      <dgm:t>
        <a:bodyPr/>
        <a:lstStyle/>
        <a:p>
          <a:endParaRPr lang="en-US"/>
        </a:p>
      </dgm:t>
    </dgm:pt>
    <dgm:pt modelId="{EEC91A67-929A-4695-A1B9-E8AE67C5C481}">
      <dgm:prSet custT="1"/>
      <dgm:spPr/>
      <dgm:t>
        <a:bodyPr/>
        <a:lstStyle/>
        <a:p>
          <a:pPr rtl="0"/>
          <a:r>
            <a:rPr lang="en-US" sz="2400" dirty="0">
              <a:latin typeface="Segoe UI" panose="020B0502040204020203" pitchFamily="34" charset="0"/>
              <a:ea typeface="Segoe UI" panose="020B0502040204020203" pitchFamily="34" charset="0"/>
              <a:cs typeface="Segoe UI" panose="020B0502040204020203" pitchFamily="34" charset="0"/>
            </a:rPr>
            <a:t>Purely Cloud centric Architecture</a:t>
          </a:r>
        </a:p>
      </dgm:t>
    </dgm:pt>
    <dgm:pt modelId="{FC19C78D-2DF7-40D1-BA35-E40A31230A6A}" type="parTrans" cxnId="{86BF64B5-A0A1-46D6-B3AC-194CE6DD7FDF}">
      <dgm:prSet/>
      <dgm:spPr/>
      <dgm:t>
        <a:bodyPr/>
        <a:lstStyle/>
        <a:p>
          <a:endParaRPr lang="en-US"/>
        </a:p>
      </dgm:t>
    </dgm:pt>
    <dgm:pt modelId="{D8D9987C-F0DB-41B2-8373-9615245C52A5}" type="sibTrans" cxnId="{86BF64B5-A0A1-46D6-B3AC-194CE6DD7FDF}">
      <dgm:prSet/>
      <dgm:spPr/>
      <dgm:t>
        <a:bodyPr/>
        <a:lstStyle/>
        <a:p>
          <a:endParaRPr lang="en-US"/>
        </a:p>
      </dgm:t>
    </dgm:pt>
    <dgm:pt modelId="{9CEAE3B1-BB3D-4363-83B1-B6091680C2AA}" type="pres">
      <dgm:prSet presAssocID="{B6A6F24B-14D9-476A-B948-48218AE6AC3A}" presName="linear" presStyleCnt="0">
        <dgm:presLayoutVars>
          <dgm:animLvl val="lvl"/>
          <dgm:resizeHandles val="exact"/>
        </dgm:presLayoutVars>
      </dgm:prSet>
      <dgm:spPr/>
      <dgm:t>
        <a:bodyPr/>
        <a:lstStyle/>
        <a:p>
          <a:endParaRPr lang="en-US"/>
        </a:p>
      </dgm:t>
    </dgm:pt>
    <dgm:pt modelId="{4E755CF1-3FC2-49CD-BF76-FD16DC398CC0}" type="pres">
      <dgm:prSet presAssocID="{41DAD482-7D39-44D4-B354-37F69E81F25E}" presName="parentText" presStyleLbl="node1" presStyleIdx="0" presStyleCnt="2">
        <dgm:presLayoutVars>
          <dgm:chMax val="0"/>
          <dgm:bulletEnabled val="1"/>
        </dgm:presLayoutVars>
      </dgm:prSet>
      <dgm:spPr/>
      <dgm:t>
        <a:bodyPr/>
        <a:lstStyle/>
        <a:p>
          <a:endParaRPr lang="en-US"/>
        </a:p>
      </dgm:t>
    </dgm:pt>
    <dgm:pt modelId="{C56084BB-491D-4EDA-824F-6D135B921469}" type="pres">
      <dgm:prSet presAssocID="{CCEE6070-3DB4-493D-873C-D09FCBE899E5}" presName="spacer" presStyleCnt="0"/>
      <dgm:spPr/>
    </dgm:pt>
    <dgm:pt modelId="{0BB29DAD-53F2-43D9-88E1-1D55922BE80F}" type="pres">
      <dgm:prSet presAssocID="{EEC91A67-929A-4695-A1B9-E8AE67C5C481}" presName="parentText" presStyleLbl="node1" presStyleIdx="1" presStyleCnt="2">
        <dgm:presLayoutVars>
          <dgm:chMax val="0"/>
          <dgm:bulletEnabled val="1"/>
        </dgm:presLayoutVars>
      </dgm:prSet>
      <dgm:spPr/>
      <dgm:t>
        <a:bodyPr/>
        <a:lstStyle/>
        <a:p>
          <a:endParaRPr lang="en-US"/>
        </a:p>
      </dgm:t>
    </dgm:pt>
  </dgm:ptLst>
  <dgm:cxnLst>
    <dgm:cxn modelId="{3E0C16A9-DAFA-4590-96B4-CFE33CC80C0D}" type="presOf" srcId="{B6A6F24B-14D9-476A-B948-48218AE6AC3A}" destId="{9CEAE3B1-BB3D-4363-83B1-B6091680C2AA}" srcOrd="0" destOrd="0" presId="urn:microsoft.com/office/officeart/2005/8/layout/vList2"/>
    <dgm:cxn modelId="{1B872073-6C32-4483-89A3-B06C9B5E796D}" srcId="{B6A6F24B-14D9-476A-B948-48218AE6AC3A}" destId="{41DAD482-7D39-44D4-B354-37F69E81F25E}" srcOrd="0" destOrd="0" parTransId="{08AC6AB2-F013-4DBA-9D60-E9D129E20665}" sibTransId="{CCEE6070-3DB4-493D-873C-D09FCBE899E5}"/>
    <dgm:cxn modelId="{04A01134-3F76-441D-9872-77AF599770CF}" type="presOf" srcId="{EEC91A67-929A-4695-A1B9-E8AE67C5C481}" destId="{0BB29DAD-53F2-43D9-88E1-1D55922BE80F}" srcOrd="0" destOrd="0" presId="urn:microsoft.com/office/officeart/2005/8/layout/vList2"/>
    <dgm:cxn modelId="{86BF64B5-A0A1-46D6-B3AC-194CE6DD7FDF}" srcId="{B6A6F24B-14D9-476A-B948-48218AE6AC3A}" destId="{EEC91A67-929A-4695-A1B9-E8AE67C5C481}" srcOrd="1" destOrd="0" parTransId="{FC19C78D-2DF7-40D1-BA35-E40A31230A6A}" sibTransId="{D8D9987C-F0DB-41B2-8373-9615245C52A5}"/>
    <dgm:cxn modelId="{F7A316D5-9388-4F29-89AC-BE9200B144CD}" type="presOf" srcId="{41DAD482-7D39-44D4-B354-37F69E81F25E}" destId="{4E755CF1-3FC2-49CD-BF76-FD16DC398CC0}" srcOrd="0" destOrd="0" presId="urn:microsoft.com/office/officeart/2005/8/layout/vList2"/>
    <dgm:cxn modelId="{5028460A-56D7-4BBF-ACDD-093B7A53353C}" type="presParOf" srcId="{9CEAE3B1-BB3D-4363-83B1-B6091680C2AA}" destId="{4E755CF1-3FC2-49CD-BF76-FD16DC398CC0}" srcOrd="0" destOrd="0" presId="urn:microsoft.com/office/officeart/2005/8/layout/vList2"/>
    <dgm:cxn modelId="{F74B944F-C5CF-474B-BB36-F03176143F7A}" type="presParOf" srcId="{9CEAE3B1-BB3D-4363-83B1-B6091680C2AA}" destId="{C56084BB-491D-4EDA-824F-6D135B921469}" srcOrd="1" destOrd="0" presId="urn:microsoft.com/office/officeart/2005/8/layout/vList2"/>
    <dgm:cxn modelId="{1911365C-0D68-436F-832E-8739C5E4E235}" type="presParOf" srcId="{9CEAE3B1-BB3D-4363-83B1-B6091680C2AA}" destId="{0BB29DAD-53F2-43D9-88E1-1D55922BE80F}"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A6F24B-14D9-476A-B948-48218AE6AC3A}" type="doc">
      <dgm:prSet loTypeId="urn:microsoft.com/office/officeart/2005/8/layout/vList2" loCatId="list" qsTypeId="urn:microsoft.com/office/officeart/2005/8/quickstyle/3d5" qsCatId="3D" csTypeId="urn:microsoft.com/office/officeart/2005/8/colors/accent2_2" csCatId="accent2" phldr="1"/>
      <dgm:spPr/>
      <dgm:t>
        <a:bodyPr/>
        <a:lstStyle/>
        <a:p>
          <a:endParaRPr lang="en-US"/>
        </a:p>
      </dgm:t>
    </dgm:pt>
    <dgm:pt modelId="{41DAD482-7D39-44D4-B354-37F69E81F25E}">
      <dgm:prSet custT="1"/>
      <dgm:spPr/>
      <dgm:t>
        <a:bodyPr/>
        <a:lstStyle/>
        <a:p>
          <a:pPr rtl="0"/>
          <a:r>
            <a:rPr lang="en-US" sz="2400" b="0" dirty="0">
              <a:latin typeface="Segoe UI" panose="020B0502040204020203" pitchFamily="34" charset="0"/>
              <a:ea typeface="Segoe UI" panose="020B0502040204020203" pitchFamily="34" charset="0"/>
              <a:cs typeface="Segoe UI" panose="020B0502040204020203" pitchFamily="34" charset="0"/>
            </a:rPr>
            <a:t>Addresses limitations in O365 and covers SP 2013 requirements</a:t>
          </a:r>
          <a:endParaRPr lang="en-US" sz="2400" dirty="0">
            <a:latin typeface="Segoe UI" panose="020B0502040204020203" pitchFamily="34" charset="0"/>
            <a:ea typeface="Segoe UI" panose="020B0502040204020203" pitchFamily="34" charset="0"/>
            <a:cs typeface="Segoe UI" panose="020B0502040204020203" pitchFamily="34" charset="0"/>
          </a:endParaRPr>
        </a:p>
      </dgm:t>
    </dgm:pt>
    <dgm:pt modelId="{08AC6AB2-F013-4DBA-9D60-E9D129E20665}" type="parTrans" cxnId="{1B872073-6C32-4483-89A3-B06C9B5E796D}">
      <dgm:prSet/>
      <dgm:spPr/>
      <dgm:t>
        <a:bodyPr/>
        <a:lstStyle/>
        <a:p>
          <a:endParaRPr lang="en-US"/>
        </a:p>
      </dgm:t>
    </dgm:pt>
    <dgm:pt modelId="{CCEE6070-3DB4-493D-873C-D09FCBE899E5}" type="sibTrans" cxnId="{1B872073-6C32-4483-89A3-B06C9B5E796D}">
      <dgm:prSet/>
      <dgm:spPr/>
      <dgm:t>
        <a:bodyPr/>
        <a:lstStyle/>
        <a:p>
          <a:endParaRPr lang="en-US"/>
        </a:p>
      </dgm:t>
    </dgm:pt>
    <dgm:pt modelId="{EEC91A67-929A-4695-A1B9-E8AE67C5C481}">
      <dgm:prSet custT="1"/>
      <dgm:spPr/>
      <dgm:t>
        <a:bodyPr/>
        <a:lstStyle/>
        <a:p>
          <a:pPr rtl="0"/>
          <a:r>
            <a:rPr lang="en-US" sz="2400" b="0" dirty="0">
              <a:latin typeface="Segoe UI" panose="020B0502040204020203" pitchFamily="34" charset="0"/>
              <a:ea typeface="Segoe UI" panose="020B0502040204020203" pitchFamily="34" charset="0"/>
              <a:cs typeface="Segoe UI" panose="020B0502040204020203" pitchFamily="34" charset="0"/>
            </a:rPr>
            <a:t>Nearly</a:t>
          </a:r>
          <a:r>
            <a:rPr lang="en-US" sz="2400" b="0" baseline="0" dirty="0">
              <a:latin typeface="Segoe UI" panose="020B0502040204020203" pitchFamily="34" charset="0"/>
              <a:ea typeface="Segoe UI" panose="020B0502040204020203" pitchFamily="34" charset="0"/>
              <a:cs typeface="Segoe UI" panose="020B0502040204020203" pitchFamily="34" charset="0"/>
            </a:rPr>
            <a:t> 40+ components that addresses all phases of SDLC</a:t>
          </a:r>
          <a:endParaRPr lang="en-US" sz="2400" dirty="0">
            <a:latin typeface="Segoe UI" panose="020B0502040204020203" pitchFamily="34" charset="0"/>
            <a:ea typeface="Segoe UI" panose="020B0502040204020203" pitchFamily="34" charset="0"/>
            <a:cs typeface="Segoe UI" panose="020B0502040204020203" pitchFamily="34" charset="0"/>
          </a:endParaRPr>
        </a:p>
      </dgm:t>
    </dgm:pt>
    <dgm:pt modelId="{FC19C78D-2DF7-40D1-BA35-E40A31230A6A}" type="parTrans" cxnId="{86BF64B5-A0A1-46D6-B3AC-194CE6DD7FDF}">
      <dgm:prSet/>
      <dgm:spPr/>
      <dgm:t>
        <a:bodyPr/>
        <a:lstStyle/>
        <a:p>
          <a:endParaRPr lang="en-US"/>
        </a:p>
      </dgm:t>
    </dgm:pt>
    <dgm:pt modelId="{D8D9987C-F0DB-41B2-8373-9615245C52A5}" type="sibTrans" cxnId="{86BF64B5-A0A1-46D6-B3AC-194CE6DD7FDF}">
      <dgm:prSet/>
      <dgm:spPr/>
      <dgm:t>
        <a:bodyPr/>
        <a:lstStyle/>
        <a:p>
          <a:endParaRPr lang="en-US"/>
        </a:p>
      </dgm:t>
    </dgm:pt>
    <dgm:pt modelId="{9CEAE3B1-BB3D-4363-83B1-B6091680C2AA}" type="pres">
      <dgm:prSet presAssocID="{B6A6F24B-14D9-476A-B948-48218AE6AC3A}" presName="linear" presStyleCnt="0">
        <dgm:presLayoutVars>
          <dgm:animLvl val="lvl"/>
          <dgm:resizeHandles val="exact"/>
        </dgm:presLayoutVars>
      </dgm:prSet>
      <dgm:spPr/>
      <dgm:t>
        <a:bodyPr/>
        <a:lstStyle/>
        <a:p>
          <a:endParaRPr lang="en-US"/>
        </a:p>
      </dgm:t>
    </dgm:pt>
    <dgm:pt modelId="{4E755CF1-3FC2-49CD-BF76-FD16DC398CC0}" type="pres">
      <dgm:prSet presAssocID="{41DAD482-7D39-44D4-B354-37F69E81F25E}" presName="parentText" presStyleLbl="node1" presStyleIdx="0" presStyleCnt="2">
        <dgm:presLayoutVars>
          <dgm:chMax val="0"/>
          <dgm:bulletEnabled val="1"/>
        </dgm:presLayoutVars>
      </dgm:prSet>
      <dgm:spPr/>
      <dgm:t>
        <a:bodyPr/>
        <a:lstStyle/>
        <a:p>
          <a:endParaRPr lang="en-US"/>
        </a:p>
      </dgm:t>
    </dgm:pt>
    <dgm:pt modelId="{C56084BB-491D-4EDA-824F-6D135B921469}" type="pres">
      <dgm:prSet presAssocID="{CCEE6070-3DB4-493D-873C-D09FCBE899E5}" presName="spacer" presStyleCnt="0"/>
      <dgm:spPr/>
    </dgm:pt>
    <dgm:pt modelId="{0BB29DAD-53F2-43D9-88E1-1D55922BE80F}" type="pres">
      <dgm:prSet presAssocID="{EEC91A67-929A-4695-A1B9-E8AE67C5C481}" presName="parentText" presStyleLbl="node1" presStyleIdx="1" presStyleCnt="2">
        <dgm:presLayoutVars>
          <dgm:chMax val="0"/>
          <dgm:bulletEnabled val="1"/>
        </dgm:presLayoutVars>
      </dgm:prSet>
      <dgm:spPr/>
      <dgm:t>
        <a:bodyPr/>
        <a:lstStyle/>
        <a:p>
          <a:endParaRPr lang="en-US"/>
        </a:p>
      </dgm:t>
    </dgm:pt>
  </dgm:ptLst>
  <dgm:cxnLst>
    <dgm:cxn modelId="{702A498E-3FCF-4995-A5D0-B10BAAD20FCB}" type="presOf" srcId="{B6A6F24B-14D9-476A-B948-48218AE6AC3A}" destId="{9CEAE3B1-BB3D-4363-83B1-B6091680C2AA}" srcOrd="0" destOrd="0" presId="urn:microsoft.com/office/officeart/2005/8/layout/vList2"/>
    <dgm:cxn modelId="{1B872073-6C32-4483-89A3-B06C9B5E796D}" srcId="{B6A6F24B-14D9-476A-B948-48218AE6AC3A}" destId="{41DAD482-7D39-44D4-B354-37F69E81F25E}" srcOrd="0" destOrd="0" parTransId="{08AC6AB2-F013-4DBA-9D60-E9D129E20665}" sibTransId="{CCEE6070-3DB4-493D-873C-D09FCBE899E5}"/>
    <dgm:cxn modelId="{6EA217B0-A6A9-4226-A4D9-015F50BFAD81}" type="presOf" srcId="{EEC91A67-929A-4695-A1B9-E8AE67C5C481}" destId="{0BB29DAD-53F2-43D9-88E1-1D55922BE80F}" srcOrd="0" destOrd="0" presId="urn:microsoft.com/office/officeart/2005/8/layout/vList2"/>
    <dgm:cxn modelId="{86BF64B5-A0A1-46D6-B3AC-194CE6DD7FDF}" srcId="{B6A6F24B-14D9-476A-B948-48218AE6AC3A}" destId="{EEC91A67-929A-4695-A1B9-E8AE67C5C481}" srcOrd="1" destOrd="0" parTransId="{FC19C78D-2DF7-40D1-BA35-E40A31230A6A}" sibTransId="{D8D9987C-F0DB-41B2-8373-9615245C52A5}"/>
    <dgm:cxn modelId="{01ADF413-1FF5-4800-88BB-36D6A5F62F1A}" type="presOf" srcId="{41DAD482-7D39-44D4-B354-37F69E81F25E}" destId="{4E755CF1-3FC2-49CD-BF76-FD16DC398CC0}" srcOrd="0" destOrd="0" presId="urn:microsoft.com/office/officeart/2005/8/layout/vList2"/>
    <dgm:cxn modelId="{752C376F-C456-49D7-B47F-3BA90E965325}" type="presParOf" srcId="{9CEAE3B1-BB3D-4363-83B1-B6091680C2AA}" destId="{4E755CF1-3FC2-49CD-BF76-FD16DC398CC0}" srcOrd="0" destOrd="0" presId="urn:microsoft.com/office/officeart/2005/8/layout/vList2"/>
    <dgm:cxn modelId="{CCECA53B-BB5E-4D23-879B-2EE3F8CD92D6}" type="presParOf" srcId="{9CEAE3B1-BB3D-4363-83B1-B6091680C2AA}" destId="{C56084BB-491D-4EDA-824F-6D135B921469}" srcOrd="1" destOrd="0" presId="urn:microsoft.com/office/officeart/2005/8/layout/vList2"/>
    <dgm:cxn modelId="{D62C5A57-F8F5-4EB5-ABAD-4423F1DAD8B8}" type="presParOf" srcId="{9CEAE3B1-BB3D-4363-83B1-B6091680C2AA}" destId="{0BB29DAD-53F2-43D9-88E1-1D55922BE80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A6F24B-14D9-476A-B948-48218AE6AC3A}" type="doc">
      <dgm:prSet loTypeId="urn:microsoft.com/office/officeart/2005/8/layout/vList2" loCatId="list" qsTypeId="urn:microsoft.com/office/officeart/2005/8/quickstyle/3d5" qsCatId="3D" csTypeId="urn:microsoft.com/office/officeart/2005/8/colors/colorful2" csCatId="colorful" phldr="1"/>
      <dgm:spPr/>
      <dgm:t>
        <a:bodyPr/>
        <a:lstStyle/>
        <a:p>
          <a:endParaRPr lang="en-US"/>
        </a:p>
      </dgm:t>
    </dgm:pt>
    <dgm:pt modelId="{41DAD482-7D39-44D4-B354-37F69E81F25E}">
      <dgm:prSet custT="1"/>
      <dgm:spPr/>
      <dgm:t>
        <a:bodyPr/>
        <a:lstStyle/>
        <a:p>
          <a:pPr rtl="0"/>
          <a:r>
            <a:rPr lang="en-US" sz="2400" b="0" dirty="0">
              <a:latin typeface="Segoe UI" panose="020B0502040204020203" pitchFamily="34" charset="0"/>
              <a:ea typeface="Segoe UI" panose="020B0502040204020203" pitchFamily="34" charset="0"/>
              <a:cs typeface="Segoe UI" panose="020B0502040204020203" pitchFamily="34" charset="0"/>
            </a:rPr>
            <a:t>3 Modes:</a:t>
          </a:r>
          <a:r>
            <a:rPr lang="en-US" sz="2400" b="0" baseline="0" dirty="0">
              <a:latin typeface="Segoe UI" panose="020B0502040204020203" pitchFamily="34" charset="0"/>
              <a:ea typeface="Segoe UI" panose="020B0502040204020203" pitchFamily="34" charset="0"/>
              <a:cs typeface="Segoe UI" panose="020B0502040204020203" pitchFamily="34" charset="0"/>
            </a:rPr>
            <a:t> </a:t>
          </a:r>
          <a:r>
            <a:rPr lang="en-US" sz="2400" b="0" dirty="0">
              <a:latin typeface="Segoe UI" panose="020B0502040204020203" pitchFamily="34" charset="0"/>
              <a:ea typeface="Segoe UI" panose="020B0502040204020203" pitchFamily="34" charset="0"/>
              <a:cs typeface="Segoe UI" panose="020B0502040204020203" pitchFamily="34" charset="0"/>
            </a:rPr>
            <a:t>Full,</a:t>
          </a:r>
          <a:r>
            <a:rPr lang="en-US" sz="2400" b="0" baseline="0" dirty="0">
              <a:latin typeface="Segoe UI" panose="020B0502040204020203" pitchFamily="34" charset="0"/>
              <a:ea typeface="Segoe UI" panose="020B0502040204020203" pitchFamily="34" charset="0"/>
              <a:cs typeface="Segoe UI" panose="020B0502040204020203" pitchFamily="34" charset="0"/>
            </a:rPr>
            <a:t> </a:t>
          </a:r>
          <a:r>
            <a:rPr lang="en-US" sz="2400" b="0" dirty="0">
              <a:latin typeface="Segoe UI" panose="020B0502040204020203" pitchFamily="34" charset="0"/>
              <a:ea typeface="Segoe UI" panose="020B0502040204020203" pitchFamily="34" charset="0"/>
              <a:cs typeface="Segoe UI" panose="020B0502040204020203" pitchFamily="34" charset="0"/>
            </a:rPr>
            <a:t>Components,</a:t>
          </a:r>
          <a:r>
            <a:rPr lang="en-US" sz="2400" b="0" baseline="0" dirty="0">
              <a:latin typeface="Segoe UI" panose="020B0502040204020203" pitchFamily="34" charset="0"/>
              <a:ea typeface="Segoe UI" panose="020B0502040204020203" pitchFamily="34" charset="0"/>
              <a:cs typeface="Segoe UI" panose="020B0502040204020203" pitchFamily="34" charset="0"/>
            </a:rPr>
            <a:t> </a:t>
          </a:r>
          <a:r>
            <a:rPr lang="en-US" sz="2400" b="0" dirty="0">
              <a:latin typeface="Segoe UI" panose="020B0502040204020203" pitchFamily="34" charset="0"/>
              <a:ea typeface="Segoe UI" panose="020B0502040204020203" pitchFamily="34" charset="0"/>
              <a:cs typeface="Segoe UI" panose="020B0502040204020203" pitchFamily="34" charset="0"/>
            </a:rPr>
            <a:t>API</a:t>
          </a:r>
          <a:endParaRPr lang="en-US" sz="2400" dirty="0">
            <a:latin typeface="Segoe UI" panose="020B0502040204020203" pitchFamily="34" charset="0"/>
            <a:ea typeface="Segoe UI" panose="020B0502040204020203" pitchFamily="34" charset="0"/>
            <a:cs typeface="Segoe UI" panose="020B0502040204020203" pitchFamily="34" charset="0"/>
          </a:endParaRPr>
        </a:p>
      </dgm:t>
    </dgm:pt>
    <dgm:pt modelId="{08AC6AB2-F013-4DBA-9D60-E9D129E20665}" type="parTrans" cxnId="{1B872073-6C32-4483-89A3-B06C9B5E796D}">
      <dgm:prSet/>
      <dgm:spPr/>
      <dgm:t>
        <a:bodyPr/>
        <a:lstStyle/>
        <a:p>
          <a:endParaRPr lang="en-US"/>
        </a:p>
      </dgm:t>
    </dgm:pt>
    <dgm:pt modelId="{CCEE6070-3DB4-493D-873C-D09FCBE899E5}" type="sibTrans" cxnId="{1B872073-6C32-4483-89A3-B06C9B5E796D}">
      <dgm:prSet/>
      <dgm:spPr/>
      <dgm:t>
        <a:bodyPr/>
        <a:lstStyle/>
        <a:p>
          <a:endParaRPr lang="en-US"/>
        </a:p>
      </dgm:t>
    </dgm:pt>
    <dgm:pt modelId="{EEC91A67-929A-4695-A1B9-E8AE67C5C481}">
      <dgm:prSet custT="1"/>
      <dgm:spPr/>
      <dgm:t>
        <a:bodyPr/>
        <a:lstStyle/>
        <a:p>
          <a:pPr rtl="0"/>
          <a:r>
            <a:rPr lang="en-US" sz="2400" b="0" dirty="0">
              <a:latin typeface="Segoe UI" panose="020B0502040204020203" pitchFamily="34" charset="0"/>
              <a:ea typeface="Segoe UI" panose="020B0502040204020203" pitchFamily="34" charset="0"/>
              <a:cs typeface="Segoe UI" panose="020B0502040204020203" pitchFamily="34" charset="0"/>
            </a:rPr>
            <a:t>Supports</a:t>
          </a:r>
          <a:r>
            <a:rPr lang="en-US" sz="2400" b="0" baseline="0" dirty="0">
              <a:latin typeface="Segoe UI" panose="020B0502040204020203" pitchFamily="34" charset="0"/>
              <a:ea typeface="Segoe UI" panose="020B0502040204020203" pitchFamily="34" charset="0"/>
              <a:cs typeface="Segoe UI" panose="020B0502040204020203" pitchFamily="34" charset="0"/>
            </a:rPr>
            <a:t> On-Premise &amp; Cloud </a:t>
          </a:r>
          <a:endParaRPr lang="en-US" sz="2400" dirty="0">
            <a:latin typeface="Segoe UI" panose="020B0502040204020203" pitchFamily="34" charset="0"/>
            <a:ea typeface="Segoe UI" panose="020B0502040204020203" pitchFamily="34" charset="0"/>
            <a:cs typeface="Segoe UI" panose="020B0502040204020203" pitchFamily="34" charset="0"/>
          </a:endParaRPr>
        </a:p>
      </dgm:t>
    </dgm:pt>
    <dgm:pt modelId="{FC19C78D-2DF7-40D1-BA35-E40A31230A6A}" type="parTrans" cxnId="{86BF64B5-A0A1-46D6-B3AC-194CE6DD7FDF}">
      <dgm:prSet/>
      <dgm:spPr/>
      <dgm:t>
        <a:bodyPr/>
        <a:lstStyle/>
        <a:p>
          <a:endParaRPr lang="en-US"/>
        </a:p>
      </dgm:t>
    </dgm:pt>
    <dgm:pt modelId="{D8D9987C-F0DB-41B2-8373-9615245C52A5}" type="sibTrans" cxnId="{86BF64B5-A0A1-46D6-B3AC-194CE6DD7FDF}">
      <dgm:prSet/>
      <dgm:spPr/>
      <dgm:t>
        <a:bodyPr/>
        <a:lstStyle/>
        <a:p>
          <a:endParaRPr lang="en-US"/>
        </a:p>
      </dgm:t>
    </dgm:pt>
    <dgm:pt modelId="{9CEAE3B1-BB3D-4363-83B1-B6091680C2AA}" type="pres">
      <dgm:prSet presAssocID="{B6A6F24B-14D9-476A-B948-48218AE6AC3A}" presName="linear" presStyleCnt="0">
        <dgm:presLayoutVars>
          <dgm:animLvl val="lvl"/>
          <dgm:resizeHandles val="exact"/>
        </dgm:presLayoutVars>
      </dgm:prSet>
      <dgm:spPr/>
      <dgm:t>
        <a:bodyPr/>
        <a:lstStyle/>
        <a:p>
          <a:endParaRPr lang="en-US"/>
        </a:p>
      </dgm:t>
    </dgm:pt>
    <dgm:pt modelId="{4E755CF1-3FC2-49CD-BF76-FD16DC398CC0}" type="pres">
      <dgm:prSet presAssocID="{41DAD482-7D39-44D4-B354-37F69E81F25E}" presName="parentText" presStyleLbl="node1" presStyleIdx="0" presStyleCnt="2">
        <dgm:presLayoutVars>
          <dgm:chMax val="0"/>
          <dgm:bulletEnabled val="1"/>
        </dgm:presLayoutVars>
      </dgm:prSet>
      <dgm:spPr/>
      <dgm:t>
        <a:bodyPr/>
        <a:lstStyle/>
        <a:p>
          <a:endParaRPr lang="en-US"/>
        </a:p>
      </dgm:t>
    </dgm:pt>
    <dgm:pt modelId="{C56084BB-491D-4EDA-824F-6D135B921469}" type="pres">
      <dgm:prSet presAssocID="{CCEE6070-3DB4-493D-873C-D09FCBE899E5}" presName="spacer" presStyleCnt="0"/>
      <dgm:spPr/>
    </dgm:pt>
    <dgm:pt modelId="{0BB29DAD-53F2-43D9-88E1-1D55922BE80F}" type="pres">
      <dgm:prSet presAssocID="{EEC91A67-929A-4695-A1B9-E8AE67C5C481}" presName="parentText" presStyleLbl="node1" presStyleIdx="1" presStyleCnt="2">
        <dgm:presLayoutVars>
          <dgm:chMax val="0"/>
          <dgm:bulletEnabled val="1"/>
        </dgm:presLayoutVars>
      </dgm:prSet>
      <dgm:spPr/>
      <dgm:t>
        <a:bodyPr/>
        <a:lstStyle/>
        <a:p>
          <a:endParaRPr lang="en-US"/>
        </a:p>
      </dgm:t>
    </dgm:pt>
  </dgm:ptLst>
  <dgm:cxnLst>
    <dgm:cxn modelId="{1B872073-6C32-4483-89A3-B06C9B5E796D}" srcId="{B6A6F24B-14D9-476A-B948-48218AE6AC3A}" destId="{41DAD482-7D39-44D4-B354-37F69E81F25E}" srcOrd="0" destOrd="0" parTransId="{08AC6AB2-F013-4DBA-9D60-E9D129E20665}" sibTransId="{CCEE6070-3DB4-493D-873C-D09FCBE899E5}"/>
    <dgm:cxn modelId="{97D96856-143C-4D7A-9D27-3E2B0EB23E3F}" type="presOf" srcId="{41DAD482-7D39-44D4-B354-37F69E81F25E}" destId="{4E755CF1-3FC2-49CD-BF76-FD16DC398CC0}" srcOrd="0" destOrd="0" presId="urn:microsoft.com/office/officeart/2005/8/layout/vList2"/>
    <dgm:cxn modelId="{68200B7E-35C1-466F-89A1-F64C7C6B69C3}" type="presOf" srcId="{B6A6F24B-14D9-476A-B948-48218AE6AC3A}" destId="{9CEAE3B1-BB3D-4363-83B1-B6091680C2AA}" srcOrd="0" destOrd="0" presId="urn:microsoft.com/office/officeart/2005/8/layout/vList2"/>
    <dgm:cxn modelId="{11FB2277-3659-431F-BF55-F4421E54BD22}" type="presOf" srcId="{EEC91A67-929A-4695-A1B9-E8AE67C5C481}" destId="{0BB29DAD-53F2-43D9-88E1-1D55922BE80F}" srcOrd="0" destOrd="0" presId="urn:microsoft.com/office/officeart/2005/8/layout/vList2"/>
    <dgm:cxn modelId="{86BF64B5-A0A1-46D6-B3AC-194CE6DD7FDF}" srcId="{B6A6F24B-14D9-476A-B948-48218AE6AC3A}" destId="{EEC91A67-929A-4695-A1B9-E8AE67C5C481}" srcOrd="1" destOrd="0" parTransId="{FC19C78D-2DF7-40D1-BA35-E40A31230A6A}" sibTransId="{D8D9987C-F0DB-41B2-8373-9615245C52A5}"/>
    <dgm:cxn modelId="{93801018-56BF-4CA5-A1AF-D608DBD02749}" type="presParOf" srcId="{9CEAE3B1-BB3D-4363-83B1-B6091680C2AA}" destId="{4E755CF1-3FC2-49CD-BF76-FD16DC398CC0}" srcOrd="0" destOrd="0" presId="urn:microsoft.com/office/officeart/2005/8/layout/vList2"/>
    <dgm:cxn modelId="{EB2EE116-E2A9-4801-8889-04ECF1AA674F}" type="presParOf" srcId="{9CEAE3B1-BB3D-4363-83B1-B6091680C2AA}" destId="{C56084BB-491D-4EDA-824F-6D135B921469}" srcOrd="1" destOrd="0" presId="urn:microsoft.com/office/officeart/2005/8/layout/vList2"/>
    <dgm:cxn modelId="{C89475AE-F4F6-4F33-AA8C-1DAD092D25F3}" type="presParOf" srcId="{9CEAE3B1-BB3D-4363-83B1-B6091680C2AA}" destId="{0BB29DAD-53F2-43D9-88E1-1D55922BE80F}"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A6F24B-14D9-476A-B948-48218AE6AC3A}" type="doc">
      <dgm:prSet loTypeId="urn:microsoft.com/office/officeart/2005/8/layout/vList2" loCatId="list" qsTypeId="urn:microsoft.com/office/officeart/2005/8/quickstyle/3d5" qsCatId="3D" csTypeId="urn:microsoft.com/office/officeart/2005/8/colors/accent6_2" csCatId="accent6" phldr="1"/>
      <dgm:spPr/>
      <dgm:t>
        <a:bodyPr/>
        <a:lstStyle/>
        <a:p>
          <a:endParaRPr lang="en-US"/>
        </a:p>
      </dgm:t>
    </dgm:pt>
    <dgm:pt modelId="{41DAD482-7D39-44D4-B354-37F69E81F25E}">
      <dgm:prSet custT="1"/>
      <dgm:spPr/>
      <dgm:t>
        <a:bodyPr/>
        <a:lstStyle/>
        <a:p>
          <a:pPr rtl="0"/>
          <a:r>
            <a:rPr lang="en-US" sz="2400" b="0" dirty="0">
              <a:latin typeface="Segoe UI" pitchFamily="34" charset="0"/>
              <a:ea typeface="Segoe UI" pitchFamily="34" charset="0"/>
              <a:cs typeface="Segoe UI" pitchFamily="34" charset="0"/>
            </a:rPr>
            <a:t>A host of ready-made </a:t>
          </a:r>
          <a:r>
            <a:rPr lang="en-US" sz="2400" b="0" dirty="0" err="1">
              <a:latin typeface="Segoe UI" pitchFamily="34" charset="0"/>
              <a:ea typeface="Segoe UI" pitchFamily="34" charset="0"/>
              <a:cs typeface="Segoe UI" pitchFamily="34" charset="0"/>
            </a:rPr>
            <a:t>CMMi</a:t>
          </a:r>
          <a:r>
            <a:rPr lang="en-US" sz="2400" b="0" dirty="0">
              <a:latin typeface="Segoe UI" pitchFamily="34" charset="0"/>
              <a:ea typeface="Segoe UI" pitchFamily="34" charset="0"/>
              <a:cs typeface="Segoe UI" pitchFamily="34" charset="0"/>
            </a:rPr>
            <a:t> and HCL internal quality compliant tools</a:t>
          </a:r>
          <a:endParaRPr lang="en-US" sz="2400" dirty="0">
            <a:latin typeface="Segoe UI" panose="020B0502040204020203" pitchFamily="34" charset="0"/>
            <a:ea typeface="Segoe UI" panose="020B0502040204020203" pitchFamily="34" charset="0"/>
            <a:cs typeface="Segoe UI" panose="020B0502040204020203" pitchFamily="34" charset="0"/>
          </a:endParaRPr>
        </a:p>
      </dgm:t>
    </dgm:pt>
    <dgm:pt modelId="{08AC6AB2-F013-4DBA-9D60-E9D129E20665}" type="parTrans" cxnId="{1B872073-6C32-4483-89A3-B06C9B5E796D}">
      <dgm:prSet/>
      <dgm:spPr/>
      <dgm:t>
        <a:bodyPr/>
        <a:lstStyle/>
        <a:p>
          <a:endParaRPr lang="en-US"/>
        </a:p>
      </dgm:t>
    </dgm:pt>
    <dgm:pt modelId="{CCEE6070-3DB4-493D-873C-D09FCBE899E5}" type="sibTrans" cxnId="{1B872073-6C32-4483-89A3-B06C9B5E796D}">
      <dgm:prSet/>
      <dgm:spPr/>
      <dgm:t>
        <a:bodyPr/>
        <a:lstStyle/>
        <a:p>
          <a:endParaRPr lang="en-US"/>
        </a:p>
      </dgm:t>
    </dgm:pt>
    <dgm:pt modelId="{EEC91A67-929A-4695-A1B9-E8AE67C5C481}">
      <dgm:prSet custT="1"/>
      <dgm:spPr/>
      <dgm:t>
        <a:bodyPr/>
        <a:lstStyle/>
        <a:p>
          <a:pPr rtl="0"/>
          <a:r>
            <a:rPr lang="en-US" sz="2400" b="0" baseline="0" dirty="0">
              <a:latin typeface="Segoe UI" pitchFamily="34" charset="0"/>
              <a:ea typeface="Segoe UI" pitchFamily="34" charset="0"/>
              <a:cs typeface="Segoe UI" pitchFamily="34" charset="0"/>
            </a:rPr>
            <a:t>Improves Quality and performance</a:t>
          </a:r>
          <a:endParaRPr lang="en-US" sz="2400" dirty="0">
            <a:latin typeface="Segoe UI" panose="020B0502040204020203" pitchFamily="34" charset="0"/>
            <a:ea typeface="Segoe UI" panose="020B0502040204020203" pitchFamily="34" charset="0"/>
            <a:cs typeface="Segoe UI" panose="020B0502040204020203" pitchFamily="34" charset="0"/>
          </a:endParaRPr>
        </a:p>
      </dgm:t>
    </dgm:pt>
    <dgm:pt modelId="{FC19C78D-2DF7-40D1-BA35-E40A31230A6A}" type="parTrans" cxnId="{86BF64B5-A0A1-46D6-B3AC-194CE6DD7FDF}">
      <dgm:prSet/>
      <dgm:spPr/>
      <dgm:t>
        <a:bodyPr/>
        <a:lstStyle/>
        <a:p>
          <a:endParaRPr lang="en-US"/>
        </a:p>
      </dgm:t>
    </dgm:pt>
    <dgm:pt modelId="{D8D9987C-F0DB-41B2-8373-9615245C52A5}" type="sibTrans" cxnId="{86BF64B5-A0A1-46D6-B3AC-194CE6DD7FDF}">
      <dgm:prSet/>
      <dgm:spPr/>
      <dgm:t>
        <a:bodyPr/>
        <a:lstStyle/>
        <a:p>
          <a:endParaRPr lang="en-US"/>
        </a:p>
      </dgm:t>
    </dgm:pt>
    <dgm:pt modelId="{9CEAE3B1-BB3D-4363-83B1-B6091680C2AA}" type="pres">
      <dgm:prSet presAssocID="{B6A6F24B-14D9-476A-B948-48218AE6AC3A}" presName="linear" presStyleCnt="0">
        <dgm:presLayoutVars>
          <dgm:animLvl val="lvl"/>
          <dgm:resizeHandles val="exact"/>
        </dgm:presLayoutVars>
      </dgm:prSet>
      <dgm:spPr/>
      <dgm:t>
        <a:bodyPr/>
        <a:lstStyle/>
        <a:p>
          <a:endParaRPr lang="en-US"/>
        </a:p>
      </dgm:t>
    </dgm:pt>
    <dgm:pt modelId="{4E755CF1-3FC2-49CD-BF76-FD16DC398CC0}" type="pres">
      <dgm:prSet presAssocID="{41DAD482-7D39-44D4-B354-37F69E81F25E}" presName="parentText" presStyleLbl="node1" presStyleIdx="0" presStyleCnt="2">
        <dgm:presLayoutVars>
          <dgm:chMax val="0"/>
          <dgm:bulletEnabled val="1"/>
        </dgm:presLayoutVars>
      </dgm:prSet>
      <dgm:spPr/>
      <dgm:t>
        <a:bodyPr/>
        <a:lstStyle/>
        <a:p>
          <a:endParaRPr lang="en-US"/>
        </a:p>
      </dgm:t>
    </dgm:pt>
    <dgm:pt modelId="{C56084BB-491D-4EDA-824F-6D135B921469}" type="pres">
      <dgm:prSet presAssocID="{CCEE6070-3DB4-493D-873C-D09FCBE899E5}" presName="spacer" presStyleCnt="0"/>
      <dgm:spPr/>
    </dgm:pt>
    <dgm:pt modelId="{0BB29DAD-53F2-43D9-88E1-1D55922BE80F}" type="pres">
      <dgm:prSet presAssocID="{EEC91A67-929A-4695-A1B9-E8AE67C5C481}" presName="parentText" presStyleLbl="node1" presStyleIdx="1" presStyleCnt="2">
        <dgm:presLayoutVars>
          <dgm:chMax val="0"/>
          <dgm:bulletEnabled val="1"/>
        </dgm:presLayoutVars>
      </dgm:prSet>
      <dgm:spPr/>
      <dgm:t>
        <a:bodyPr/>
        <a:lstStyle/>
        <a:p>
          <a:endParaRPr lang="en-US"/>
        </a:p>
      </dgm:t>
    </dgm:pt>
  </dgm:ptLst>
  <dgm:cxnLst>
    <dgm:cxn modelId="{1B872073-6C32-4483-89A3-B06C9B5E796D}" srcId="{B6A6F24B-14D9-476A-B948-48218AE6AC3A}" destId="{41DAD482-7D39-44D4-B354-37F69E81F25E}" srcOrd="0" destOrd="0" parTransId="{08AC6AB2-F013-4DBA-9D60-E9D129E20665}" sibTransId="{CCEE6070-3DB4-493D-873C-D09FCBE899E5}"/>
    <dgm:cxn modelId="{6AA038F1-8C49-42BB-A3A1-E1DA0B0E3E7A}" type="presOf" srcId="{B6A6F24B-14D9-476A-B948-48218AE6AC3A}" destId="{9CEAE3B1-BB3D-4363-83B1-B6091680C2AA}" srcOrd="0" destOrd="0" presId="urn:microsoft.com/office/officeart/2005/8/layout/vList2"/>
    <dgm:cxn modelId="{86BF64B5-A0A1-46D6-B3AC-194CE6DD7FDF}" srcId="{B6A6F24B-14D9-476A-B948-48218AE6AC3A}" destId="{EEC91A67-929A-4695-A1B9-E8AE67C5C481}" srcOrd="1" destOrd="0" parTransId="{FC19C78D-2DF7-40D1-BA35-E40A31230A6A}" sibTransId="{D8D9987C-F0DB-41B2-8373-9615245C52A5}"/>
    <dgm:cxn modelId="{67A74D33-A47E-4EDB-A914-D2D92541895E}" type="presOf" srcId="{EEC91A67-929A-4695-A1B9-E8AE67C5C481}" destId="{0BB29DAD-53F2-43D9-88E1-1D55922BE80F}" srcOrd="0" destOrd="0" presId="urn:microsoft.com/office/officeart/2005/8/layout/vList2"/>
    <dgm:cxn modelId="{D9582C12-98ED-44FB-B24C-5D993EB97A2E}" type="presOf" srcId="{41DAD482-7D39-44D4-B354-37F69E81F25E}" destId="{4E755CF1-3FC2-49CD-BF76-FD16DC398CC0}" srcOrd="0" destOrd="0" presId="urn:microsoft.com/office/officeart/2005/8/layout/vList2"/>
    <dgm:cxn modelId="{FB829259-3638-4B1E-96B2-2DD411A40F3E}" type="presParOf" srcId="{9CEAE3B1-BB3D-4363-83B1-B6091680C2AA}" destId="{4E755CF1-3FC2-49CD-BF76-FD16DC398CC0}" srcOrd="0" destOrd="0" presId="urn:microsoft.com/office/officeart/2005/8/layout/vList2"/>
    <dgm:cxn modelId="{ED5ECE84-0823-449D-9DD2-E37EB3D88956}" type="presParOf" srcId="{9CEAE3B1-BB3D-4363-83B1-B6091680C2AA}" destId="{C56084BB-491D-4EDA-824F-6D135B921469}" srcOrd="1" destOrd="0" presId="urn:microsoft.com/office/officeart/2005/8/layout/vList2"/>
    <dgm:cxn modelId="{93B70DB6-F354-4B37-8919-79FF94F29A3B}" type="presParOf" srcId="{9CEAE3B1-BB3D-4363-83B1-B6091680C2AA}" destId="{0BB29DAD-53F2-43D9-88E1-1D55922BE80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A6F24B-14D9-476A-B948-48218AE6AC3A}" type="doc">
      <dgm:prSet loTypeId="urn:microsoft.com/office/officeart/2005/8/layout/vList2" loCatId="list" qsTypeId="urn:microsoft.com/office/officeart/2005/8/quickstyle/3d5" qsCatId="3D" csTypeId="urn:microsoft.com/office/officeart/2005/8/colors/accent4_2" csCatId="accent4" phldr="1"/>
      <dgm:spPr/>
      <dgm:t>
        <a:bodyPr/>
        <a:lstStyle/>
        <a:p>
          <a:endParaRPr lang="en-US"/>
        </a:p>
      </dgm:t>
    </dgm:pt>
    <dgm:pt modelId="{41DAD482-7D39-44D4-B354-37F69E81F25E}">
      <dgm:prSet custT="1"/>
      <dgm:spPr/>
      <dgm:t>
        <a:bodyPr/>
        <a:lstStyle/>
        <a:p>
          <a:pPr rtl="0"/>
          <a:r>
            <a:rPr lang="en-IN" sz="2400" dirty="0">
              <a:latin typeface="Segoe UI" panose="020B0502040204020203" pitchFamily="34" charset="0"/>
              <a:ea typeface="Segoe UI" panose="020B0502040204020203" pitchFamily="34" charset="0"/>
              <a:cs typeface="Segoe UI" panose="020B0502040204020203" pitchFamily="34" charset="0"/>
            </a:rPr>
            <a:t>102 areas under 3 Governance segments – Info, IT and App</a:t>
          </a:r>
          <a:endParaRPr lang="en-US" sz="2400" dirty="0">
            <a:latin typeface="Segoe UI" panose="020B0502040204020203" pitchFamily="34" charset="0"/>
            <a:ea typeface="Segoe UI" panose="020B0502040204020203" pitchFamily="34" charset="0"/>
            <a:cs typeface="Segoe UI" panose="020B0502040204020203" pitchFamily="34" charset="0"/>
          </a:endParaRPr>
        </a:p>
      </dgm:t>
    </dgm:pt>
    <dgm:pt modelId="{08AC6AB2-F013-4DBA-9D60-E9D129E20665}" type="parTrans" cxnId="{1B872073-6C32-4483-89A3-B06C9B5E796D}">
      <dgm:prSet/>
      <dgm:spPr/>
      <dgm:t>
        <a:bodyPr/>
        <a:lstStyle/>
        <a:p>
          <a:endParaRPr lang="en-US"/>
        </a:p>
      </dgm:t>
    </dgm:pt>
    <dgm:pt modelId="{CCEE6070-3DB4-493D-873C-D09FCBE899E5}" type="sibTrans" cxnId="{1B872073-6C32-4483-89A3-B06C9B5E796D}">
      <dgm:prSet/>
      <dgm:spPr/>
      <dgm:t>
        <a:bodyPr/>
        <a:lstStyle/>
        <a:p>
          <a:endParaRPr lang="en-US"/>
        </a:p>
      </dgm:t>
    </dgm:pt>
    <dgm:pt modelId="{EEC91A67-929A-4695-A1B9-E8AE67C5C481}">
      <dgm:prSet custT="1"/>
      <dgm:spPr/>
      <dgm:t>
        <a:bodyPr/>
        <a:lstStyle/>
        <a:p>
          <a:pPr rtl="0"/>
          <a:r>
            <a:rPr lang="en-US" sz="2400" dirty="0">
              <a:latin typeface="Segoe UI" panose="020B0502040204020203" pitchFamily="34" charset="0"/>
              <a:ea typeface="Segoe UI" panose="020B0502040204020203" pitchFamily="34" charset="0"/>
              <a:cs typeface="Segoe UI" panose="020B0502040204020203" pitchFamily="34" charset="0"/>
            </a:rPr>
            <a:t>Powered by CAF Framework</a:t>
          </a:r>
        </a:p>
      </dgm:t>
    </dgm:pt>
    <dgm:pt modelId="{FC19C78D-2DF7-40D1-BA35-E40A31230A6A}" type="parTrans" cxnId="{86BF64B5-A0A1-46D6-B3AC-194CE6DD7FDF}">
      <dgm:prSet/>
      <dgm:spPr/>
      <dgm:t>
        <a:bodyPr/>
        <a:lstStyle/>
        <a:p>
          <a:endParaRPr lang="en-US"/>
        </a:p>
      </dgm:t>
    </dgm:pt>
    <dgm:pt modelId="{D8D9987C-F0DB-41B2-8373-9615245C52A5}" type="sibTrans" cxnId="{86BF64B5-A0A1-46D6-B3AC-194CE6DD7FDF}">
      <dgm:prSet/>
      <dgm:spPr/>
      <dgm:t>
        <a:bodyPr/>
        <a:lstStyle/>
        <a:p>
          <a:endParaRPr lang="en-US"/>
        </a:p>
      </dgm:t>
    </dgm:pt>
    <dgm:pt modelId="{9CEAE3B1-BB3D-4363-83B1-B6091680C2AA}" type="pres">
      <dgm:prSet presAssocID="{B6A6F24B-14D9-476A-B948-48218AE6AC3A}" presName="linear" presStyleCnt="0">
        <dgm:presLayoutVars>
          <dgm:animLvl val="lvl"/>
          <dgm:resizeHandles val="exact"/>
        </dgm:presLayoutVars>
      </dgm:prSet>
      <dgm:spPr/>
      <dgm:t>
        <a:bodyPr/>
        <a:lstStyle/>
        <a:p>
          <a:endParaRPr lang="en-US"/>
        </a:p>
      </dgm:t>
    </dgm:pt>
    <dgm:pt modelId="{4E755CF1-3FC2-49CD-BF76-FD16DC398CC0}" type="pres">
      <dgm:prSet presAssocID="{41DAD482-7D39-44D4-B354-37F69E81F25E}" presName="parentText" presStyleLbl="node1" presStyleIdx="0" presStyleCnt="2">
        <dgm:presLayoutVars>
          <dgm:chMax val="0"/>
          <dgm:bulletEnabled val="1"/>
        </dgm:presLayoutVars>
      </dgm:prSet>
      <dgm:spPr/>
      <dgm:t>
        <a:bodyPr/>
        <a:lstStyle/>
        <a:p>
          <a:endParaRPr lang="en-US"/>
        </a:p>
      </dgm:t>
    </dgm:pt>
    <dgm:pt modelId="{C56084BB-491D-4EDA-824F-6D135B921469}" type="pres">
      <dgm:prSet presAssocID="{CCEE6070-3DB4-493D-873C-D09FCBE899E5}" presName="spacer" presStyleCnt="0"/>
      <dgm:spPr/>
    </dgm:pt>
    <dgm:pt modelId="{0BB29DAD-53F2-43D9-88E1-1D55922BE80F}" type="pres">
      <dgm:prSet presAssocID="{EEC91A67-929A-4695-A1B9-E8AE67C5C481}" presName="parentText" presStyleLbl="node1" presStyleIdx="1" presStyleCnt="2">
        <dgm:presLayoutVars>
          <dgm:chMax val="0"/>
          <dgm:bulletEnabled val="1"/>
        </dgm:presLayoutVars>
      </dgm:prSet>
      <dgm:spPr/>
      <dgm:t>
        <a:bodyPr/>
        <a:lstStyle/>
        <a:p>
          <a:endParaRPr lang="en-US"/>
        </a:p>
      </dgm:t>
    </dgm:pt>
  </dgm:ptLst>
  <dgm:cxnLst>
    <dgm:cxn modelId="{1B872073-6C32-4483-89A3-B06C9B5E796D}" srcId="{B6A6F24B-14D9-476A-B948-48218AE6AC3A}" destId="{41DAD482-7D39-44D4-B354-37F69E81F25E}" srcOrd="0" destOrd="0" parTransId="{08AC6AB2-F013-4DBA-9D60-E9D129E20665}" sibTransId="{CCEE6070-3DB4-493D-873C-D09FCBE899E5}"/>
    <dgm:cxn modelId="{1D6F0B07-BF9F-4166-A324-1AB128766B2C}" type="presOf" srcId="{B6A6F24B-14D9-476A-B948-48218AE6AC3A}" destId="{9CEAE3B1-BB3D-4363-83B1-B6091680C2AA}" srcOrd="0" destOrd="0" presId="urn:microsoft.com/office/officeart/2005/8/layout/vList2"/>
    <dgm:cxn modelId="{33059FE4-C09E-49B6-9DB5-8350EB662CD1}" type="presOf" srcId="{EEC91A67-929A-4695-A1B9-E8AE67C5C481}" destId="{0BB29DAD-53F2-43D9-88E1-1D55922BE80F}" srcOrd="0" destOrd="0" presId="urn:microsoft.com/office/officeart/2005/8/layout/vList2"/>
    <dgm:cxn modelId="{E4BAF625-8AE9-4833-9F06-F372E38C540A}" type="presOf" srcId="{41DAD482-7D39-44D4-B354-37F69E81F25E}" destId="{4E755CF1-3FC2-49CD-BF76-FD16DC398CC0}" srcOrd="0" destOrd="0" presId="urn:microsoft.com/office/officeart/2005/8/layout/vList2"/>
    <dgm:cxn modelId="{86BF64B5-A0A1-46D6-B3AC-194CE6DD7FDF}" srcId="{B6A6F24B-14D9-476A-B948-48218AE6AC3A}" destId="{EEC91A67-929A-4695-A1B9-E8AE67C5C481}" srcOrd="1" destOrd="0" parTransId="{FC19C78D-2DF7-40D1-BA35-E40A31230A6A}" sibTransId="{D8D9987C-F0DB-41B2-8373-9615245C52A5}"/>
    <dgm:cxn modelId="{2FD2148D-B7BB-4BB5-8559-9907568334DB}" type="presParOf" srcId="{9CEAE3B1-BB3D-4363-83B1-B6091680C2AA}" destId="{4E755CF1-3FC2-49CD-BF76-FD16DC398CC0}" srcOrd="0" destOrd="0" presId="urn:microsoft.com/office/officeart/2005/8/layout/vList2"/>
    <dgm:cxn modelId="{1AD63FB2-1188-4AC8-94BD-9B49A52120B9}" type="presParOf" srcId="{9CEAE3B1-BB3D-4363-83B1-B6091680C2AA}" destId="{C56084BB-491D-4EDA-824F-6D135B921469}" srcOrd="1" destOrd="0" presId="urn:microsoft.com/office/officeart/2005/8/layout/vList2"/>
    <dgm:cxn modelId="{332E329A-21AD-4E7E-8171-A3A2E8C6789C}" type="presParOf" srcId="{9CEAE3B1-BB3D-4363-83B1-B6091680C2AA}" destId="{0BB29DAD-53F2-43D9-88E1-1D55922BE80F}"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FCE8AF-232D-4CB0-ACBD-1411B7D8379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IN"/>
        </a:p>
      </dgm:t>
    </dgm:pt>
    <dgm:pt modelId="{CC9B4EA9-3975-4971-AE78-16D23A6CFA5C}">
      <dgm:prSet phldrT="[Text]"/>
      <dgm:spPr/>
      <dgm:t>
        <a:bodyPr/>
        <a:lstStyle/>
        <a:p>
          <a:r>
            <a:rPr lang="en-US" b="1" dirty="0">
              <a:latin typeface="Segoe UI" pitchFamily="34" charset="0"/>
              <a:ea typeface="Segoe UI" pitchFamily="34" charset="0"/>
              <a:cs typeface="Segoe UI" pitchFamily="34" charset="0"/>
            </a:rPr>
            <a:t>Discovery</a:t>
          </a:r>
          <a:endParaRPr lang="en-IN" b="1" dirty="0">
            <a:latin typeface="Segoe UI" pitchFamily="34" charset="0"/>
            <a:ea typeface="Segoe UI" pitchFamily="34" charset="0"/>
            <a:cs typeface="Segoe UI" pitchFamily="34" charset="0"/>
          </a:endParaRPr>
        </a:p>
      </dgm:t>
    </dgm:pt>
    <dgm:pt modelId="{0F953378-D032-44B1-867B-AD77F07F687E}" type="parTrans" cxnId="{8931B9FF-1684-4087-8072-C814761C7E22}">
      <dgm:prSet/>
      <dgm:spPr/>
      <dgm:t>
        <a:bodyPr/>
        <a:lstStyle/>
        <a:p>
          <a:endParaRPr lang="en-IN" b="1"/>
        </a:p>
      </dgm:t>
    </dgm:pt>
    <dgm:pt modelId="{DC4607DF-3755-40F3-B1AA-511F5A9C66CC}" type="sibTrans" cxnId="{8931B9FF-1684-4087-8072-C814761C7E22}">
      <dgm:prSet/>
      <dgm:spPr>
        <a:solidFill>
          <a:schemeClr val="bg1">
            <a:lumMod val="75000"/>
          </a:schemeClr>
        </a:solidFill>
      </dgm:spPr>
      <dgm:t>
        <a:bodyPr/>
        <a:lstStyle/>
        <a:p>
          <a:endParaRPr lang="en-IN" b="1"/>
        </a:p>
      </dgm:t>
    </dgm:pt>
    <dgm:pt modelId="{A68E808B-916A-45DA-A101-343206E7B882}">
      <dgm:prSet phldrT="[Text]"/>
      <dgm:spPr>
        <a:solidFill>
          <a:schemeClr val="bg2">
            <a:lumMod val="50000"/>
          </a:schemeClr>
        </a:solidFill>
      </dgm:spPr>
      <dgm:t>
        <a:bodyPr/>
        <a:lstStyle/>
        <a:p>
          <a:r>
            <a:rPr lang="en-US" b="1" dirty="0">
              <a:latin typeface="Segoe UI" pitchFamily="34" charset="0"/>
              <a:ea typeface="Segoe UI" pitchFamily="34" charset="0"/>
              <a:cs typeface="Segoe UI" pitchFamily="34" charset="0"/>
            </a:rPr>
            <a:t>Planning</a:t>
          </a:r>
          <a:endParaRPr lang="en-IN" b="1" dirty="0">
            <a:latin typeface="Segoe UI" pitchFamily="34" charset="0"/>
            <a:ea typeface="Segoe UI" pitchFamily="34" charset="0"/>
            <a:cs typeface="Segoe UI" pitchFamily="34" charset="0"/>
          </a:endParaRPr>
        </a:p>
      </dgm:t>
    </dgm:pt>
    <dgm:pt modelId="{EFDEC717-6AC1-438B-9AA6-09520B3A411B}" type="parTrans" cxnId="{0AA044CC-09CC-48D3-9A89-5083BB509940}">
      <dgm:prSet/>
      <dgm:spPr/>
      <dgm:t>
        <a:bodyPr/>
        <a:lstStyle/>
        <a:p>
          <a:endParaRPr lang="en-IN" b="1"/>
        </a:p>
      </dgm:t>
    </dgm:pt>
    <dgm:pt modelId="{90AD3037-AAB2-43E0-A420-CA34FD961D92}" type="sibTrans" cxnId="{0AA044CC-09CC-48D3-9A89-5083BB509940}">
      <dgm:prSet/>
      <dgm:spPr/>
      <dgm:t>
        <a:bodyPr/>
        <a:lstStyle/>
        <a:p>
          <a:endParaRPr lang="en-IN" b="1"/>
        </a:p>
      </dgm:t>
    </dgm:pt>
    <dgm:pt modelId="{08D8FA86-EAA0-48B2-A0DF-9D7203C6DEF1}">
      <dgm:prSet phldrT="[Text]"/>
      <dgm:spPr/>
      <dgm:t>
        <a:bodyPr/>
        <a:lstStyle/>
        <a:p>
          <a:r>
            <a:rPr lang="en-US" b="1" dirty="0">
              <a:latin typeface="Segoe UI" pitchFamily="34" charset="0"/>
              <a:ea typeface="Segoe UI" pitchFamily="34" charset="0"/>
              <a:cs typeface="Segoe UI" pitchFamily="34" charset="0"/>
            </a:rPr>
            <a:t>Upgrade Implementation</a:t>
          </a:r>
          <a:endParaRPr lang="en-IN" b="1" dirty="0">
            <a:latin typeface="Segoe UI" pitchFamily="34" charset="0"/>
            <a:ea typeface="Segoe UI" pitchFamily="34" charset="0"/>
            <a:cs typeface="Segoe UI" pitchFamily="34" charset="0"/>
          </a:endParaRPr>
        </a:p>
      </dgm:t>
    </dgm:pt>
    <dgm:pt modelId="{8B1DCB85-23BD-40A3-8135-C31E3F44DE06}" type="parTrans" cxnId="{D083869E-4522-42DD-BF97-B8A4332A1174}">
      <dgm:prSet/>
      <dgm:spPr/>
      <dgm:t>
        <a:bodyPr/>
        <a:lstStyle/>
        <a:p>
          <a:endParaRPr lang="en-IN" b="1"/>
        </a:p>
      </dgm:t>
    </dgm:pt>
    <dgm:pt modelId="{2E9B3A4F-C749-44AD-967D-94884C260BAF}" type="sibTrans" cxnId="{D083869E-4522-42DD-BF97-B8A4332A1174}">
      <dgm:prSet/>
      <dgm:spPr/>
      <dgm:t>
        <a:bodyPr/>
        <a:lstStyle/>
        <a:p>
          <a:endParaRPr lang="en-IN" b="1"/>
        </a:p>
      </dgm:t>
    </dgm:pt>
    <dgm:pt modelId="{3677F41C-0E8E-4C09-97E8-F1ED63B8D012}">
      <dgm:prSet phldrT="[Text]"/>
      <dgm:spPr/>
      <dgm:t>
        <a:bodyPr/>
        <a:lstStyle/>
        <a:p>
          <a:r>
            <a:rPr lang="en-US" b="1" dirty="0">
              <a:latin typeface="Segoe UI" pitchFamily="34" charset="0"/>
              <a:ea typeface="Segoe UI" pitchFamily="34" charset="0"/>
              <a:cs typeface="Segoe UI" pitchFamily="34" charset="0"/>
            </a:rPr>
            <a:t>Verification &amp; Validation</a:t>
          </a:r>
          <a:endParaRPr lang="en-IN" b="1" dirty="0">
            <a:latin typeface="Segoe UI" pitchFamily="34" charset="0"/>
            <a:ea typeface="Segoe UI" pitchFamily="34" charset="0"/>
            <a:cs typeface="Segoe UI" pitchFamily="34" charset="0"/>
          </a:endParaRPr>
        </a:p>
      </dgm:t>
    </dgm:pt>
    <dgm:pt modelId="{1C680749-254A-4B3F-B41D-EDF17E19360B}" type="parTrans" cxnId="{B5C8E314-4101-478F-A252-7C171E97D57C}">
      <dgm:prSet/>
      <dgm:spPr/>
      <dgm:t>
        <a:bodyPr/>
        <a:lstStyle/>
        <a:p>
          <a:endParaRPr lang="en-IN" b="1"/>
        </a:p>
      </dgm:t>
    </dgm:pt>
    <dgm:pt modelId="{C6CCEB43-2043-4770-BBE7-84DB515A9385}" type="sibTrans" cxnId="{B5C8E314-4101-478F-A252-7C171E97D57C}">
      <dgm:prSet/>
      <dgm:spPr/>
      <dgm:t>
        <a:bodyPr/>
        <a:lstStyle/>
        <a:p>
          <a:endParaRPr lang="en-IN" b="1"/>
        </a:p>
      </dgm:t>
    </dgm:pt>
    <dgm:pt modelId="{436E08CF-84EF-480A-B68F-48C1A312F51A}">
      <dgm:prSet phldrT="[Text]"/>
      <dgm:spPr/>
      <dgm:t>
        <a:bodyPr/>
        <a:lstStyle/>
        <a:p>
          <a:r>
            <a:rPr lang="en-US" b="1" dirty="0">
              <a:latin typeface="Segoe UI" pitchFamily="34" charset="0"/>
              <a:ea typeface="Segoe UI" pitchFamily="34" charset="0"/>
              <a:cs typeface="Segoe UI" pitchFamily="34" charset="0"/>
            </a:rPr>
            <a:t>Cutover &amp; Steady State</a:t>
          </a:r>
          <a:endParaRPr lang="en-IN" b="1" dirty="0">
            <a:latin typeface="Segoe UI" pitchFamily="34" charset="0"/>
            <a:ea typeface="Segoe UI" pitchFamily="34" charset="0"/>
            <a:cs typeface="Segoe UI" pitchFamily="34" charset="0"/>
          </a:endParaRPr>
        </a:p>
      </dgm:t>
    </dgm:pt>
    <dgm:pt modelId="{885AF0AD-0FBA-4C23-AB00-A63E86E00161}" type="parTrans" cxnId="{193450CF-1000-4660-B0C3-74C9BA0DDFBF}">
      <dgm:prSet/>
      <dgm:spPr/>
      <dgm:t>
        <a:bodyPr/>
        <a:lstStyle/>
        <a:p>
          <a:endParaRPr lang="en-IN" b="1"/>
        </a:p>
      </dgm:t>
    </dgm:pt>
    <dgm:pt modelId="{76B8B0B1-AFBC-4ED3-969C-99EAF08259E7}" type="sibTrans" cxnId="{193450CF-1000-4660-B0C3-74C9BA0DDFBF}">
      <dgm:prSet/>
      <dgm:spPr/>
      <dgm:t>
        <a:bodyPr/>
        <a:lstStyle/>
        <a:p>
          <a:endParaRPr lang="en-IN" b="1"/>
        </a:p>
      </dgm:t>
    </dgm:pt>
    <dgm:pt modelId="{F7AC018F-7E97-470B-8B58-E8157A16C219}" type="pres">
      <dgm:prSet presAssocID="{96FCE8AF-232D-4CB0-ACBD-1411B7D8379B}" presName="Name0" presStyleCnt="0">
        <dgm:presLayoutVars>
          <dgm:dir/>
          <dgm:resizeHandles val="exact"/>
        </dgm:presLayoutVars>
      </dgm:prSet>
      <dgm:spPr/>
      <dgm:t>
        <a:bodyPr/>
        <a:lstStyle/>
        <a:p>
          <a:endParaRPr lang="en-US"/>
        </a:p>
      </dgm:t>
    </dgm:pt>
    <dgm:pt modelId="{F5681FB2-C58F-4F25-AB5E-4DE4E1B99012}" type="pres">
      <dgm:prSet presAssocID="{96FCE8AF-232D-4CB0-ACBD-1411B7D8379B}" presName="cycle" presStyleCnt="0"/>
      <dgm:spPr/>
    </dgm:pt>
    <dgm:pt modelId="{869AE543-0DBE-47F8-B582-938ED6953894}" type="pres">
      <dgm:prSet presAssocID="{CC9B4EA9-3975-4971-AE78-16D23A6CFA5C}" presName="nodeFirstNode" presStyleLbl="node1" presStyleIdx="0" presStyleCnt="5" custRadScaleRad="102786" custRadScaleInc="-22284">
        <dgm:presLayoutVars>
          <dgm:bulletEnabled val="1"/>
        </dgm:presLayoutVars>
      </dgm:prSet>
      <dgm:spPr/>
      <dgm:t>
        <a:bodyPr/>
        <a:lstStyle/>
        <a:p>
          <a:endParaRPr lang="en-US"/>
        </a:p>
      </dgm:t>
    </dgm:pt>
    <dgm:pt modelId="{9A7AE400-B718-4C63-8B83-417F35C7F7B9}" type="pres">
      <dgm:prSet presAssocID="{DC4607DF-3755-40F3-B1AA-511F5A9C66CC}" presName="sibTransFirstNode" presStyleLbl="bgShp" presStyleIdx="0" presStyleCnt="1" custAng="17992592" custLinFactNeighborX="11720" custLinFactNeighborY="5193"/>
      <dgm:spPr/>
      <dgm:t>
        <a:bodyPr/>
        <a:lstStyle/>
        <a:p>
          <a:endParaRPr lang="en-US"/>
        </a:p>
      </dgm:t>
    </dgm:pt>
    <dgm:pt modelId="{9B8383AC-89A6-4FD9-8335-F0D77A303B1C}" type="pres">
      <dgm:prSet presAssocID="{A68E808B-916A-45DA-A101-343206E7B882}" presName="nodeFollowingNodes" presStyleLbl="node1" presStyleIdx="1" presStyleCnt="5">
        <dgm:presLayoutVars>
          <dgm:bulletEnabled val="1"/>
        </dgm:presLayoutVars>
      </dgm:prSet>
      <dgm:spPr/>
      <dgm:t>
        <a:bodyPr/>
        <a:lstStyle/>
        <a:p>
          <a:endParaRPr lang="en-US"/>
        </a:p>
      </dgm:t>
    </dgm:pt>
    <dgm:pt modelId="{686C591D-DE24-45F7-8F3B-647C826A1550}" type="pres">
      <dgm:prSet presAssocID="{08D8FA86-EAA0-48B2-A0DF-9D7203C6DEF1}" presName="nodeFollowingNodes" presStyleLbl="node1" presStyleIdx="2" presStyleCnt="5" custRadScaleRad="111500" custRadScaleInc="-34117">
        <dgm:presLayoutVars>
          <dgm:bulletEnabled val="1"/>
        </dgm:presLayoutVars>
      </dgm:prSet>
      <dgm:spPr/>
      <dgm:t>
        <a:bodyPr/>
        <a:lstStyle/>
        <a:p>
          <a:endParaRPr lang="en-US"/>
        </a:p>
      </dgm:t>
    </dgm:pt>
    <dgm:pt modelId="{24CE9691-C595-4A3F-9CEF-89694E03DEB0}" type="pres">
      <dgm:prSet presAssocID="{3677F41C-0E8E-4C09-97E8-F1ED63B8D012}" presName="nodeFollowingNodes" presStyleLbl="node1" presStyleIdx="3" presStyleCnt="5">
        <dgm:presLayoutVars>
          <dgm:bulletEnabled val="1"/>
        </dgm:presLayoutVars>
      </dgm:prSet>
      <dgm:spPr/>
      <dgm:t>
        <a:bodyPr/>
        <a:lstStyle/>
        <a:p>
          <a:endParaRPr lang="en-US"/>
        </a:p>
      </dgm:t>
    </dgm:pt>
    <dgm:pt modelId="{4627067D-FA27-4398-92B8-8C6FCA8DF305}" type="pres">
      <dgm:prSet presAssocID="{436E08CF-84EF-480A-B68F-48C1A312F51A}" presName="nodeFollowingNodes" presStyleLbl="node1" presStyleIdx="4" presStyleCnt="5" custRadScaleRad="95554" custRadScaleInc="-8986">
        <dgm:presLayoutVars>
          <dgm:bulletEnabled val="1"/>
        </dgm:presLayoutVars>
      </dgm:prSet>
      <dgm:spPr/>
      <dgm:t>
        <a:bodyPr/>
        <a:lstStyle/>
        <a:p>
          <a:endParaRPr lang="en-US"/>
        </a:p>
      </dgm:t>
    </dgm:pt>
  </dgm:ptLst>
  <dgm:cxnLst>
    <dgm:cxn modelId="{AC62863D-F0E3-4B04-B5D4-9D73D46E6456}" type="presOf" srcId="{CC9B4EA9-3975-4971-AE78-16D23A6CFA5C}" destId="{869AE543-0DBE-47F8-B582-938ED6953894}" srcOrd="0" destOrd="0" presId="urn:microsoft.com/office/officeart/2005/8/layout/cycle3"/>
    <dgm:cxn modelId="{0AA044CC-09CC-48D3-9A89-5083BB509940}" srcId="{96FCE8AF-232D-4CB0-ACBD-1411B7D8379B}" destId="{A68E808B-916A-45DA-A101-343206E7B882}" srcOrd="1" destOrd="0" parTransId="{EFDEC717-6AC1-438B-9AA6-09520B3A411B}" sibTransId="{90AD3037-AAB2-43E0-A420-CA34FD961D92}"/>
    <dgm:cxn modelId="{193450CF-1000-4660-B0C3-74C9BA0DDFBF}" srcId="{96FCE8AF-232D-4CB0-ACBD-1411B7D8379B}" destId="{436E08CF-84EF-480A-B68F-48C1A312F51A}" srcOrd="4" destOrd="0" parTransId="{885AF0AD-0FBA-4C23-AB00-A63E86E00161}" sibTransId="{76B8B0B1-AFBC-4ED3-969C-99EAF08259E7}"/>
    <dgm:cxn modelId="{071A5864-462B-4072-A1D6-95DB45D28967}" type="presOf" srcId="{DC4607DF-3755-40F3-B1AA-511F5A9C66CC}" destId="{9A7AE400-B718-4C63-8B83-417F35C7F7B9}" srcOrd="0" destOrd="0" presId="urn:microsoft.com/office/officeart/2005/8/layout/cycle3"/>
    <dgm:cxn modelId="{0FFAC0E1-3C10-403E-836C-2268B0683448}" type="presOf" srcId="{A68E808B-916A-45DA-A101-343206E7B882}" destId="{9B8383AC-89A6-4FD9-8335-F0D77A303B1C}" srcOrd="0" destOrd="0" presId="urn:microsoft.com/office/officeart/2005/8/layout/cycle3"/>
    <dgm:cxn modelId="{A8C5B249-F068-4C51-938E-92B8F5B6DDFA}" type="presOf" srcId="{08D8FA86-EAA0-48B2-A0DF-9D7203C6DEF1}" destId="{686C591D-DE24-45F7-8F3B-647C826A1550}" srcOrd="0" destOrd="0" presId="urn:microsoft.com/office/officeart/2005/8/layout/cycle3"/>
    <dgm:cxn modelId="{8931B9FF-1684-4087-8072-C814761C7E22}" srcId="{96FCE8AF-232D-4CB0-ACBD-1411B7D8379B}" destId="{CC9B4EA9-3975-4971-AE78-16D23A6CFA5C}" srcOrd="0" destOrd="0" parTransId="{0F953378-D032-44B1-867B-AD77F07F687E}" sibTransId="{DC4607DF-3755-40F3-B1AA-511F5A9C66CC}"/>
    <dgm:cxn modelId="{D083869E-4522-42DD-BF97-B8A4332A1174}" srcId="{96FCE8AF-232D-4CB0-ACBD-1411B7D8379B}" destId="{08D8FA86-EAA0-48B2-A0DF-9D7203C6DEF1}" srcOrd="2" destOrd="0" parTransId="{8B1DCB85-23BD-40A3-8135-C31E3F44DE06}" sibTransId="{2E9B3A4F-C749-44AD-967D-94884C260BAF}"/>
    <dgm:cxn modelId="{9E36870F-13F4-40F6-8E7B-2C0B74034764}" type="presOf" srcId="{436E08CF-84EF-480A-B68F-48C1A312F51A}" destId="{4627067D-FA27-4398-92B8-8C6FCA8DF305}" srcOrd="0" destOrd="0" presId="urn:microsoft.com/office/officeart/2005/8/layout/cycle3"/>
    <dgm:cxn modelId="{DD4D4A15-EF71-40A8-A9A5-704B563B100D}" type="presOf" srcId="{3677F41C-0E8E-4C09-97E8-F1ED63B8D012}" destId="{24CE9691-C595-4A3F-9CEF-89694E03DEB0}" srcOrd="0" destOrd="0" presId="urn:microsoft.com/office/officeart/2005/8/layout/cycle3"/>
    <dgm:cxn modelId="{B5C8E314-4101-478F-A252-7C171E97D57C}" srcId="{96FCE8AF-232D-4CB0-ACBD-1411B7D8379B}" destId="{3677F41C-0E8E-4C09-97E8-F1ED63B8D012}" srcOrd="3" destOrd="0" parTransId="{1C680749-254A-4B3F-B41D-EDF17E19360B}" sibTransId="{C6CCEB43-2043-4770-BBE7-84DB515A9385}"/>
    <dgm:cxn modelId="{ECEE7B06-2132-42F4-9E49-2B0CDBD84770}" type="presOf" srcId="{96FCE8AF-232D-4CB0-ACBD-1411B7D8379B}" destId="{F7AC018F-7E97-470B-8B58-E8157A16C219}" srcOrd="0" destOrd="0" presId="urn:microsoft.com/office/officeart/2005/8/layout/cycle3"/>
    <dgm:cxn modelId="{12E28605-CBB1-40EE-8F0C-5C6692555AC7}" type="presParOf" srcId="{F7AC018F-7E97-470B-8B58-E8157A16C219}" destId="{F5681FB2-C58F-4F25-AB5E-4DE4E1B99012}" srcOrd="0" destOrd="0" presId="urn:microsoft.com/office/officeart/2005/8/layout/cycle3"/>
    <dgm:cxn modelId="{1AF82E2E-1231-4B43-B7D0-897196E2B168}" type="presParOf" srcId="{F5681FB2-C58F-4F25-AB5E-4DE4E1B99012}" destId="{869AE543-0DBE-47F8-B582-938ED6953894}" srcOrd="0" destOrd="0" presId="urn:microsoft.com/office/officeart/2005/8/layout/cycle3"/>
    <dgm:cxn modelId="{BF124859-3146-460C-BB67-2562AE7BBC0C}" type="presParOf" srcId="{F5681FB2-C58F-4F25-AB5E-4DE4E1B99012}" destId="{9A7AE400-B718-4C63-8B83-417F35C7F7B9}" srcOrd="1" destOrd="0" presId="urn:microsoft.com/office/officeart/2005/8/layout/cycle3"/>
    <dgm:cxn modelId="{F31CE0FD-896E-4867-ABC3-5E27746B8911}" type="presParOf" srcId="{F5681FB2-C58F-4F25-AB5E-4DE4E1B99012}" destId="{9B8383AC-89A6-4FD9-8335-F0D77A303B1C}" srcOrd="2" destOrd="0" presId="urn:microsoft.com/office/officeart/2005/8/layout/cycle3"/>
    <dgm:cxn modelId="{85CD81DB-3F55-4E16-9A96-C3A38D240C27}" type="presParOf" srcId="{F5681FB2-C58F-4F25-AB5E-4DE4E1B99012}" destId="{686C591D-DE24-45F7-8F3B-647C826A1550}" srcOrd="3" destOrd="0" presId="urn:microsoft.com/office/officeart/2005/8/layout/cycle3"/>
    <dgm:cxn modelId="{96CB78E6-6C57-4761-B800-A316600A49D1}" type="presParOf" srcId="{F5681FB2-C58F-4F25-AB5E-4DE4E1B99012}" destId="{24CE9691-C595-4A3F-9CEF-89694E03DEB0}" srcOrd="4" destOrd="0" presId="urn:microsoft.com/office/officeart/2005/8/layout/cycle3"/>
    <dgm:cxn modelId="{61422B77-4324-42E4-B6D4-40F31A70F690}" type="presParOf" srcId="{F5681FB2-C58F-4F25-AB5E-4DE4E1B99012}" destId="{4627067D-FA27-4398-92B8-8C6FCA8DF30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3CFC93-BC56-4863-9AB4-6386F51083E9}"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3428C75E-D13C-4440-B30F-1DA8C0197E42}">
      <dgm:prSet phldrT="[Text]" custT="1"/>
      <dgm:spPr>
        <a:ln>
          <a:noFill/>
        </a:ln>
      </dgm:spPr>
      <dgm:t>
        <a:bodyPr/>
        <a:lstStyle/>
        <a:p>
          <a:r>
            <a:rPr lang="en-US" sz="1600" b="0" dirty="0">
              <a:latin typeface="Segoe UI" panose="020B0502040204020203" pitchFamily="34" charset="0"/>
              <a:ea typeface="Segoe UI" panose="020B0502040204020203" pitchFamily="34" charset="0"/>
              <a:cs typeface="Segoe UI" panose="020B0502040204020203" pitchFamily="34" charset="0"/>
            </a:rPr>
            <a:t>Validate the </a:t>
          </a:r>
          <a:r>
            <a:rPr lang="en-US" sz="1600" b="1" dirty="0">
              <a:latin typeface="Segoe UI" panose="020B0502040204020203" pitchFamily="34" charset="0"/>
              <a:ea typeface="Segoe UI" panose="020B0502040204020203" pitchFamily="34" charset="0"/>
              <a:cs typeface="Segoe UI" panose="020B0502040204020203" pitchFamily="34" charset="0"/>
            </a:rPr>
            <a:t>customer business case for migration </a:t>
          </a:r>
          <a:r>
            <a:rPr lang="en-US" sz="1600" b="0" dirty="0">
              <a:latin typeface="Segoe UI" panose="020B0502040204020203" pitchFamily="34" charset="0"/>
              <a:ea typeface="Segoe UI" panose="020B0502040204020203" pitchFamily="34" charset="0"/>
              <a:cs typeface="Segoe UI" panose="020B0502040204020203" pitchFamily="34" charset="0"/>
            </a:rPr>
            <a:t>&amp; recommendation</a:t>
          </a:r>
        </a:p>
      </dgm:t>
    </dgm:pt>
    <dgm:pt modelId="{0F95F562-275D-4EBD-A7E2-1A05280F2CF5}" type="parTrans" cxnId="{D8C422CA-75A9-4B1F-93D0-F872F53E6CF3}">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391796C6-04A2-470B-A17D-6AD999441E19}" type="sibTrans" cxnId="{D8C422CA-75A9-4B1F-93D0-F872F53E6CF3}">
      <dgm:prSet/>
      <dgm:spPr>
        <a:solidFill>
          <a:schemeClr val="bg1"/>
        </a:solidFill>
        <a:ln>
          <a:solidFill>
            <a:schemeClr val="bg1"/>
          </a:solidFill>
        </a:ln>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5CC368CC-B889-43F0-A272-FBA3030E700D}">
      <dgm:prSet custT="1"/>
      <dgm:spPr>
        <a:ln>
          <a:noFill/>
        </a:ln>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Be data driven</a:t>
          </a:r>
          <a:r>
            <a:rPr lang="en-IN" sz="1600" b="0" dirty="0">
              <a:latin typeface="Segoe UI" panose="020B0502040204020203" pitchFamily="34" charset="0"/>
              <a:ea typeface="Segoe UI" panose="020B0502040204020203" pitchFamily="34" charset="0"/>
              <a:cs typeface="Segoe UI" panose="020B0502040204020203" pitchFamily="34" charset="0"/>
            </a:rPr>
            <a:t>: </a:t>
          </a:r>
          <a:r>
            <a:rPr lang="en-US" sz="1600" b="0" dirty="0">
              <a:latin typeface="Segoe UI" panose="020B0502040204020203" pitchFamily="34" charset="0"/>
              <a:ea typeface="Segoe UI" panose="020B0502040204020203" pitchFamily="34" charset="0"/>
              <a:cs typeface="Segoe UI" panose="020B0502040204020203" pitchFamily="34" charset="0"/>
            </a:rPr>
            <a:t>Use the existing information available about source applications deployed in the environment</a:t>
          </a:r>
        </a:p>
      </dgm:t>
    </dgm:pt>
    <dgm:pt modelId="{A90738A8-905E-49D0-87FD-F50F71505F30}" type="parTrans" cxnId="{CE05085B-41A9-4FC0-BC63-0F2764D43879}">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CD82EE96-4ED9-4D7C-BB2E-721633F0C7CB}" type="sibTrans" cxnId="{CE05085B-41A9-4FC0-BC63-0F2764D43879}">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9D32CB8-88F6-40DA-BE42-3B0A09E6E68E}">
      <dgm:prSet custT="1"/>
      <dgm:spPr>
        <a:ln>
          <a:noFill/>
        </a:ln>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Look for quick wins</a:t>
          </a:r>
          <a:r>
            <a:rPr lang="en-US" sz="1600" b="0" dirty="0">
              <a:latin typeface="Segoe UI" panose="020B0502040204020203" pitchFamily="34" charset="0"/>
              <a:ea typeface="Segoe UI" panose="020B0502040204020203" pitchFamily="34" charset="0"/>
              <a:cs typeface="Segoe UI" panose="020B0502040204020203" pitchFamily="34" charset="0"/>
            </a:rPr>
            <a:t>: Don’t wait to fully complete the assessment – it will be possible to quickly identify applications that can be decommissioned or re-plat formed </a:t>
          </a:r>
        </a:p>
      </dgm:t>
    </dgm:pt>
    <dgm:pt modelId="{CAC1CBE8-F855-482D-9116-F8716540408E}" type="parTrans" cxnId="{820A07FC-2FBE-4FE2-952F-20B1A00BE4BA}">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5906323-9A3B-4199-AD0A-9FF87D9B15D1}" type="sibTrans" cxnId="{820A07FC-2FBE-4FE2-952F-20B1A00BE4BA}">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72548957-DCE0-47D1-862E-EDD11CFA38D4}">
      <dgm:prSet custT="1"/>
      <dgm:spPr>
        <a:ln>
          <a:noFill/>
        </a:ln>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Structure communications </a:t>
          </a:r>
          <a:r>
            <a:rPr lang="en-US" sz="1600" b="0" dirty="0">
              <a:latin typeface="Segoe UI" panose="020B0502040204020203" pitchFamily="34" charset="0"/>
              <a:ea typeface="Segoe UI" panose="020B0502040204020203" pitchFamily="34" charset="0"/>
              <a:cs typeface="Segoe UI" panose="020B0502040204020203" pitchFamily="34" charset="0"/>
            </a:rPr>
            <a:t>to ensure requests are logical and create a single version of the truth that all parties can access and use workflow to drive the process</a:t>
          </a:r>
        </a:p>
      </dgm:t>
    </dgm:pt>
    <dgm:pt modelId="{AE2D02E4-9438-4F1C-9402-0A1ADF28C78A}" type="parTrans" cxnId="{6ED5E623-779E-4286-9236-5BE10991C0A0}">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6B275FE-F25D-48C0-9EBC-BC4AC1171471}" type="sibTrans" cxnId="{6ED5E623-779E-4286-9236-5BE10991C0A0}">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BF6486DF-8D99-419D-8EBE-F56702BEC4AD}">
      <dgm:prSet custT="1"/>
      <dgm:spPr>
        <a:ln>
          <a:noFill/>
        </a:ln>
      </dgm:spPr>
      <dgm: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Consult support teams</a:t>
          </a:r>
          <a:r>
            <a:rPr lang="en-US" sz="1600" b="0" dirty="0">
              <a:latin typeface="Segoe UI" panose="020B0502040204020203" pitchFamily="34" charset="0"/>
              <a:ea typeface="Segoe UI" panose="020B0502040204020203" pitchFamily="34" charset="0"/>
              <a:cs typeface="Segoe UI" panose="020B0502040204020203" pitchFamily="34" charset="0"/>
            </a:rPr>
            <a:t>: Teams who administer the environment and support the source applications have a lot of useful information</a:t>
          </a:r>
        </a:p>
      </dgm:t>
    </dgm:pt>
    <dgm:pt modelId="{405EA6CC-BEEB-4C4E-A2B5-46BCEE209058}" type="sibTrans" cxnId="{41163F89-B73B-4740-8C3C-22E09FBBBD07}">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A26AACDA-D02A-482B-9571-C1408F72E652}" type="parTrans" cxnId="{41163F89-B73B-4740-8C3C-22E09FBBBD07}">
      <dgm:prSet/>
      <dgm:spPr/>
      <dgm:t>
        <a:bodyPr/>
        <a:lstStyle/>
        <a:p>
          <a:endParaRPr lang="en-US" sz="1600" b="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7A989290-00BB-43B3-A008-362DF3E282F0}" type="pres">
      <dgm:prSet presAssocID="{473CFC93-BC56-4863-9AB4-6386F51083E9}" presName="Name0" presStyleCnt="0">
        <dgm:presLayoutVars>
          <dgm:chMax val="7"/>
          <dgm:chPref val="7"/>
          <dgm:dir/>
        </dgm:presLayoutVars>
      </dgm:prSet>
      <dgm:spPr/>
      <dgm:t>
        <a:bodyPr/>
        <a:lstStyle/>
        <a:p>
          <a:endParaRPr lang="en-US"/>
        </a:p>
      </dgm:t>
    </dgm:pt>
    <dgm:pt modelId="{3EE5A337-F36A-4A38-A92A-B95917D55613}" type="pres">
      <dgm:prSet presAssocID="{473CFC93-BC56-4863-9AB4-6386F51083E9}" presName="Name1" presStyleCnt="0"/>
      <dgm:spPr/>
    </dgm:pt>
    <dgm:pt modelId="{9EE7CBB9-7149-413D-8547-6DB4F96B68D4}" type="pres">
      <dgm:prSet presAssocID="{473CFC93-BC56-4863-9AB4-6386F51083E9}" presName="cycle" presStyleCnt="0"/>
      <dgm:spPr/>
    </dgm:pt>
    <dgm:pt modelId="{0296B529-65B5-4DC7-9175-2E9FC12939C2}" type="pres">
      <dgm:prSet presAssocID="{473CFC93-BC56-4863-9AB4-6386F51083E9}" presName="srcNode" presStyleLbl="node1" presStyleIdx="0" presStyleCnt="5"/>
      <dgm:spPr/>
    </dgm:pt>
    <dgm:pt modelId="{1FA10F2B-1648-4758-A3F2-FFCA30CD367C}" type="pres">
      <dgm:prSet presAssocID="{473CFC93-BC56-4863-9AB4-6386F51083E9}" presName="conn" presStyleLbl="parChTrans1D2" presStyleIdx="0" presStyleCnt="1" custLinFactNeighborX="0"/>
      <dgm:spPr/>
      <dgm:t>
        <a:bodyPr/>
        <a:lstStyle/>
        <a:p>
          <a:endParaRPr lang="en-US"/>
        </a:p>
      </dgm:t>
    </dgm:pt>
    <dgm:pt modelId="{82E1E6B4-9334-4041-9926-A31E4D022052}" type="pres">
      <dgm:prSet presAssocID="{473CFC93-BC56-4863-9AB4-6386F51083E9}" presName="extraNode" presStyleLbl="node1" presStyleIdx="0" presStyleCnt="5"/>
      <dgm:spPr/>
    </dgm:pt>
    <dgm:pt modelId="{6CC48C27-0F47-4C24-8C2B-4EFF7159915B}" type="pres">
      <dgm:prSet presAssocID="{473CFC93-BC56-4863-9AB4-6386F51083E9}" presName="dstNode" presStyleLbl="node1" presStyleIdx="0" presStyleCnt="5"/>
      <dgm:spPr/>
    </dgm:pt>
    <dgm:pt modelId="{81EAD165-A2C3-487A-88E9-3B5A9A3B72DD}" type="pres">
      <dgm:prSet presAssocID="{3428C75E-D13C-4440-B30F-1DA8C0197E42}" presName="text_1" presStyleLbl="node1" presStyleIdx="0" presStyleCnt="5">
        <dgm:presLayoutVars>
          <dgm:bulletEnabled val="1"/>
        </dgm:presLayoutVars>
      </dgm:prSet>
      <dgm:spPr/>
      <dgm:t>
        <a:bodyPr/>
        <a:lstStyle/>
        <a:p>
          <a:endParaRPr lang="en-US"/>
        </a:p>
      </dgm:t>
    </dgm:pt>
    <dgm:pt modelId="{4AD61082-D262-4C63-8314-D849A2877616}" type="pres">
      <dgm:prSet presAssocID="{3428C75E-D13C-4440-B30F-1DA8C0197E42}" presName="accent_1" presStyleCnt="0"/>
      <dgm:spPr/>
    </dgm:pt>
    <dgm:pt modelId="{E0DB3CA0-E177-4DD4-95CA-A5CF6D638570}" type="pres">
      <dgm:prSet presAssocID="{3428C75E-D13C-4440-B30F-1DA8C0197E42}" presName="accentRepeatNode" presStyleLbl="solidFgAcc1" presStyleIdx="0" presStyleCnt="5"/>
      <dgm:spPr>
        <a:solidFill>
          <a:schemeClr val="accent5">
            <a:lumMod val="75000"/>
          </a:schemeClr>
        </a:solidFill>
        <a:ln w="57150">
          <a:noFill/>
        </a:ln>
      </dgm:spPr>
    </dgm:pt>
    <dgm:pt modelId="{C4F38AE1-F55D-4E3D-8578-C094E2A4CBCD}" type="pres">
      <dgm:prSet presAssocID="{5CC368CC-B889-43F0-A272-FBA3030E700D}" presName="text_2" presStyleLbl="node1" presStyleIdx="1" presStyleCnt="5">
        <dgm:presLayoutVars>
          <dgm:bulletEnabled val="1"/>
        </dgm:presLayoutVars>
      </dgm:prSet>
      <dgm:spPr/>
      <dgm:t>
        <a:bodyPr/>
        <a:lstStyle/>
        <a:p>
          <a:endParaRPr lang="en-US"/>
        </a:p>
      </dgm:t>
    </dgm:pt>
    <dgm:pt modelId="{912F5A5D-4929-4CB3-BCB8-47871839CD53}" type="pres">
      <dgm:prSet presAssocID="{5CC368CC-B889-43F0-A272-FBA3030E700D}" presName="accent_2" presStyleCnt="0"/>
      <dgm:spPr/>
    </dgm:pt>
    <dgm:pt modelId="{AC019AA2-B44A-4C64-B712-EA3BEBDF5177}" type="pres">
      <dgm:prSet presAssocID="{5CC368CC-B889-43F0-A272-FBA3030E700D}" presName="accentRepeatNode" presStyleLbl="solidFgAcc1" presStyleIdx="1" presStyleCnt="5"/>
      <dgm:spPr>
        <a:solidFill>
          <a:schemeClr val="accent4">
            <a:lumMod val="75000"/>
          </a:schemeClr>
        </a:solidFill>
        <a:ln w="57150">
          <a:noFill/>
        </a:ln>
      </dgm:spPr>
    </dgm:pt>
    <dgm:pt modelId="{F86FE9F1-F638-4CE4-B1B1-8CAC2210A3EE}" type="pres">
      <dgm:prSet presAssocID="{BF6486DF-8D99-419D-8EBE-F56702BEC4AD}" presName="text_3" presStyleLbl="node1" presStyleIdx="2" presStyleCnt="5">
        <dgm:presLayoutVars>
          <dgm:bulletEnabled val="1"/>
        </dgm:presLayoutVars>
      </dgm:prSet>
      <dgm:spPr/>
      <dgm:t>
        <a:bodyPr/>
        <a:lstStyle/>
        <a:p>
          <a:endParaRPr lang="en-US"/>
        </a:p>
      </dgm:t>
    </dgm:pt>
    <dgm:pt modelId="{5B9E6851-A7A1-47A0-A0DC-1CA756F82801}" type="pres">
      <dgm:prSet presAssocID="{BF6486DF-8D99-419D-8EBE-F56702BEC4AD}" presName="accent_3" presStyleCnt="0"/>
      <dgm:spPr/>
    </dgm:pt>
    <dgm:pt modelId="{0BAA0FDD-5594-4E1F-BF93-786C40820A35}" type="pres">
      <dgm:prSet presAssocID="{BF6486DF-8D99-419D-8EBE-F56702BEC4AD}" presName="accentRepeatNode" presStyleLbl="solidFgAcc1" presStyleIdx="2" presStyleCnt="5"/>
      <dgm:spPr>
        <a:solidFill>
          <a:schemeClr val="accent6">
            <a:lumMod val="75000"/>
          </a:schemeClr>
        </a:solidFill>
        <a:ln w="57150">
          <a:noFill/>
        </a:ln>
      </dgm:spPr>
    </dgm:pt>
    <dgm:pt modelId="{8B526C7E-C616-446D-9FD9-778362BDB64D}" type="pres">
      <dgm:prSet presAssocID="{B9D32CB8-88F6-40DA-BE42-3B0A09E6E68E}" presName="text_4" presStyleLbl="node1" presStyleIdx="3" presStyleCnt="5">
        <dgm:presLayoutVars>
          <dgm:bulletEnabled val="1"/>
        </dgm:presLayoutVars>
      </dgm:prSet>
      <dgm:spPr/>
      <dgm:t>
        <a:bodyPr/>
        <a:lstStyle/>
        <a:p>
          <a:endParaRPr lang="en-US"/>
        </a:p>
      </dgm:t>
    </dgm:pt>
    <dgm:pt modelId="{B6FC0653-5950-4F9E-9D6F-67B8CC0B3532}" type="pres">
      <dgm:prSet presAssocID="{B9D32CB8-88F6-40DA-BE42-3B0A09E6E68E}" presName="accent_4" presStyleCnt="0"/>
      <dgm:spPr/>
    </dgm:pt>
    <dgm:pt modelId="{50B0E297-BEDC-4CD7-92D8-EB40ACF71D8B}" type="pres">
      <dgm:prSet presAssocID="{B9D32CB8-88F6-40DA-BE42-3B0A09E6E68E}" presName="accentRepeatNode" presStyleLbl="solidFgAcc1" presStyleIdx="3" presStyleCnt="5"/>
      <dgm:spPr>
        <a:solidFill>
          <a:schemeClr val="accent2">
            <a:lumMod val="75000"/>
          </a:schemeClr>
        </a:solidFill>
        <a:ln w="57150">
          <a:noFill/>
        </a:ln>
      </dgm:spPr>
    </dgm:pt>
    <dgm:pt modelId="{D4E9F03B-2C12-43A7-B494-FD13E63CF267}" type="pres">
      <dgm:prSet presAssocID="{72548957-DCE0-47D1-862E-EDD11CFA38D4}" presName="text_5" presStyleLbl="node1" presStyleIdx="4" presStyleCnt="5">
        <dgm:presLayoutVars>
          <dgm:bulletEnabled val="1"/>
        </dgm:presLayoutVars>
      </dgm:prSet>
      <dgm:spPr/>
      <dgm:t>
        <a:bodyPr/>
        <a:lstStyle/>
        <a:p>
          <a:endParaRPr lang="en-US"/>
        </a:p>
      </dgm:t>
    </dgm:pt>
    <dgm:pt modelId="{B402BA9F-A725-474E-B94B-79947D368B09}" type="pres">
      <dgm:prSet presAssocID="{72548957-DCE0-47D1-862E-EDD11CFA38D4}" presName="accent_5" presStyleCnt="0"/>
      <dgm:spPr/>
    </dgm:pt>
    <dgm:pt modelId="{C948B3C6-4092-45BA-AA08-13D913AE4F6B}" type="pres">
      <dgm:prSet presAssocID="{72548957-DCE0-47D1-862E-EDD11CFA38D4}" presName="accentRepeatNode" presStyleLbl="solidFgAcc1" presStyleIdx="4" presStyleCnt="5"/>
      <dgm:spPr>
        <a:solidFill>
          <a:srgbClr val="FFC000"/>
        </a:solidFill>
        <a:ln w="57150">
          <a:noFill/>
        </a:ln>
      </dgm:spPr>
    </dgm:pt>
  </dgm:ptLst>
  <dgm:cxnLst>
    <dgm:cxn modelId="{D8C422CA-75A9-4B1F-93D0-F872F53E6CF3}" srcId="{473CFC93-BC56-4863-9AB4-6386F51083E9}" destId="{3428C75E-D13C-4440-B30F-1DA8C0197E42}" srcOrd="0" destOrd="0" parTransId="{0F95F562-275D-4EBD-A7E2-1A05280F2CF5}" sibTransId="{391796C6-04A2-470B-A17D-6AD999441E19}"/>
    <dgm:cxn modelId="{41163F89-B73B-4740-8C3C-22E09FBBBD07}" srcId="{473CFC93-BC56-4863-9AB4-6386F51083E9}" destId="{BF6486DF-8D99-419D-8EBE-F56702BEC4AD}" srcOrd="2" destOrd="0" parTransId="{A26AACDA-D02A-482B-9571-C1408F72E652}" sibTransId="{405EA6CC-BEEB-4C4E-A2B5-46BCEE209058}"/>
    <dgm:cxn modelId="{A7EC392C-22F0-4524-9909-644604F65691}" type="presOf" srcId="{3428C75E-D13C-4440-B30F-1DA8C0197E42}" destId="{81EAD165-A2C3-487A-88E9-3B5A9A3B72DD}" srcOrd="0" destOrd="0" presId="urn:microsoft.com/office/officeart/2008/layout/VerticalCurvedList"/>
    <dgm:cxn modelId="{820A07FC-2FBE-4FE2-952F-20B1A00BE4BA}" srcId="{473CFC93-BC56-4863-9AB4-6386F51083E9}" destId="{B9D32CB8-88F6-40DA-BE42-3B0A09E6E68E}" srcOrd="3" destOrd="0" parTransId="{CAC1CBE8-F855-482D-9116-F8716540408E}" sibTransId="{B5906323-9A3B-4199-AD0A-9FF87D9B15D1}"/>
    <dgm:cxn modelId="{6AC0F547-C04C-4A3C-8115-EFFDD9489EF3}" type="presOf" srcId="{5CC368CC-B889-43F0-A272-FBA3030E700D}" destId="{C4F38AE1-F55D-4E3D-8578-C094E2A4CBCD}" srcOrd="0" destOrd="0" presId="urn:microsoft.com/office/officeart/2008/layout/VerticalCurvedList"/>
    <dgm:cxn modelId="{6ED5E623-779E-4286-9236-5BE10991C0A0}" srcId="{473CFC93-BC56-4863-9AB4-6386F51083E9}" destId="{72548957-DCE0-47D1-862E-EDD11CFA38D4}" srcOrd="4" destOrd="0" parTransId="{AE2D02E4-9438-4F1C-9402-0A1ADF28C78A}" sibTransId="{66B275FE-F25D-48C0-9EBC-BC4AC1171471}"/>
    <dgm:cxn modelId="{AEE39F8A-D409-4138-A904-58EC23FF0B65}" type="presOf" srcId="{473CFC93-BC56-4863-9AB4-6386F51083E9}" destId="{7A989290-00BB-43B3-A008-362DF3E282F0}" srcOrd="0" destOrd="0" presId="urn:microsoft.com/office/officeart/2008/layout/VerticalCurvedList"/>
    <dgm:cxn modelId="{8C4EBFE4-E1F1-45A2-AE58-CFBF2D83AD71}" type="presOf" srcId="{72548957-DCE0-47D1-862E-EDD11CFA38D4}" destId="{D4E9F03B-2C12-43A7-B494-FD13E63CF267}" srcOrd="0" destOrd="0" presId="urn:microsoft.com/office/officeart/2008/layout/VerticalCurvedList"/>
    <dgm:cxn modelId="{D6EA8FBE-8D66-4A5A-A6D4-44C79300A2CA}" type="presOf" srcId="{B9D32CB8-88F6-40DA-BE42-3B0A09E6E68E}" destId="{8B526C7E-C616-446D-9FD9-778362BDB64D}" srcOrd="0" destOrd="0" presId="urn:microsoft.com/office/officeart/2008/layout/VerticalCurvedList"/>
    <dgm:cxn modelId="{A771499F-C07F-49A3-BAF2-D868476E21BF}" type="presOf" srcId="{BF6486DF-8D99-419D-8EBE-F56702BEC4AD}" destId="{F86FE9F1-F638-4CE4-B1B1-8CAC2210A3EE}" srcOrd="0" destOrd="0" presId="urn:microsoft.com/office/officeart/2008/layout/VerticalCurvedList"/>
    <dgm:cxn modelId="{CF084E8D-A4DC-4E9D-BF7A-33B7D468354C}" type="presOf" srcId="{391796C6-04A2-470B-A17D-6AD999441E19}" destId="{1FA10F2B-1648-4758-A3F2-FFCA30CD367C}" srcOrd="0" destOrd="0" presId="urn:microsoft.com/office/officeart/2008/layout/VerticalCurvedList"/>
    <dgm:cxn modelId="{CE05085B-41A9-4FC0-BC63-0F2764D43879}" srcId="{473CFC93-BC56-4863-9AB4-6386F51083E9}" destId="{5CC368CC-B889-43F0-A272-FBA3030E700D}" srcOrd="1" destOrd="0" parTransId="{A90738A8-905E-49D0-87FD-F50F71505F30}" sibTransId="{CD82EE96-4ED9-4D7C-BB2E-721633F0C7CB}"/>
    <dgm:cxn modelId="{7397EAF7-EC2F-41D8-A1DE-B9ABB55F3A1C}" type="presParOf" srcId="{7A989290-00BB-43B3-A008-362DF3E282F0}" destId="{3EE5A337-F36A-4A38-A92A-B95917D55613}" srcOrd="0" destOrd="0" presId="urn:microsoft.com/office/officeart/2008/layout/VerticalCurvedList"/>
    <dgm:cxn modelId="{68424129-EBD7-4187-935C-0723D20F7A9C}" type="presParOf" srcId="{3EE5A337-F36A-4A38-A92A-B95917D55613}" destId="{9EE7CBB9-7149-413D-8547-6DB4F96B68D4}" srcOrd="0" destOrd="0" presId="urn:microsoft.com/office/officeart/2008/layout/VerticalCurvedList"/>
    <dgm:cxn modelId="{F6728B38-5CED-4EC5-B9BC-211E3BCEDDD0}" type="presParOf" srcId="{9EE7CBB9-7149-413D-8547-6DB4F96B68D4}" destId="{0296B529-65B5-4DC7-9175-2E9FC12939C2}" srcOrd="0" destOrd="0" presId="urn:microsoft.com/office/officeart/2008/layout/VerticalCurvedList"/>
    <dgm:cxn modelId="{D91E820D-4F1E-4D9D-A999-6CAF5C435028}" type="presParOf" srcId="{9EE7CBB9-7149-413D-8547-6DB4F96B68D4}" destId="{1FA10F2B-1648-4758-A3F2-FFCA30CD367C}" srcOrd="1" destOrd="0" presId="urn:microsoft.com/office/officeart/2008/layout/VerticalCurvedList"/>
    <dgm:cxn modelId="{CC4FF46D-B905-46E7-B59B-419E3A101F5A}" type="presParOf" srcId="{9EE7CBB9-7149-413D-8547-6DB4F96B68D4}" destId="{82E1E6B4-9334-4041-9926-A31E4D022052}" srcOrd="2" destOrd="0" presId="urn:microsoft.com/office/officeart/2008/layout/VerticalCurvedList"/>
    <dgm:cxn modelId="{4721ECD1-F199-4B3D-8E72-411871260EB1}" type="presParOf" srcId="{9EE7CBB9-7149-413D-8547-6DB4F96B68D4}" destId="{6CC48C27-0F47-4C24-8C2B-4EFF7159915B}" srcOrd="3" destOrd="0" presId="urn:microsoft.com/office/officeart/2008/layout/VerticalCurvedList"/>
    <dgm:cxn modelId="{4F1ADC9C-0BE5-4F8E-A965-CEC6DA58A2AE}" type="presParOf" srcId="{3EE5A337-F36A-4A38-A92A-B95917D55613}" destId="{81EAD165-A2C3-487A-88E9-3B5A9A3B72DD}" srcOrd="1" destOrd="0" presId="urn:microsoft.com/office/officeart/2008/layout/VerticalCurvedList"/>
    <dgm:cxn modelId="{D11F0E03-7095-4AD4-B797-0CC0EC60F743}" type="presParOf" srcId="{3EE5A337-F36A-4A38-A92A-B95917D55613}" destId="{4AD61082-D262-4C63-8314-D849A2877616}" srcOrd="2" destOrd="0" presId="urn:microsoft.com/office/officeart/2008/layout/VerticalCurvedList"/>
    <dgm:cxn modelId="{53D08FCA-F99F-4D25-BC5D-9B7CF7142EBF}" type="presParOf" srcId="{4AD61082-D262-4C63-8314-D849A2877616}" destId="{E0DB3CA0-E177-4DD4-95CA-A5CF6D638570}" srcOrd="0" destOrd="0" presId="urn:microsoft.com/office/officeart/2008/layout/VerticalCurvedList"/>
    <dgm:cxn modelId="{2422A6EF-0D27-4B82-AD5F-8E00FDD4274C}" type="presParOf" srcId="{3EE5A337-F36A-4A38-A92A-B95917D55613}" destId="{C4F38AE1-F55D-4E3D-8578-C094E2A4CBCD}" srcOrd="3" destOrd="0" presId="urn:microsoft.com/office/officeart/2008/layout/VerticalCurvedList"/>
    <dgm:cxn modelId="{62DBD2FA-407D-4273-9C37-96ACDAEF0553}" type="presParOf" srcId="{3EE5A337-F36A-4A38-A92A-B95917D55613}" destId="{912F5A5D-4929-4CB3-BCB8-47871839CD53}" srcOrd="4" destOrd="0" presId="urn:microsoft.com/office/officeart/2008/layout/VerticalCurvedList"/>
    <dgm:cxn modelId="{9F99E44E-3C3B-4644-B65D-F50C316AA3EB}" type="presParOf" srcId="{912F5A5D-4929-4CB3-BCB8-47871839CD53}" destId="{AC019AA2-B44A-4C64-B712-EA3BEBDF5177}" srcOrd="0" destOrd="0" presId="urn:microsoft.com/office/officeart/2008/layout/VerticalCurvedList"/>
    <dgm:cxn modelId="{D7AD1AE1-FE3C-417D-886D-2DC6592A64B7}" type="presParOf" srcId="{3EE5A337-F36A-4A38-A92A-B95917D55613}" destId="{F86FE9F1-F638-4CE4-B1B1-8CAC2210A3EE}" srcOrd="5" destOrd="0" presId="urn:microsoft.com/office/officeart/2008/layout/VerticalCurvedList"/>
    <dgm:cxn modelId="{0C9D2D0A-86B6-4EEE-A74B-65042F7F1C5F}" type="presParOf" srcId="{3EE5A337-F36A-4A38-A92A-B95917D55613}" destId="{5B9E6851-A7A1-47A0-A0DC-1CA756F82801}" srcOrd="6" destOrd="0" presId="urn:microsoft.com/office/officeart/2008/layout/VerticalCurvedList"/>
    <dgm:cxn modelId="{97A0065E-52F8-41F8-A0AB-6B831530DC05}" type="presParOf" srcId="{5B9E6851-A7A1-47A0-A0DC-1CA756F82801}" destId="{0BAA0FDD-5594-4E1F-BF93-786C40820A35}" srcOrd="0" destOrd="0" presId="urn:microsoft.com/office/officeart/2008/layout/VerticalCurvedList"/>
    <dgm:cxn modelId="{84818B83-7198-4C85-A837-643107E8B6F6}" type="presParOf" srcId="{3EE5A337-F36A-4A38-A92A-B95917D55613}" destId="{8B526C7E-C616-446D-9FD9-778362BDB64D}" srcOrd="7" destOrd="0" presId="urn:microsoft.com/office/officeart/2008/layout/VerticalCurvedList"/>
    <dgm:cxn modelId="{4A71F487-C43E-4ED5-96B2-8F38B4AB2F52}" type="presParOf" srcId="{3EE5A337-F36A-4A38-A92A-B95917D55613}" destId="{B6FC0653-5950-4F9E-9D6F-67B8CC0B3532}" srcOrd="8" destOrd="0" presId="urn:microsoft.com/office/officeart/2008/layout/VerticalCurvedList"/>
    <dgm:cxn modelId="{9E017271-DC15-415E-B161-BC1A788331C6}" type="presParOf" srcId="{B6FC0653-5950-4F9E-9D6F-67B8CC0B3532}" destId="{50B0E297-BEDC-4CD7-92D8-EB40ACF71D8B}" srcOrd="0" destOrd="0" presId="urn:microsoft.com/office/officeart/2008/layout/VerticalCurvedList"/>
    <dgm:cxn modelId="{82C8F0AD-0EB5-48F9-8E4E-33D33D60E978}" type="presParOf" srcId="{3EE5A337-F36A-4A38-A92A-B95917D55613}" destId="{D4E9F03B-2C12-43A7-B494-FD13E63CF267}" srcOrd="9" destOrd="0" presId="urn:microsoft.com/office/officeart/2008/layout/VerticalCurvedList"/>
    <dgm:cxn modelId="{4C4E40F7-FDFC-4C48-8B2B-6F59707F00EF}" type="presParOf" srcId="{3EE5A337-F36A-4A38-A92A-B95917D55613}" destId="{B402BA9F-A725-474E-B94B-79947D368B09}" srcOrd="10" destOrd="0" presId="urn:microsoft.com/office/officeart/2008/layout/VerticalCurvedList"/>
    <dgm:cxn modelId="{1102EC02-0850-403E-AFF7-B1F33C6161C1}" type="presParOf" srcId="{B402BA9F-A725-474E-B94B-79947D368B09}" destId="{C948B3C6-4092-45BA-AA08-13D913AE4F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C2185-A412-42C3-8943-9B60A44F6726}">
      <dsp:nvSpPr>
        <dsp:cNvPr id="0" name=""/>
        <dsp:cNvSpPr/>
      </dsp:nvSpPr>
      <dsp:spPr>
        <a:xfrm>
          <a:off x="1354666" y="0"/>
          <a:ext cx="5418667" cy="5418667"/>
        </a:xfrm>
        <a:prstGeom prst="diamond">
          <a:avLst/>
        </a:prstGeom>
        <a:noFill/>
        <a:ln>
          <a:noFill/>
        </a:ln>
        <a:effectLst/>
      </dsp:spPr>
      <dsp:style>
        <a:lnRef idx="0">
          <a:scrgbClr r="0" g="0" b="0"/>
        </a:lnRef>
        <a:fillRef idx="1">
          <a:scrgbClr r="0" g="0" b="0"/>
        </a:fillRef>
        <a:effectRef idx="0">
          <a:scrgbClr r="0" g="0" b="0"/>
        </a:effectRef>
        <a:fontRef idx="minor"/>
      </dsp:style>
    </dsp:sp>
    <dsp:sp modelId="{A1F976B5-F515-4AD7-9334-CA3C45D63098}">
      <dsp:nvSpPr>
        <dsp:cNvPr id="0" name=""/>
        <dsp:cNvSpPr/>
      </dsp:nvSpPr>
      <dsp:spPr>
        <a:xfrm>
          <a:off x="1869439" y="514773"/>
          <a:ext cx="2113280" cy="211328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Segoe UI" pitchFamily="34" charset="0"/>
              <a:ea typeface="Segoe UI" pitchFamily="34" charset="0"/>
              <a:cs typeface="Segoe UI" pitchFamily="34" charset="0"/>
            </a:rPr>
            <a:t>Workforce Productivity </a:t>
          </a:r>
          <a:r>
            <a:rPr lang="en-US" sz="1800" b="1" kern="1200" dirty="0">
              <a:latin typeface="Segoe UI" pitchFamily="34" charset="0"/>
              <a:ea typeface="Segoe UI" pitchFamily="34" charset="0"/>
              <a:cs typeface="Segoe UI" pitchFamily="34" charset="0"/>
            </a:rPr>
            <a:t>&amp; Transformation</a:t>
          </a:r>
          <a:endParaRPr lang="en-IN" sz="1800" b="1" kern="1200" dirty="0">
            <a:latin typeface="Segoe UI" pitchFamily="34" charset="0"/>
            <a:ea typeface="Segoe UI" pitchFamily="34" charset="0"/>
            <a:cs typeface="Segoe UI" pitchFamily="34" charset="0"/>
          </a:endParaRPr>
        </a:p>
      </dsp:txBody>
      <dsp:txXfrm>
        <a:off x="1972601" y="617935"/>
        <a:ext cx="1906956" cy="1906956"/>
      </dsp:txXfrm>
    </dsp:sp>
    <dsp:sp modelId="{5F73417B-EAB7-4878-944E-75579AF96FC9}">
      <dsp:nvSpPr>
        <dsp:cNvPr id="0" name=""/>
        <dsp:cNvSpPr/>
      </dsp:nvSpPr>
      <dsp:spPr>
        <a:xfrm>
          <a:off x="4145280" y="514773"/>
          <a:ext cx="2113280" cy="2113280"/>
        </a:xfrm>
        <a:prstGeom prst="roundRect">
          <a:avLst/>
        </a:prstGeom>
        <a:solidFill>
          <a:srgbClr val="FF5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Segoe UI" pitchFamily="34" charset="0"/>
              <a:ea typeface="Segoe UI" pitchFamily="34" charset="0"/>
              <a:cs typeface="Segoe UI" pitchFamily="34" charset="0"/>
            </a:rPr>
            <a:t>Optimization with Reusability</a:t>
          </a:r>
          <a:endParaRPr lang="en-IN" sz="1800" b="1" kern="1200" dirty="0">
            <a:latin typeface="Segoe UI" pitchFamily="34" charset="0"/>
            <a:ea typeface="Segoe UI" pitchFamily="34" charset="0"/>
            <a:cs typeface="Segoe UI" pitchFamily="34" charset="0"/>
          </a:endParaRPr>
        </a:p>
      </dsp:txBody>
      <dsp:txXfrm>
        <a:off x="4248442" y="617935"/>
        <a:ext cx="1906956" cy="1906956"/>
      </dsp:txXfrm>
    </dsp:sp>
    <dsp:sp modelId="{7EB4856D-BB7E-4001-9BAB-E12FAAE4E892}">
      <dsp:nvSpPr>
        <dsp:cNvPr id="0" name=""/>
        <dsp:cNvSpPr/>
      </dsp:nvSpPr>
      <dsp:spPr>
        <a:xfrm>
          <a:off x="1869439" y="2790613"/>
          <a:ext cx="2113280" cy="211328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Segoe UI" pitchFamily="34" charset="0"/>
              <a:ea typeface="Segoe UI" pitchFamily="34" charset="0"/>
              <a:cs typeface="Segoe UI" pitchFamily="34" charset="0"/>
            </a:rPr>
            <a:t>Industrialization of Processes</a:t>
          </a:r>
          <a:endParaRPr lang="en-IN" sz="1800" b="1" kern="1200" dirty="0">
            <a:latin typeface="Segoe UI" pitchFamily="34" charset="0"/>
            <a:ea typeface="Segoe UI" pitchFamily="34" charset="0"/>
            <a:cs typeface="Segoe UI" pitchFamily="34" charset="0"/>
          </a:endParaRPr>
        </a:p>
      </dsp:txBody>
      <dsp:txXfrm>
        <a:off x="1972601" y="2893775"/>
        <a:ext cx="1906956" cy="1906956"/>
      </dsp:txXfrm>
    </dsp:sp>
    <dsp:sp modelId="{CE74BE71-8485-4ECB-B362-9579D1706FFC}">
      <dsp:nvSpPr>
        <dsp:cNvPr id="0" name=""/>
        <dsp:cNvSpPr/>
      </dsp:nvSpPr>
      <dsp:spPr>
        <a:xfrm>
          <a:off x="4145280" y="2790613"/>
          <a:ext cx="2113280" cy="211328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Segoe UI" pitchFamily="34" charset="0"/>
              <a:ea typeface="Segoe UI" pitchFamily="34" charset="0"/>
              <a:cs typeface="Segoe UI" pitchFamily="34" charset="0"/>
            </a:rPr>
            <a:t>Future focused solutions</a:t>
          </a:r>
          <a:endParaRPr lang="en-IN" sz="1800" b="1" kern="1200" dirty="0">
            <a:latin typeface="Segoe UI" pitchFamily="34" charset="0"/>
            <a:ea typeface="Segoe UI" pitchFamily="34" charset="0"/>
            <a:cs typeface="Segoe UI" pitchFamily="34" charset="0"/>
          </a:endParaRPr>
        </a:p>
      </dsp:txBody>
      <dsp:txXfrm>
        <a:off x="4248442" y="2893775"/>
        <a:ext cx="1906956" cy="19069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0F2B-1648-4758-A3F2-FFCA30CD367C}">
      <dsp:nvSpPr>
        <dsp:cNvPr id="0" name=""/>
        <dsp:cNvSpPr/>
      </dsp:nvSpPr>
      <dsp:spPr>
        <a:xfrm>
          <a:off x="-5342179" y="-818099"/>
          <a:ext cx="6361200" cy="6361200"/>
        </a:xfrm>
        <a:prstGeom prst="blockArc">
          <a:avLst>
            <a:gd name="adj1" fmla="val 18900000"/>
            <a:gd name="adj2" fmla="val 2700000"/>
            <a:gd name="adj3" fmla="val 340"/>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1EAD165-A2C3-487A-88E9-3B5A9A3B72DD}">
      <dsp:nvSpPr>
        <dsp:cNvPr id="0" name=""/>
        <dsp:cNvSpPr/>
      </dsp:nvSpPr>
      <dsp:spPr>
        <a:xfrm>
          <a:off x="445618" y="295217"/>
          <a:ext cx="8774958"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IN" sz="1600" kern="1200">
              <a:latin typeface="Segoe UI" panose="020B0502040204020203" pitchFamily="34" charset="0"/>
              <a:ea typeface="Segoe UI" panose="020B0502040204020203" pitchFamily="34" charset="0"/>
              <a:cs typeface="Segoe UI" panose="020B0502040204020203" pitchFamily="34" charset="0"/>
            </a:rPr>
            <a:t>Every </a:t>
          </a:r>
          <a:r>
            <a:rPr lang="en-IN" sz="1600" b="1" kern="1200">
              <a:latin typeface="Segoe UI" panose="020B0502040204020203" pitchFamily="34" charset="0"/>
              <a:ea typeface="Segoe UI" panose="020B0502040204020203" pitchFamily="34" charset="0"/>
              <a:cs typeface="Segoe UI" panose="020B0502040204020203" pitchFamily="34" charset="0"/>
            </a:rPr>
            <a:t>migration tool has limitations</a:t>
          </a:r>
          <a:r>
            <a:rPr lang="en-IN" sz="1600" kern="1200">
              <a:latin typeface="Segoe UI" panose="020B0502040204020203" pitchFamily="34" charset="0"/>
              <a:ea typeface="Segoe UI" panose="020B0502040204020203" pitchFamily="34" charset="0"/>
              <a:cs typeface="Segoe UI" panose="020B0502040204020203" pitchFamily="34" charset="0"/>
            </a:rPr>
            <a:t>. Ensure alignment with requirements and conduct POCs on sample data</a:t>
          </a:r>
          <a:endParaRPr lang="en-US" sz="1600" b="0" kern="1200" dirty="0">
            <a:latin typeface="Segoe UI" panose="020B0502040204020203" pitchFamily="34" charset="0"/>
            <a:ea typeface="Segoe UI" panose="020B0502040204020203" pitchFamily="34" charset="0"/>
            <a:cs typeface="Segoe UI" panose="020B0502040204020203" pitchFamily="34" charset="0"/>
          </a:endParaRPr>
        </a:p>
      </dsp:txBody>
      <dsp:txXfrm>
        <a:off x="445618" y="295217"/>
        <a:ext cx="8774958" cy="590814"/>
      </dsp:txXfrm>
    </dsp:sp>
    <dsp:sp modelId="{E0DB3CA0-E177-4DD4-95CA-A5CF6D638570}">
      <dsp:nvSpPr>
        <dsp:cNvPr id="0" name=""/>
        <dsp:cNvSpPr/>
      </dsp:nvSpPr>
      <dsp:spPr>
        <a:xfrm>
          <a:off x="76359" y="221366"/>
          <a:ext cx="738517" cy="738517"/>
        </a:xfrm>
        <a:prstGeom prst="ellipse">
          <a:avLst/>
        </a:prstGeom>
        <a:solidFill>
          <a:schemeClr val="accent5">
            <a:lumMod val="75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 modelId="{284F1A4F-2B6D-4467-A568-782248137484}">
      <dsp:nvSpPr>
        <dsp:cNvPr id="0" name=""/>
        <dsp:cNvSpPr/>
      </dsp:nvSpPr>
      <dsp:spPr>
        <a:xfrm>
          <a:off x="868978" y="1181155"/>
          <a:ext cx="8351598"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IN" sz="1600" b="1" kern="1200" dirty="0">
              <a:latin typeface="Segoe UI" panose="020B0502040204020203" pitchFamily="34" charset="0"/>
              <a:ea typeface="Segoe UI" panose="020B0502040204020203" pitchFamily="34" charset="0"/>
              <a:cs typeface="Segoe UI" panose="020B0502040204020203" pitchFamily="34" charset="0"/>
            </a:rPr>
            <a:t>Social features </a:t>
          </a:r>
          <a:r>
            <a:rPr lang="en-IN" sz="1600" kern="1200" dirty="0">
              <a:latin typeface="Segoe UI" panose="020B0502040204020203" pitchFamily="34" charset="0"/>
              <a:ea typeface="Segoe UI" panose="020B0502040204020203" pitchFamily="34" charset="0"/>
              <a:cs typeface="Segoe UI" panose="020B0502040204020203" pitchFamily="34" charset="0"/>
            </a:rPr>
            <a:t>in SharePoint – e.g. Mysite enablement are big changes that need business buy-in</a:t>
          </a:r>
        </a:p>
      </dsp:txBody>
      <dsp:txXfrm>
        <a:off x="868978" y="1181155"/>
        <a:ext cx="8351598" cy="590814"/>
      </dsp:txXfrm>
    </dsp:sp>
    <dsp:sp modelId="{9328D738-D596-4A33-874F-55620D148CEE}">
      <dsp:nvSpPr>
        <dsp:cNvPr id="0" name=""/>
        <dsp:cNvSpPr/>
      </dsp:nvSpPr>
      <dsp:spPr>
        <a:xfrm>
          <a:off x="499719" y="1107303"/>
          <a:ext cx="738517" cy="738517"/>
        </a:xfrm>
        <a:prstGeom prst="ellipse">
          <a:avLst/>
        </a:prstGeom>
        <a:solidFill>
          <a:schemeClr val="accent4">
            <a:lumMod val="75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 modelId="{408948EC-00AD-4AD4-9EB6-B20D1D8C2BC2}">
      <dsp:nvSpPr>
        <dsp:cNvPr id="0" name=""/>
        <dsp:cNvSpPr/>
      </dsp:nvSpPr>
      <dsp:spPr>
        <a:xfrm>
          <a:off x="998916" y="2067092"/>
          <a:ext cx="8221660"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IN" sz="1600" b="1" kern="1200" dirty="0">
              <a:latin typeface="Segoe UI" panose="020B0502040204020203" pitchFamily="34" charset="0"/>
              <a:ea typeface="Segoe UI" panose="020B0502040204020203" pitchFamily="34" charset="0"/>
              <a:cs typeface="Segoe UI" panose="020B0502040204020203" pitchFamily="34" charset="0"/>
            </a:rPr>
            <a:t>Responsive UI &amp; mobile platform targeted content </a:t>
          </a:r>
          <a:r>
            <a:rPr lang="en-IN" sz="1600" kern="1200" dirty="0">
              <a:latin typeface="Segoe UI" panose="020B0502040204020203" pitchFamily="34" charset="0"/>
              <a:ea typeface="Segoe UI" panose="020B0502040204020203" pitchFamily="34" charset="0"/>
              <a:cs typeface="Segoe UI" panose="020B0502040204020203" pitchFamily="34" charset="0"/>
            </a:rPr>
            <a:t>leveraging SharePoint needs to be planned to keep end users engaged</a:t>
          </a:r>
        </a:p>
      </dsp:txBody>
      <dsp:txXfrm>
        <a:off x="998916" y="2067092"/>
        <a:ext cx="8221660" cy="590814"/>
      </dsp:txXfrm>
    </dsp:sp>
    <dsp:sp modelId="{B6AC565D-5524-4B87-8FDE-2C6EE5C588A3}">
      <dsp:nvSpPr>
        <dsp:cNvPr id="0" name=""/>
        <dsp:cNvSpPr/>
      </dsp:nvSpPr>
      <dsp:spPr>
        <a:xfrm>
          <a:off x="629657" y="1993241"/>
          <a:ext cx="738517" cy="738517"/>
        </a:xfrm>
        <a:prstGeom prst="ellipse">
          <a:avLst/>
        </a:prstGeom>
        <a:solidFill>
          <a:schemeClr val="accent6">
            <a:lumMod val="75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 modelId="{302551FC-7A46-424C-A71F-D83E86558F7B}">
      <dsp:nvSpPr>
        <dsp:cNvPr id="0" name=""/>
        <dsp:cNvSpPr/>
      </dsp:nvSpPr>
      <dsp:spPr>
        <a:xfrm>
          <a:off x="868978" y="2953030"/>
          <a:ext cx="8351598"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IN" sz="1600" b="1" kern="1200" dirty="0">
              <a:latin typeface="Segoe UI" panose="020B0502040204020203" pitchFamily="34" charset="0"/>
              <a:ea typeface="Segoe UI" panose="020B0502040204020203" pitchFamily="34" charset="0"/>
              <a:cs typeface="Segoe UI" panose="020B0502040204020203" pitchFamily="34" charset="0"/>
            </a:rPr>
            <a:t>Platform adoption </a:t>
          </a:r>
          <a:r>
            <a:rPr lang="en-IN" sz="1600" kern="1200" dirty="0">
              <a:latin typeface="Segoe UI" panose="020B0502040204020203" pitchFamily="34" charset="0"/>
              <a:ea typeface="Segoe UI" panose="020B0502040204020203" pitchFamily="34" charset="0"/>
              <a:cs typeface="Segoe UI" panose="020B0502040204020203" pitchFamily="34" charset="0"/>
            </a:rPr>
            <a:t>– Trainings, pre-release awareness campaigns etc. are a must to ensure that end users are not alienated</a:t>
          </a:r>
        </a:p>
      </dsp:txBody>
      <dsp:txXfrm>
        <a:off x="868978" y="2953030"/>
        <a:ext cx="8351598" cy="590814"/>
      </dsp:txXfrm>
    </dsp:sp>
    <dsp:sp modelId="{5609C315-81AF-4D5D-9422-6C7E9C2E7CD2}">
      <dsp:nvSpPr>
        <dsp:cNvPr id="0" name=""/>
        <dsp:cNvSpPr/>
      </dsp:nvSpPr>
      <dsp:spPr>
        <a:xfrm>
          <a:off x="499719" y="2879178"/>
          <a:ext cx="738517" cy="738517"/>
        </a:xfrm>
        <a:prstGeom prst="ellipse">
          <a:avLst/>
        </a:prstGeom>
        <a:solidFill>
          <a:schemeClr val="accent2">
            <a:lumMod val="75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 modelId="{1B8D0BE5-510A-44F5-8E88-FC94706F8018}">
      <dsp:nvSpPr>
        <dsp:cNvPr id="0" name=""/>
        <dsp:cNvSpPr/>
      </dsp:nvSpPr>
      <dsp:spPr>
        <a:xfrm>
          <a:off x="445618" y="3838968"/>
          <a:ext cx="8774958"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IN" sz="1600" b="1" kern="1200" dirty="0">
              <a:latin typeface="Segoe UI" panose="020B0502040204020203" pitchFamily="34" charset="0"/>
              <a:ea typeface="Segoe UI" panose="020B0502040204020203" pitchFamily="34" charset="0"/>
              <a:cs typeface="Segoe UI" panose="020B0502040204020203" pitchFamily="34" charset="0"/>
            </a:rPr>
            <a:t>O365 SLAs and feature availability</a:t>
          </a:r>
          <a:r>
            <a:rPr lang="en-IN" sz="1600" kern="1200" dirty="0">
              <a:latin typeface="Segoe UI" panose="020B0502040204020203" pitchFamily="34" charset="0"/>
              <a:ea typeface="Segoe UI" panose="020B0502040204020203" pitchFamily="34" charset="0"/>
              <a:cs typeface="Segoe UI" panose="020B0502040204020203" pitchFamily="34" charset="0"/>
            </a:rPr>
            <a:t> need to be considered with SLAs kept in mind</a:t>
          </a:r>
        </a:p>
      </dsp:txBody>
      <dsp:txXfrm>
        <a:off x="445618" y="3838968"/>
        <a:ext cx="8774958" cy="590814"/>
      </dsp:txXfrm>
    </dsp:sp>
    <dsp:sp modelId="{B4AC184A-4E4F-40C7-9C0C-D2DAECD0FF7C}">
      <dsp:nvSpPr>
        <dsp:cNvPr id="0" name=""/>
        <dsp:cNvSpPr/>
      </dsp:nvSpPr>
      <dsp:spPr>
        <a:xfrm>
          <a:off x="76359" y="3765116"/>
          <a:ext cx="738517" cy="738517"/>
        </a:xfrm>
        <a:prstGeom prst="ellipse">
          <a:avLst/>
        </a:prstGeom>
        <a:solidFill>
          <a:srgbClr val="FFC000"/>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AEB3E-7726-40B0-87AA-E954F393B813}">
      <dsp:nvSpPr>
        <dsp:cNvPr id="0" name=""/>
        <dsp:cNvSpPr/>
      </dsp:nvSpPr>
      <dsp:spPr>
        <a:xfrm rot="5400000">
          <a:off x="2509844" y="333378"/>
          <a:ext cx="1646491" cy="1432447"/>
        </a:xfrm>
        <a:prstGeom prst="hexagon">
          <a:avLst>
            <a:gd name="adj" fmla="val 2500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Business Architecture driven solution based on Capability</a:t>
          </a:r>
        </a:p>
      </dsp:txBody>
      <dsp:txXfrm rot="-5400000">
        <a:off x="2840089" y="482934"/>
        <a:ext cx="986001" cy="1133335"/>
      </dsp:txXfrm>
    </dsp:sp>
    <dsp:sp modelId="{5A25460C-3585-4B67-861E-B0613F405950}">
      <dsp:nvSpPr>
        <dsp:cNvPr id="0" name=""/>
        <dsp:cNvSpPr/>
      </dsp:nvSpPr>
      <dsp:spPr>
        <a:xfrm>
          <a:off x="4092781" y="555655"/>
          <a:ext cx="1837484"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4092781" y="555655"/>
        <a:ext cx="1837484" cy="987894"/>
      </dsp:txXfrm>
    </dsp:sp>
    <dsp:sp modelId="{EFB09288-8CFD-4E31-BDD3-17DF78581D8D}">
      <dsp:nvSpPr>
        <dsp:cNvPr id="0" name=""/>
        <dsp:cNvSpPr/>
      </dsp:nvSpPr>
      <dsp:spPr>
        <a:xfrm rot="5400000">
          <a:off x="962801" y="333378"/>
          <a:ext cx="1646491" cy="1432447"/>
        </a:xfrm>
        <a:prstGeom prst="hexagon">
          <a:avLst>
            <a:gd name="adj" fmla="val 2500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Proactive Issue Identification </a:t>
          </a:r>
        </a:p>
      </dsp:txBody>
      <dsp:txXfrm rot="-5400000">
        <a:off x="1293046" y="482934"/>
        <a:ext cx="986001" cy="1133335"/>
      </dsp:txXfrm>
    </dsp:sp>
    <dsp:sp modelId="{B8BC92B2-733C-446C-BDAD-5C5D92AAB70C}">
      <dsp:nvSpPr>
        <dsp:cNvPr id="0" name=""/>
        <dsp:cNvSpPr/>
      </dsp:nvSpPr>
      <dsp:spPr>
        <a:xfrm rot="5400000">
          <a:off x="1733359" y="1730920"/>
          <a:ext cx="1646491" cy="1432447"/>
        </a:xfrm>
        <a:prstGeom prst="hexagon">
          <a:avLst>
            <a:gd name="adj" fmla="val 25000"/>
            <a:gd name="vf" fmla="val 115470"/>
          </a:avLst>
        </a:prstGeom>
        <a:solidFill>
          <a:srgbClr val="73B14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Reusable Assets </a:t>
          </a:r>
        </a:p>
      </dsp:txBody>
      <dsp:txXfrm rot="-5400000">
        <a:off x="2063604" y="1880476"/>
        <a:ext cx="986001" cy="1133335"/>
      </dsp:txXfrm>
    </dsp:sp>
    <dsp:sp modelId="{EDD55115-945D-4DF5-B846-0915041F1C85}">
      <dsp:nvSpPr>
        <dsp:cNvPr id="0" name=""/>
        <dsp:cNvSpPr/>
      </dsp:nvSpPr>
      <dsp:spPr>
        <a:xfrm>
          <a:off x="2897" y="1953197"/>
          <a:ext cx="1778210"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897" y="1953197"/>
        <a:ext cx="1778210" cy="987894"/>
      </dsp:txXfrm>
    </dsp:sp>
    <dsp:sp modelId="{AAFF9392-239F-4C68-A796-BE9B398E78F0}">
      <dsp:nvSpPr>
        <dsp:cNvPr id="0" name=""/>
        <dsp:cNvSpPr/>
      </dsp:nvSpPr>
      <dsp:spPr>
        <a:xfrm rot="5400000">
          <a:off x="3280402" y="1730920"/>
          <a:ext cx="1646491" cy="1432447"/>
        </a:xfrm>
        <a:prstGeom prst="hexagon">
          <a:avLst>
            <a:gd name="adj" fmla="val 25000"/>
            <a:gd name="vf" fmla="val 115470"/>
          </a:avLst>
        </a:prstGeom>
        <a:solidFill>
          <a:srgbClr val="7395D3"/>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Focus on Usability driven by Persona</a:t>
          </a:r>
        </a:p>
      </dsp:txBody>
      <dsp:txXfrm rot="-5400000">
        <a:off x="3610647" y="1880476"/>
        <a:ext cx="986001" cy="1133335"/>
      </dsp:txXfrm>
    </dsp:sp>
    <dsp:sp modelId="{0B182D00-EADF-469C-B15D-CE63213A73DA}">
      <dsp:nvSpPr>
        <dsp:cNvPr id="0" name=""/>
        <dsp:cNvSpPr/>
      </dsp:nvSpPr>
      <dsp:spPr>
        <a:xfrm rot="5400000">
          <a:off x="2509844" y="3128462"/>
          <a:ext cx="1646491" cy="1432447"/>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Governance Framework </a:t>
          </a:r>
        </a:p>
      </dsp:txBody>
      <dsp:txXfrm rot="-5400000">
        <a:off x="2840089" y="3278018"/>
        <a:ext cx="986001" cy="1133335"/>
      </dsp:txXfrm>
    </dsp:sp>
    <dsp:sp modelId="{8093B09B-6831-470D-B06C-498A4DB9D5B7}">
      <dsp:nvSpPr>
        <dsp:cNvPr id="0" name=""/>
        <dsp:cNvSpPr/>
      </dsp:nvSpPr>
      <dsp:spPr>
        <a:xfrm>
          <a:off x="4092781" y="3350738"/>
          <a:ext cx="1837484"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4092781" y="3350738"/>
        <a:ext cx="1837484" cy="987894"/>
      </dsp:txXfrm>
    </dsp:sp>
    <dsp:sp modelId="{A1CC493B-C829-4381-A89A-68D5ADAB9560}">
      <dsp:nvSpPr>
        <dsp:cNvPr id="0" name=""/>
        <dsp:cNvSpPr/>
      </dsp:nvSpPr>
      <dsp:spPr>
        <a:xfrm rot="5400000">
          <a:off x="962801" y="3128462"/>
          <a:ext cx="1646491" cy="1432447"/>
        </a:xfrm>
        <a:prstGeom prst="hexagon">
          <a:avLst>
            <a:gd name="adj" fmla="val 25000"/>
            <a:gd name="vf" fmla="val 115470"/>
          </a:avLst>
        </a:prstGeom>
        <a:solidFill>
          <a:srgbClr val="CDB46D"/>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End-to-end Reference Architecture </a:t>
          </a:r>
        </a:p>
      </dsp:txBody>
      <dsp:txXfrm rot="-5400000">
        <a:off x="1293046" y="3278018"/>
        <a:ext cx="986001" cy="11333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AEB3E-7726-40B0-87AA-E954F393B813}">
      <dsp:nvSpPr>
        <dsp:cNvPr id="0" name=""/>
        <dsp:cNvSpPr/>
      </dsp:nvSpPr>
      <dsp:spPr>
        <a:xfrm rot="5400000">
          <a:off x="2509844" y="333378"/>
          <a:ext cx="1646491" cy="1432447"/>
        </a:xfrm>
        <a:prstGeom prst="hexagon">
          <a:avLst>
            <a:gd name="adj" fmla="val 25000"/>
            <a:gd name="vf" fmla="val 115470"/>
          </a:avLst>
        </a:prstGeom>
        <a:solidFill>
          <a:srgbClr val="FF999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Change &amp; Program </a:t>
          </a:r>
          <a:r>
            <a:rPr lang="en-US" sz="1100" b="1" kern="1200" dirty="0">
              <a:latin typeface="Segoe UI" panose="020B0502040204020203" pitchFamily="34" charset="0"/>
              <a:ea typeface="Segoe UI" panose="020B0502040204020203" pitchFamily="34" charset="0"/>
              <a:cs typeface="Segoe UI" panose="020B0502040204020203" pitchFamily="34" charset="0"/>
            </a:rPr>
            <a:t>Management</a:t>
          </a:r>
          <a:r>
            <a:rPr lang="en-US" sz="1200" b="1" kern="1200" dirty="0">
              <a:latin typeface="Segoe UI" panose="020B0502040204020203" pitchFamily="34" charset="0"/>
              <a:ea typeface="Segoe UI" panose="020B0502040204020203" pitchFamily="34" charset="0"/>
              <a:cs typeface="Segoe UI" panose="020B0502040204020203" pitchFamily="34" charset="0"/>
            </a:rPr>
            <a:t> </a:t>
          </a:r>
        </a:p>
      </dsp:txBody>
      <dsp:txXfrm rot="-5400000">
        <a:off x="2840089" y="482934"/>
        <a:ext cx="986001" cy="1133335"/>
      </dsp:txXfrm>
    </dsp:sp>
    <dsp:sp modelId="{5A25460C-3585-4B67-861E-B0613F405950}">
      <dsp:nvSpPr>
        <dsp:cNvPr id="0" name=""/>
        <dsp:cNvSpPr/>
      </dsp:nvSpPr>
      <dsp:spPr>
        <a:xfrm>
          <a:off x="4092781" y="555655"/>
          <a:ext cx="1837484"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4092781" y="555655"/>
        <a:ext cx="1837484" cy="987894"/>
      </dsp:txXfrm>
    </dsp:sp>
    <dsp:sp modelId="{EFB09288-8CFD-4E31-BDD3-17DF78581D8D}">
      <dsp:nvSpPr>
        <dsp:cNvPr id="0" name=""/>
        <dsp:cNvSpPr/>
      </dsp:nvSpPr>
      <dsp:spPr>
        <a:xfrm rot="5400000">
          <a:off x="962801" y="333378"/>
          <a:ext cx="1646491" cy="1432447"/>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293046" y="482934"/>
        <a:ext cx="986001" cy="1133335"/>
      </dsp:txXfrm>
    </dsp:sp>
    <dsp:sp modelId="{B8BC92B2-733C-446C-BDAD-5C5D92AAB70C}">
      <dsp:nvSpPr>
        <dsp:cNvPr id="0" name=""/>
        <dsp:cNvSpPr/>
      </dsp:nvSpPr>
      <dsp:spPr>
        <a:xfrm rot="5400000">
          <a:off x="1733359" y="1730920"/>
          <a:ext cx="1646491" cy="1432447"/>
        </a:xfrm>
        <a:prstGeom prst="hexagon">
          <a:avLst>
            <a:gd name="adj" fmla="val 25000"/>
            <a:gd name="vf" fmla="val 115470"/>
          </a:avLst>
        </a:prstGeom>
        <a:solidFill>
          <a:srgbClr val="DEA900"/>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Catalogue based offering based on initial inputs </a:t>
          </a:r>
        </a:p>
      </dsp:txBody>
      <dsp:txXfrm rot="-5400000">
        <a:off x="2063604" y="1880476"/>
        <a:ext cx="986001" cy="1133335"/>
      </dsp:txXfrm>
    </dsp:sp>
    <dsp:sp modelId="{EDD55115-945D-4DF5-B846-0915041F1C85}">
      <dsp:nvSpPr>
        <dsp:cNvPr id="0" name=""/>
        <dsp:cNvSpPr/>
      </dsp:nvSpPr>
      <dsp:spPr>
        <a:xfrm>
          <a:off x="2897" y="1953197"/>
          <a:ext cx="1778210"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897" y="1953197"/>
        <a:ext cx="1778210" cy="987894"/>
      </dsp:txXfrm>
    </dsp:sp>
    <dsp:sp modelId="{AAFF9392-239F-4C68-A796-BE9B398E78F0}">
      <dsp:nvSpPr>
        <dsp:cNvPr id="0" name=""/>
        <dsp:cNvSpPr/>
      </dsp:nvSpPr>
      <dsp:spPr>
        <a:xfrm rot="5400000">
          <a:off x="3280402" y="1730920"/>
          <a:ext cx="1646491" cy="1432447"/>
        </a:xfrm>
        <a:prstGeom prst="hexagon">
          <a:avLst>
            <a:gd name="adj" fmla="val 25000"/>
            <a:gd name="vf" fmla="val 115470"/>
          </a:avLst>
        </a:prstGeom>
        <a:solidFill>
          <a:srgbClr val="00999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Core-Flexi Resourcing model </a:t>
          </a:r>
        </a:p>
      </dsp:txBody>
      <dsp:txXfrm rot="-5400000">
        <a:off x="3610647" y="1880476"/>
        <a:ext cx="986001" cy="1133335"/>
      </dsp:txXfrm>
    </dsp:sp>
    <dsp:sp modelId="{0B182D00-EADF-469C-B15D-CE63213A73DA}">
      <dsp:nvSpPr>
        <dsp:cNvPr id="0" name=""/>
        <dsp:cNvSpPr/>
      </dsp:nvSpPr>
      <dsp:spPr>
        <a:xfrm rot="5400000">
          <a:off x="2509844" y="3128462"/>
          <a:ext cx="1646491" cy="1432447"/>
        </a:xfrm>
        <a:prstGeom prst="hexagon">
          <a:avLst>
            <a:gd name="adj" fmla="val 25000"/>
            <a:gd name="vf" fmla="val 115470"/>
          </a:avLst>
        </a:prstGeom>
        <a:solidFill>
          <a:srgbClr val="7EC234"/>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Segoe UI" panose="020B0502040204020203" pitchFamily="34" charset="0"/>
              <a:ea typeface="Segoe UI" panose="020B0502040204020203" pitchFamily="34" charset="0"/>
              <a:cs typeface="Segoe UI" panose="020B0502040204020203" pitchFamily="34" charset="0"/>
            </a:rPr>
            <a:t>Minimal Business Disruption through DevOps &amp; Agile </a:t>
          </a:r>
        </a:p>
      </dsp:txBody>
      <dsp:txXfrm rot="-5400000">
        <a:off x="2840089" y="3278018"/>
        <a:ext cx="986001" cy="1133335"/>
      </dsp:txXfrm>
    </dsp:sp>
    <dsp:sp modelId="{8093B09B-6831-470D-B06C-498A4DB9D5B7}">
      <dsp:nvSpPr>
        <dsp:cNvPr id="0" name=""/>
        <dsp:cNvSpPr/>
      </dsp:nvSpPr>
      <dsp:spPr>
        <a:xfrm>
          <a:off x="4092781" y="3350738"/>
          <a:ext cx="1837484" cy="98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4092781" y="3350738"/>
        <a:ext cx="1837484" cy="987894"/>
      </dsp:txXfrm>
    </dsp:sp>
    <dsp:sp modelId="{A1CC493B-C829-4381-A89A-68D5ADAB9560}">
      <dsp:nvSpPr>
        <dsp:cNvPr id="0" name=""/>
        <dsp:cNvSpPr/>
      </dsp:nvSpPr>
      <dsp:spPr>
        <a:xfrm rot="5400000">
          <a:off x="962801" y="3128462"/>
          <a:ext cx="1646491" cy="1432447"/>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293046" y="3278018"/>
        <a:ext cx="986001" cy="11333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64ECA-7528-4318-8465-A47EBC107C77}">
      <dsp:nvSpPr>
        <dsp:cNvPr id="0" name=""/>
        <dsp:cNvSpPr/>
      </dsp:nvSpPr>
      <dsp:spPr>
        <a:xfrm>
          <a:off x="0" y="8922"/>
          <a:ext cx="3304586" cy="381204"/>
        </a:xfrm>
        <a:prstGeom prst="roundRect">
          <a:avLst/>
        </a:prstGeom>
        <a:solidFill>
          <a:srgbClr val="F4E2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Inventorization</a:t>
          </a:r>
        </a:p>
      </dsp:txBody>
      <dsp:txXfrm>
        <a:off x="18609" y="27531"/>
        <a:ext cx="3267368" cy="343986"/>
      </dsp:txXfrm>
    </dsp:sp>
    <dsp:sp modelId="{34BC7724-2F3E-4AC9-AC09-FC244C8AFC94}">
      <dsp:nvSpPr>
        <dsp:cNvPr id="0" name=""/>
        <dsp:cNvSpPr/>
      </dsp:nvSpPr>
      <dsp:spPr>
        <a:xfrm>
          <a:off x="0" y="390126"/>
          <a:ext cx="3304586"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21" tIns="15240" rIns="85344" bIns="15240" numCol="1" spcCol="1270" anchor="t" anchorCtr="0">
          <a:noAutofit/>
        </a:bodyPr>
        <a:lstStyle/>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Maintaining Inventory of applications</a:t>
          </a:r>
        </a:p>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Upload, filtering, record application details</a:t>
          </a:r>
        </a:p>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Identifying duplicates, similar apps</a:t>
          </a:r>
        </a:p>
      </dsp:txBody>
      <dsp:txXfrm>
        <a:off x="0" y="390126"/>
        <a:ext cx="3304586" cy="678960"/>
      </dsp:txXfrm>
    </dsp:sp>
    <dsp:sp modelId="{1579C2B1-F6CD-4C1B-962A-D95DEB789732}">
      <dsp:nvSpPr>
        <dsp:cNvPr id="0" name=""/>
        <dsp:cNvSpPr/>
      </dsp:nvSpPr>
      <dsp:spPr>
        <a:xfrm>
          <a:off x="0" y="1069086"/>
          <a:ext cx="3304586" cy="381204"/>
        </a:xfrm>
        <a:prstGeom prst="roundRect">
          <a:avLst/>
        </a:prstGeom>
        <a:solidFill>
          <a:srgbClr val="F4E2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Analysis</a:t>
          </a:r>
        </a:p>
      </dsp:txBody>
      <dsp:txXfrm>
        <a:off x="18609" y="1087695"/>
        <a:ext cx="3267368" cy="343986"/>
      </dsp:txXfrm>
    </dsp:sp>
    <dsp:sp modelId="{15123A55-7D47-480D-BF17-9487648C40CF}">
      <dsp:nvSpPr>
        <dsp:cNvPr id="0" name=""/>
        <dsp:cNvSpPr/>
      </dsp:nvSpPr>
      <dsp:spPr>
        <a:xfrm>
          <a:off x="0" y="1450291"/>
          <a:ext cx="3304586" cy="44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21" tIns="15240" rIns="85344" bIns="15240" numCol="1" spcCol="1270" anchor="t" anchorCtr="0">
          <a:noAutofit/>
        </a:bodyPr>
        <a:lstStyle/>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Grouping of applications</a:t>
          </a:r>
        </a:p>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Analysis, providing dashboard</a:t>
          </a:r>
        </a:p>
      </dsp:txBody>
      <dsp:txXfrm>
        <a:off x="0" y="1450291"/>
        <a:ext cx="3304586" cy="441717"/>
      </dsp:txXfrm>
    </dsp:sp>
    <dsp:sp modelId="{17E4DF06-7731-4A70-8629-422ED1944B0E}">
      <dsp:nvSpPr>
        <dsp:cNvPr id="0" name=""/>
        <dsp:cNvSpPr/>
      </dsp:nvSpPr>
      <dsp:spPr>
        <a:xfrm>
          <a:off x="0" y="1892008"/>
          <a:ext cx="3304586" cy="381204"/>
        </a:xfrm>
        <a:prstGeom prst="roundRect">
          <a:avLst/>
        </a:prstGeom>
        <a:solidFill>
          <a:srgbClr val="F4E2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Stakeholder Communication</a:t>
          </a:r>
        </a:p>
      </dsp:txBody>
      <dsp:txXfrm>
        <a:off x="18609" y="1910617"/>
        <a:ext cx="3267368" cy="343986"/>
      </dsp:txXfrm>
    </dsp:sp>
    <dsp:sp modelId="{33AB0DBA-747C-49AD-A617-4765EA0E93E5}">
      <dsp:nvSpPr>
        <dsp:cNvPr id="0" name=""/>
        <dsp:cNvSpPr/>
      </dsp:nvSpPr>
      <dsp:spPr>
        <a:xfrm>
          <a:off x="0" y="2273213"/>
          <a:ext cx="3304586" cy="84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21" tIns="15240" rIns="85344" bIns="15240" numCol="1" spcCol="1270" anchor="t" anchorCtr="0">
          <a:noAutofit/>
        </a:bodyPr>
        <a:lstStyle/>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Sending out surveys, questionnaires</a:t>
          </a:r>
        </a:p>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Allowing direct entry of information from stakeholders into the tool</a:t>
          </a:r>
        </a:p>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Notifications and reminders</a:t>
          </a:r>
        </a:p>
      </dsp:txBody>
      <dsp:txXfrm>
        <a:off x="0" y="2273213"/>
        <a:ext cx="3304586" cy="848700"/>
      </dsp:txXfrm>
    </dsp:sp>
    <dsp:sp modelId="{81800D85-FB33-4078-A05D-3E51F37661AF}">
      <dsp:nvSpPr>
        <dsp:cNvPr id="0" name=""/>
        <dsp:cNvSpPr/>
      </dsp:nvSpPr>
      <dsp:spPr>
        <a:xfrm>
          <a:off x="0" y="3121913"/>
          <a:ext cx="3304586" cy="381204"/>
        </a:xfrm>
        <a:prstGeom prst="roundRect">
          <a:avLst/>
        </a:prstGeom>
        <a:solidFill>
          <a:srgbClr val="F4E2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Migration Governance</a:t>
          </a:r>
        </a:p>
      </dsp:txBody>
      <dsp:txXfrm>
        <a:off x="18609" y="3140522"/>
        <a:ext cx="3267368" cy="343986"/>
      </dsp:txXfrm>
    </dsp:sp>
    <dsp:sp modelId="{1C844713-61E1-4D0C-8214-477CC71CDD45}">
      <dsp:nvSpPr>
        <dsp:cNvPr id="0" name=""/>
        <dsp:cNvSpPr/>
      </dsp:nvSpPr>
      <dsp:spPr>
        <a:xfrm>
          <a:off x="0" y="3503117"/>
          <a:ext cx="3304586"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21" tIns="15240" rIns="85344" bIns="15240" numCol="1" spcCol="1270" anchor="t" anchorCtr="0">
          <a:noAutofit/>
        </a:bodyPr>
        <a:lstStyle/>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SLA's for response to surveys, decisions</a:t>
          </a:r>
        </a:p>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RACI for view, update, responding to surveys</a:t>
          </a:r>
        </a:p>
        <a:p>
          <a:pPr marL="114300" lvl="1" indent="-114300" algn="just" defTabSz="533400">
            <a:lnSpc>
              <a:spcPct val="90000"/>
            </a:lnSpc>
            <a:spcBef>
              <a:spcPct val="0"/>
            </a:spcBef>
            <a:spcAft>
              <a:spcPct val="20000"/>
            </a:spcAft>
            <a:buChar char="••"/>
          </a:pPr>
          <a:r>
            <a:rPr lang="en-US" sz="1200" kern="1200" dirty="0">
              <a:latin typeface="Segoe UI" panose="020B0502040204020203" pitchFamily="34" charset="0"/>
              <a:ea typeface="Segoe UI" panose="020B0502040204020203" pitchFamily="34" charset="0"/>
              <a:cs typeface="Segoe UI" panose="020B0502040204020203" pitchFamily="34" charset="0"/>
            </a:rPr>
            <a:t>Escalation and exception paths</a:t>
          </a:r>
        </a:p>
      </dsp:txBody>
      <dsp:txXfrm>
        <a:off x="0" y="3503117"/>
        <a:ext cx="3304586" cy="6789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114D0-A931-4674-87FE-1CB7D60130FC}">
      <dsp:nvSpPr>
        <dsp:cNvPr id="0" name=""/>
        <dsp:cNvSpPr/>
      </dsp:nvSpPr>
      <dsp:spPr>
        <a:xfrm>
          <a:off x="4871426" y="4347035"/>
          <a:ext cx="359495" cy="465042"/>
        </a:xfrm>
        <a:custGeom>
          <a:avLst/>
          <a:gdLst/>
          <a:ahLst/>
          <a:cxnLst/>
          <a:rect l="0" t="0" r="0" b="0"/>
          <a:pathLst>
            <a:path>
              <a:moveTo>
                <a:pt x="0" y="0"/>
              </a:moveTo>
              <a:lnTo>
                <a:pt x="179747" y="0"/>
              </a:lnTo>
              <a:lnTo>
                <a:pt x="179747" y="465042"/>
              </a:lnTo>
              <a:lnTo>
                <a:pt x="359495" y="465042"/>
              </a:lnTo>
            </a:path>
          </a:pathLst>
        </a:custGeom>
        <a:noFill/>
        <a:ln w="762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5036479" y="4564862"/>
        <a:ext cx="29389" cy="29389"/>
      </dsp:txXfrm>
    </dsp:sp>
    <dsp:sp modelId="{BE16EDCA-6627-4362-8211-E5529095E48D}">
      <dsp:nvSpPr>
        <dsp:cNvPr id="0" name=""/>
        <dsp:cNvSpPr/>
      </dsp:nvSpPr>
      <dsp:spPr>
        <a:xfrm>
          <a:off x="4871426" y="4064947"/>
          <a:ext cx="359495" cy="282088"/>
        </a:xfrm>
        <a:custGeom>
          <a:avLst/>
          <a:gdLst/>
          <a:ahLst/>
          <a:cxnLst/>
          <a:rect l="0" t="0" r="0" b="0"/>
          <a:pathLst>
            <a:path>
              <a:moveTo>
                <a:pt x="0" y="282088"/>
              </a:moveTo>
              <a:lnTo>
                <a:pt x="179747" y="282088"/>
              </a:lnTo>
              <a:lnTo>
                <a:pt x="179747" y="0"/>
              </a:lnTo>
              <a:lnTo>
                <a:pt x="359495" y="0"/>
              </a:lnTo>
            </a:path>
          </a:pathLst>
        </a:custGeom>
        <a:noFill/>
        <a:ln w="762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5039750" y="4194567"/>
        <a:ext cx="22847" cy="22847"/>
      </dsp:txXfrm>
    </dsp:sp>
    <dsp:sp modelId="{7A084396-5E7E-4C97-8620-A9CBDB906B21}">
      <dsp:nvSpPr>
        <dsp:cNvPr id="0" name=""/>
        <dsp:cNvSpPr/>
      </dsp:nvSpPr>
      <dsp:spPr>
        <a:xfrm>
          <a:off x="2714454" y="2871515"/>
          <a:ext cx="359495" cy="1475520"/>
        </a:xfrm>
        <a:custGeom>
          <a:avLst/>
          <a:gdLst/>
          <a:ahLst/>
          <a:cxnLst/>
          <a:rect l="0" t="0" r="0" b="0"/>
          <a:pathLst>
            <a:path>
              <a:moveTo>
                <a:pt x="0" y="0"/>
              </a:moveTo>
              <a:lnTo>
                <a:pt x="179747" y="0"/>
              </a:lnTo>
              <a:lnTo>
                <a:pt x="179747" y="1475520"/>
              </a:lnTo>
              <a:lnTo>
                <a:pt x="359495" y="1475520"/>
              </a:lnTo>
            </a:path>
          </a:pathLst>
        </a:custGeom>
        <a:noFill/>
        <a:ln w="762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2856234" y="3571308"/>
        <a:ext cx="75934" cy="75934"/>
      </dsp:txXfrm>
    </dsp:sp>
    <dsp:sp modelId="{3CAD8CFC-6E59-48BC-9D40-BCBEF8BF849A}">
      <dsp:nvSpPr>
        <dsp:cNvPr id="0" name=""/>
        <dsp:cNvSpPr/>
      </dsp:nvSpPr>
      <dsp:spPr>
        <a:xfrm>
          <a:off x="4842846" y="2864912"/>
          <a:ext cx="420519" cy="458899"/>
        </a:xfrm>
        <a:custGeom>
          <a:avLst/>
          <a:gdLst/>
          <a:ahLst/>
          <a:cxnLst/>
          <a:rect l="0" t="0" r="0" b="0"/>
          <a:pathLst>
            <a:path>
              <a:moveTo>
                <a:pt x="0" y="0"/>
              </a:moveTo>
              <a:lnTo>
                <a:pt x="210259" y="0"/>
              </a:lnTo>
              <a:lnTo>
                <a:pt x="210259" y="458899"/>
              </a:lnTo>
              <a:lnTo>
                <a:pt x="420519" y="458899"/>
              </a:lnTo>
            </a:path>
          </a:pathLst>
        </a:custGeom>
        <a:noFill/>
        <a:ln w="762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5037545" y="3078800"/>
        <a:ext cx="31121" cy="31121"/>
      </dsp:txXfrm>
    </dsp:sp>
    <dsp:sp modelId="{DC98C799-1339-463A-8685-23B6B9415AD6}">
      <dsp:nvSpPr>
        <dsp:cNvPr id="0" name=""/>
        <dsp:cNvSpPr/>
      </dsp:nvSpPr>
      <dsp:spPr>
        <a:xfrm>
          <a:off x="4842846" y="2657648"/>
          <a:ext cx="416655" cy="207263"/>
        </a:xfrm>
        <a:custGeom>
          <a:avLst/>
          <a:gdLst/>
          <a:ahLst/>
          <a:cxnLst/>
          <a:rect l="0" t="0" r="0" b="0"/>
          <a:pathLst>
            <a:path>
              <a:moveTo>
                <a:pt x="0" y="207263"/>
              </a:moveTo>
              <a:lnTo>
                <a:pt x="208327" y="207263"/>
              </a:lnTo>
              <a:lnTo>
                <a:pt x="208327" y="0"/>
              </a:lnTo>
              <a:lnTo>
                <a:pt x="416655" y="0"/>
              </a:lnTo>
            </a:path>
          </a:pathLst>
        </a:custGeom>
        <a:noFill/>
        <a:ln w="762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5039539" y="2749646"/>
        <a:ext cx="23267" cy="23267"/>
      </dsp:txXfrm>
    </dsp:sp>
    <dsp:sp modelId="{658124A7-2AAD-4B25-AFF7-0359E410F32D}">
      <dsp:nvSpPr>
        <dsp:cNvPr id="0" name=""/>
        <dsp:cNvSpPr/>
      </dsp:nvSpPr>
      <dsp:spPr>
        <a:xfrm>
          <a:off x="2714454" y="2819192"/>
          <a:ext cx="330915" cy="91440"/>
        </a:xfrm>
        <a:custGeom>
          <a:avLst/>
          <a:gdLst/>
          <a:ahLst/>
          <a:cxnLst/>
          <a:rect l="0" t="0" r="0" b="0"/>
          <a:pathLst>
            <a:path>
              <a:moveTo>
                <a:pt x="0" y="52323"/>
              </a:moveTo>
              <a:lnTo>
                <a:pt x="165457" y="52323"/>
              </a:lnTo>
              <a:lnTo>
                <a:pt x="165457" y="45720"/>
              </a:lnTo>
              <a:lnTo>
                <a:pt x="330915" y="45720"/>
              </a:lnTo>
            </a:path>
          </a:pathLst>
        </a:custGeom>
        <a:noFill/>
        <a:ln w="762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2871637" y="2856637"/>
        <a:ext cx="16549" cy="16549"/>
      </dsp:txXfrm>
    </dsp:sp>
    <dsp:sp modelId="{875EDD34-A2D1-4BAC-9003-5044E94BD09D}">
      <dsp:nvSpPr>
        <dsp:cNvPr id="0" name=""/>
        <dsp:cNvSpPr/>
      </dsp:nvSpPr>
      <dsp:spPr>
        <a:xfrm>
          <a:off x="4871426" y="1395995"/>
          <a:ext cx="359495" cy="505710"/>
        </a:xfrm>
        <a:custGeom>
          <a:avLst/>
          <a:gdLst/>
          <a:ahLst/>
          <a:cxnLst/>
          <a:rect l="0" t="0" r="0" b="0"/>
          <a:pathLst>
            <a:path>
              <a:moveTo>
                <a:pt x="0" y="0"/>
              </a:moveTo>
              <a:lnTo>
                <a:pt x="179747" y="0"/>
              </a:lnTo>
              <a:lnTo>
                <a:pt x="179747" y="505710"/>
              </a:lnTo>
              <a:lnTo>
                <a:pt x="359495" y="505710"/>
              </a:lnTo>
            </a:path>
          </a:pathLst>
        </a:custGeom>
        <a:noFill/>
        <a:ln w="5715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5035662" y="1633338"/>
        <a:ext cx="31023" cy="31023"/>
      </dsp:txXfrm>
    </dsp:sp>
    <dsp:sp modelId="{BD5F80CA-2414-442D-9908-720F65709939}">
      <dsp:nvSpPr>
        <dsp:cNvPr id="0" name=""/>
        <dsp:cNvSpPr/>
      </dsp:nvSpPr>
      <dsp:spPr>
        <a:xfrm>
          <a:off x="4871426" y="1053488"/>
          <a:ext cx="359495" cy="342507"/>
        </a:xfrm>
        <a:custGeom>
          <a:avLst/>
          <a:gdLst/>
          <a:ahLst/>
          <a:cxnLst/>
          <a:rect l="0" t="0" r="0" b="0"/>
          <a:pathLst>
            <a:path>
              <a:moveTo>
                <a:pt x="0" y="342507"/>
              </a:moveTo>
              <a:lnTo>
                <a:pt x="179747" y="342507"/>
              </a:lnTo>
              <a:lnTo>
                <a:pt x="179747" y="0"/>
              </a:lnTo>
              <a:lnTo>
                <a:pt x="359495" y="0"/>
              </a:lnTo>
            </a:path>
          </a:pathLst>
        </a:custGeom>
        <a:noFill/>
        <a:ln w="5715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5038760" y="1212328"/>
        <a:ext cx="24826" cy="24826"/>
      </dsp:txXfrm>
    </dsp:sp>
    <dsp:sp modelId="{00218396-1939-40A9-8642-0D03831C6994}">
      <dsp:nvSpPr>
        <dsp:cNvPr id="0" name=""/>
        <dsp:cNvSpPr/>
      </dsp:nvSpPr>
      <dsp:spPr>
        <a:xfrm>
          <a:off x="2714454" y="1395995"/>
          <a:ext cx="359495" cy="1475520"/>
        </a:xfrm>
        <a:custGeom>
          <a:avLst/>
          <a:gdLst/>
          <a:ahLst/>
          <a:cxnLst/>
          <a:rect l="0" t="0" r="0" b="0"/>
          <a:pathLst>
            <a:path>
              <a:moveTo>
                <a:pt x="0" y="1475520"/>
              </a:moveTo>
              <a:lnTo>
                <a:pt x="179747" y="1475520"/>
              </a:lnTo>
              <a:lnTo>
                <a:pt x="179747" y="0"/>
              </a:lnTo>
              <a:lnTo>
                <a:pt x="359495" y="0"/>
              </a:lnTo>
            </a:path>
          </a:pathLst>
        </a:custGeom>
        <a:noFill/>
        <a:ln w="762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2856234" y="2095788"/>
        <a:ext cx="75934" cy="75934"/>
      </dsp:txXfrm>
    </dsp:sp>
    <dsp:sp modelId="{785BD8D5-E930-42FA-9A77-9B51B81193D6}">
      <dsp:nvSpPr>
        <dsp:cNvPr id="0" name=""/>
        <dsp:cNvSpPr/>
      </dsp:nvSpPr>
      <dsp:spPr>
        <a:xfrm>
          <a:off x="557481" y="2529008"/>
          <a:ext cx="359495" cy="342507"/>
        </a:xfrm>
        <a:custGeom>
          <a:avLst/>
          <a:gdLst/>
          <a:ahLst/>
          <a:cxnLst/>
          <a:rect l="0" t="0" r="0" b="0"/>
          <a:pathLst>
            <a:path>
              <a:moveTo>
                <a:pt x="0" y="0"/>
              </a:moveTo>
              <a:lnTo>
                <a:pt x="179747" y="0"/>
              </a:lnTo>
              <a:lnTo>
                <a:pt x="179747" y="342507"/>
              </a:lnTo>
              <a:lnTo>
                <a:pt x="359495" y="342507"/>
              </a:lnTo>
            </a:path>
          </a:pathLst>
        </a:custGeom>
        <a:noFill/>
        <a:ln w="762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724816" y="2687848"/>
        <a:ext cx="24826" cy="24826"/>
      </dsp:txXfrm>
    </dsp:sp>
    <dsp:sp modelId="{55C9247F-CE7D-485B-B0B9-BB2AB1FA66DB}">
      <dsp:nvSpPr>
        <dsp:cNvPr id="0" name=""/>
        <dsp:cNvSpPr/>
      </dsp:nvSpPr>
      <dsp:spPr>
        <a:xfrm>
          <a:off x="557481" y="2186501"/>
          <a:ext cx="359495" cy="342507"/>
        </a:xfrm>
        <a:custGeom>
          <a:avLst/>
          <a:gdLst/>
          <a:ahLst/>
          <a:cxnLst/>
          <a:rect l="0" t="0" r="0" b="0"/>
          <a:pathLst>
            <a:path>
              <a:moveTo>
                <a:pt x="0" y="342507"/>
              </a:moveTo>
              <a:lnTo>
                <a:pt x="179747" y="342507"/>
              </a:lnTo>
              <a:lnTo>
                <a:pt x="179747" y="0"/>
              </a:lnTo>
              <a:lnTo>
                <a:pt x="359495" y="0"/>
              </a:lnTo>
            </a:path>
          </a:pathLst>
        </a:custGeom>
        <a:noFill/>
        <a:ln w="76200" cap="flat" cmpd="sng" algn="ctr">
          <a:solidFill>
            <a:schemeClr val="accent4">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Segoe UI" pitchFamily="34" charset="0"/>
            <a:ea typeface="Segoe UI" pitchFamily="34" charset="0"/>
            <a:cs typeface="Segoe UI" pitchFamily="34" charset="0"/>
          </a:endParaRPr>
        </a:p>
      </dsp:txBody>
      <dsp:txXfrm>
        <a:off x="724816" y="2345341"/>
        <a:ext cx="24826" cy="24826"/>
      </dsp:txXfrm>
    </dsp:sp>
    <dsp:sp modelId="{71D11F47-12BC-46CC-B212-E48621233918}">
      <dsp:nvSpPr>
        <dsp:cNvPr id="0" name=""/>
        <dsp:cNvSpPr/>
      </dsp:nvSpPr>
      <dsp:spPr>
        <a:xfrm rot="16200000">
          <a:off x="-1158658" y="2255002"/>
          <a:ext cx="2884269" cy="548011"/>
        </a:xfrm>
        <a:prstGeom prst="rect">
          <a:avLst/>
        </a:prstGeom>
        <a:solidFill>
          <a:schemeClr val="accent6">
            <a:lumMod val="75000"/>
          </a:schemeClr>
        </a:solidFill>
        <a:ln>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latin typeface="Segoe UI" pitchFamily="34" charset="0"/>
              <a:ea typeface="Segoe UI" pitchFamily="34" charset="0"/>
              <a:cs typeface="Segoe UI" pitchFamily="34" charset="0"/>
            </a:rPr>
            <a:t>Pre Upgrade Analysis Tools</a:t>
          </a:r>
        </a:p>
      </dsp:txBody>
      <dsp:txXfrm>
        <a:off x="-1158658" y="2255002"/>
        <a:ext cx="2884269" cy="548011"/>
      </dsp:txXfrm>
    </dsp:sp>
    <dsp:sp modelId="{173C308C-2299-4CF3-B679-BB35C63669F1}">
      <dsp:nvSpPr>
        <dsp:cNvPr id="0" name=""/>
        <dsp:cNvSpPr/>
      </dsp:nvSpPr>
      <dsp:spPr>
        <a:xfrm>
          <a:off x="916977" y="1912495"/>
          <a:ext cx="1797476" cy="548011"/>
        </a:xfrm>
        <a:prstGeom prst="rect">
          <a:avLst/>
        </a:prstGeom>
        <a:solidFill>
          <a:schemeClr val="accent5">
            <a:lumMod val="40000"/>
            <a:lumOff val="60000"/>
          </a:schemeClr>
        </a:solidFill>
        <a:ln>
          <a:solidFill>
            <a:schemeClr val="accent5">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HCL’s CAF </a:t>
          </a:r>
        </a:p>
      </dsp:txBody>
      <dsp:txXfrm>
        <a:off x="916977" y="1912495"/>
        <a:ext cx="1797476" cy="548011"/>
      </dsp:txXfrm>
    </dsp:sp>
    <dsp:sp modelId="{81E75A52-70A8-42D3-8842-96B6815AC81F}">
      <dsp:nvSpPr>
        <dsp:cNvPr id="0" name=""/>
        <dsp:cNvSpPr/>
      </dsp:nvSpPr>
      <dsp:spPr>
        <a:xfrm>
          <a:off x="916977" y="2597509"/>
          <a:ext cx="1797476" cy="548011"/>
        </a:xfrm>
        <a:prstGeom prst="rect">
          <a:avLst/>
        </a:prstGeom>
        <a:solidFill>
          <a:schemeClr val="accent5">
            <a:lumMod val="40000"/>
            <a:lumOff val="60000"/>
          </a:schemeClr>
        </a:solidFill>
        <a:ln>
          <a:solidFill>
            <a:schemeClr val="accent5">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Third Party</a:t>
          </a:r>
        </a:p>
      </dsp:txBody>
      <dsp:txXfrm>
        <a:off x="916977" y="2597509"/>
        <a:ext cx="1797476" cy="548011"/>
      </dsp:txXfrm>
    </dsp:sp>
    <dsp:sp modelId="{885D8581-1244-44BD-A9C7-A48B58DE17A3}">
      <dsp:nvSpPr>
        <dsp:cNvPr id="0" name=""/>
        <dsp:cNvSpPr/>
      </dsp:nvSpPr>
      <dsp:spPr>
        <a:xfrm>
          <a:off x="3073949" y="1121989"/>
          <a:ext cx="1797476" cy="54801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Metalogix</a:t>
          </a:r>
        </a:p>
      </dsp:txBody>
      <dsp:txXfrm>
        <a:off x="3073949" y="1121989"/>
        <a:ext cx="1797476" cy="548011"/>
      </dsp:txXfrm>
    </dsp:sp>
    <dsp:sp modelId="{2D8EB630-73BA-4CCD-9FB9-E16F23BF5EC5}">
      <dsp:nvSpPr>
        <dsp:cNvPr id="0" name=""/>
        <dsp:cNvSpPr/>
      </dsp:nvSpPr>
      <dsp:spPr>
        <a:xfrm>
          <a:off x="5230921" y="616279"/>
          <a:ext cx="4899328" cy="87441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36000" lvl="0" algn="just" defTabSz="488950">
            <a:lnSpc>
              <a:spcPct val="90000"/>
            </a:lnSpc>
            <a:spcBef>
              <a:spcPct val="0"/>
            </a:spcBef>
            <a:spcAft>
              <a:spcPct val="35000"/>
            </a:spcAft>
          </a:pPr>
          <a:r>
            <a:rPr lang="en-US" sz="1100" b="1" kern="1200" dirty="0">
              <a:latin typeface="Segoe UI" pitchFamily="34" charset="0"/>
              <a:ea typeface="Segoe UI" pitchFamily="34" charset="0"/>
              <a:cs typeface="Segoe UI" pitchFamily="34" charset="0"/>
            </a:rPr>
            <a:t>Pros- </a:t>
          </a:r>
          <a:r>
            <a:rPr lang="en-US" sz="1100" kern="1200" dirty="0">
              <a:latin typeface="Segoe UI" pitchFamily="34" charset="0"/>
              <a:ea typeface="Segoe UI" pitchFamily="34" charset="0"/>
              <a:cs typeface="Segoe UI" pitchFamily="34" charset="0"/>
            </a:rPr>
            <a:t>Identify large site collections that can be difficult to migrate</a:t>
          </a:r>
        </a:p>
        <a:p>
          <a:pPr marL="36000" lvl="0" algn="just" defTabSz="488950">
            <a:lnSpc>
              <a:spcPct val="90000"/>
            </a:lnSpc>
            <a:spcBef>
              <a:spcPct val="0"/>
            </a:spcBef>
            <a:spcAft>
              <a:spcPct val="35000"/>
            </a:spcAft>
          </a:pPr>
          <a:r>
            <a:rPr lang="en-US" sz="1100" kern="1200" dirty="0">
              <a:latin typeface="Segoe UI" pitchFamily="34" charset="0"/>
              <a:ea typeface="Segoe UI" pitchFamily="34" charset="0"/>
              <a:cs typeface="Segoe UI" pitchFamily="34" charset="0"/>
            </a:rPr>
            <a:t>provides insight into existing SharePoint farm, uncovering issues that could halt migration </a:t>
          </a:r>
        </a:p>
      </dsp:txBody>
      <dsp:txXfrm>
        <a:off x="5230921" y="616279"/>
        <a:ext cx="4899328" cy="874417"/>
      </dsp:txXfrm>
    </dsp:sp>
    <dsp:sp modelId="{13FCCCA9-621B-4232-8D27-D3A11678D963}">
      <dsp:nvSpPr>
        <dsp:cNvPr id="0" name=""/>
        <dsp:cNvSpPr/>
      </dsp:nvSpPr>
      <dsp:spPr>
        <a:xfrm>
          <a:off x="5230921" y="1627699"/>
          <a:ext cx="4891779" cy="54801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36000" lvl="0" algn="just" defTabSz="488950">
            <a:lnSpc>
              <a:spcPct val="90000"/>
            </a:lnSpc>
            <a:spcBef>
              <a:spcPct val="0"/>
            </a:spcBef>
            <a:spcAft>
              <a:spcPct val="35000"/>
            </a:spcAft>
          </a:pPr>
          <a:r>
            <a:rPr lang="en-US" sz="1100" b="1" kern="1200" dirty="0">
              <a:latin typeface="Segoe UI" pitchFamily="34" charset="0"/>
              <a:ea typeface="Segoe UI" pitchFamily="34" charset="0"/>
              <a:cs typeface="Segoe UI" pitchFamily="34" charset="0"/>
            </a:rPr>
            <a:t>Cons-</a:t>
          </a:r>
          <a:r>
            <a:rPr lang="en-US" sz="1100" kern="1200" dirty="0">
              <a:latin typeface="Segoe UI" pitchFamily="34" charset="0"/>
              <a:ea typeface="Segoe UI" pitchFamily="34" charset="0"/>
              <a:cs typeface="Segoe UI" pitchFamily="34" charset="0"/>
            </a:rPr>
            <a:t> Need to install MEWS in order to have full functionality of farm analysis, without MEWS full analyze of site collections can only be done. </a:t>
          </a:r>
        </a:p>
      </dsp:txBody>
      <dsp:txXfrm>
        <a:off x="5230921" y="1627699"/>
        <a:ext cx="4891779" cy="548011"/>
      </dsp:txXfrm>
    </dsp:sp>
    <dsp:sp modelId="{CD9239E0-54A2-4ACD-8B20-0676C1DFBC24}">
      <dsp:nvSpPr>
        <dsp:cNvPr id="0" name=""/>
        <dsp:cNvSpPr/>
      </dsp:nvSpPr>
      <dsp:spPr>
        <a:xfrm>
          <a:off x="3045369" y="2590906"/>
          <a:ext cx="1797476" cy="54801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AvePoint</a:t>
          </a:r>
        </a:p>
      </dsp:txBody>
      <dsp:txXfrm>
        <a:off x="3045369" y="2590906"/>
        <a:ext cx="1797476" cy="548011"/>
      </dsp:txXfrm>
    </dsp:sp>
    <dsp:sp modelId="{3FDD63CA-8C87-42E2-B4A6-CBC4715CBB5F}">
      <dsp:nvSpPr>
        <dsp:cNvPr id="0" name=""/>
        <dsp:cNvSpPr/>
      </dsp:nvSpPr>
      <dsp:spPr>
        <a:xfrm>
          <a:off x="5259501" y="2312714"/>
          <a:ext cx="4860826" cy="68986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36000" lvl="0" algn="just" defTabSz="488950">
            <a:lnSpc>
              <a:spcPct val="90000"/>
            </a:lnSpc>
            <a:spcBef>
              <a:spcPct val="0"/>
            </a:spcBef>
            <a:spcAft>
              <a:spcPct val="35000"/>
            </a:spcAft>
          </a:pPr>
          <a:r>
            <a:rPr lang="en-US" sz="1100" b="1" kern="1200" dirty="0">
              <a:latin typeface="Segoe UI" pitchFamily="34" charset="0"/>
              <a:ea typeface="Segoe UI" pitchFamily="34" charset="0"/>
              <a:cs typeface="Segoe UI" pitchFamily="34" charset="0"/>
            </a:rPr>
            <a:t>Pros-</a:t>
          </a:r>
          <a:r>
            <a:rPr lang="en-US" sz="1100" kern="1200" dirty="0">
              <a:latin typeface="Segoe UI" pitchFamily="34" charset="0"/>
              <a:ea typeface="Segoe UI" pitchFamily="34" charset="0"/>
              <a:cs typeface="Segoe UI" pitchFamily="34" charset="0"/>
            </a:rPr>
            <a:t>Display the information of the Web applications, such as the database count, the total size, the site collection count, etc.</a:t>
          </a:r>
        </a:p>
        <a:p>
          <a:pPr marL="36000" lvl="0" algn="just" defTabSz="488950">
            <a:lnSpc>
              <a:spcPct val="90000"/>
            </a:lnSpc>
            <a:spcBef>
              <a:spcPct val="0"/>
            </a:spcBef>
            <a:spcAft>
              <a:spcPct val="35000"/>
            </a:spcAft>
          </a:pPr>
          <a:r>
            <a:rPr lang="en-US" sz="1100" kern="1200" dirty="0">
              <a:latin typeface="Segoe UI" pitchFamily="34" charset="0"/>
              <a:ea typeface="Segoe UI" pitchFamily="34" charset="0"/>
              <a:cs typeface="Segoe UI" pitchFamily="34" charset="0"/>
            </a:rPr>
            <a:t>Display Farm Topology, Site collection information, Solution Information etc.</a:t>
          </a:r>
        </a:p>
      </dsp:txBody>
      <dsp:txXfrm>
        <a:off x="5259501" y="2312714"/>
        <a:ext cx="4860826" cy="689869"/>
      </dsp:txXfrm>
    </dsp:sp>
    <dsp:sp modelId="{0D3B1D6F-DD58-41AF-ACC6-DB1E8599A7BA}">
      <dsp:nvSpPr>
        <dsp:cNvPr id="0" name=""/>
        <dsp:cNvSpPr/>
      </dsp:nvSpPr>
      <dsp:spPr>
        <a:xfrm>
          <a:off x="5263366" y="3127902"/>
          <a:ext cx="4840784" cy="39181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36000" lvl="0" algn="just" defTabSz="488950">
            <a:lnSpc>
              <a:spcPct val="90000"/>
            </a:lnSpc>
            <a:spcBef>
              <a:spcPct val="0"/>
            </a:spcBef>
            <a:spcAft>
              <a:spcPct val="35000"/>
            </a:spcAft>
          </a:pPr>
          <a:r>
            <a:rPr lang="en-US" sz="1100" b="1" kern="1200" dirty="0">
              <a:latin typeface="Segoe UI" pitchFamily="34" charset="0"/>
              <a:ea typeface="Segoe UI" pitchFamily="34" charset="0"/>
              <a:cs typeface="Segoe UI" pitchFamily="34" charset="0"/>
            </a:rPr>
            <a:t>Cons</a:t>
          </a:r>
          <a:r>
            <a:rPr lang="en-US" sz="1100" kern="1200" dirty="0">
              <a:latin typeface="Segoe UI" pitchFamily="34" charset="0"/>
              <a:ea typeface="Segoe UI" pitchFamily="34" charset="0"/>
              <a:cs typeface="Segoe UI" pitchFamily="34" charset="0"/>
            </a:rPr>
            <a:t> – Requires agents on Prod, Licensing on per GB migrated</a:t>
          </a:r>
        </a:p>
      </dsp:txBody>
      <dsp:txXfrm>
        <a:off x="5263366" y="3127902"/>
        <a:ext cx="4840784" cy="391817"/>
      </dsp:txXfrm>
    </dsp:sp>
    <dsp:sp modelId="{48CFD8F1-341F-4297-8298-F8805595D296}">
      <dsp:nvSpPr>
        <dsp:cNvPr id="0" name=""/>
        <dsp:cNvSpPr/>
      </dsp:nvSpPr>
      <dsp:spPr>
        <a:xfrm>
          <a:off x="3073949" y="4073030"/>
          <a:ext cx="1797476" cy="54801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Metavis</a:t>
          </a:r>
        </a:p>
      </dsp:txBody>
      <dsp:txXfrm>
        <a:off x="3073949" y="4073030"/>
        <a:ext cx="1797476" cy="548011"/>
      </dsp:txXfrm>
    </dsp:sp>
    <dsp:sp modelId="{6E393027-D8C2-4E4F-B9BB-A41C912985CC}">
      <dsp:nvSpPr>
        <dsp:cNvPr id="0" name=""/>
        <dsp:cNvSpPr/>
      </dsp:nvSpPr>
      <dsp:spPr>
        <a:xfrm>
          <a:off x="5230921" y="3668406"/>
          <a:ext cx="4858202" cy="79308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36000" lvl="0" algn="just" defTabSz="488950">
            <a:lnSpc>
              <a:spcPct val="90000"/>
            </a:lnSpc>
            <a:spcBef>
              <a:spcPct val="0"/>
            </a:spcBef>
            <a:spcAft>
              <a:spcPct val="35000"/>
            </a:spcAft>
          </a:pPr>
          <a:r>
            <a:rPr lang="en-US" sz="1100" b="1" kern="1200" dirty="0">
              <a:latin typeface="Segoe UI" pitchFamily="34" charset="0"/>
              <a:ea typeface="Segoe UI" pitchFamily="34" charset="0"/>
              <a:cs typeface="Segoe UI" pitchFamily="34" charset="0"/>
            </a:rPr>
            <a:t>Pros-</a:t>
          </a:r>
          <a:r>
            <a:rPr lang="en-US" sz="1100" kern="1200" dirty="0">
              <a:latin typeface="Segoe UI" pitchFamily="34" charset="0"/>
              <a:ea typeface="Segoe UI" pitchFamily="34" charset="0"/>
              <a:cs typeface="Segoe UI" pitchFamily="34" charset="0"/>
            </a:rPr>
            <a:t>Discover, analyze, and manage users and permissions across multiple SharePoint site collections and farms</a:t>
          </a:r>
        </a:p>
        <a:p>
          <a:pPr marL="36000" lvl="0" algn="just" defTabSz="488950">
            <a:lnSpc>
              <a:spcPct val="90000"/>
            </a:lnSpc>
            <a:spcBef>
              <a:spcPct val="0"/>
            </a:spcBef>
            <a:spcAft>
              <a:spcPct val="35000"/>
            </a:spcAft>
          </a:pPr>
          <a:r>
            <a:rPr lang="en-US" sz="1100" kern="1200" dirty="0">
              <a:latin typeface="Segoe UI" pitchFamily="34" charset="0"/>
              <a:ea typeface="Segoe UI" pitchFamily="34" charset="0"/>
              <a:cs typeface="Segoe UI" pitchFamily="34" charset="0"/>
            </a:rPr>
            <a:t>Identify orphaned SharePoint users, transfer permissions, and resolve potential security issues across sites and even farms.</a:t>
          </a:r>
        </a:p>
      </dsp:txBody>
      <dsp:txXfrm>
        <a:off x="5230921" y="3668406"/>
        <a:ext cx="4858202" cy="793081"/>
      </dsp:txXfrm>
    </dsp:sp>
    <dsp:sp modelId="{DC2EEEF2-81C4-4108-8D4C-8DA06879C525}">
      <dsp:nvSpPr>
        <dsp:cNvPr id="0" name=""/>
        <dsp:cNvSpPr/>
      </dsp:nvSpPr>
      <dsp:spPr>
        <a:xfrm>
          <a:off x="5230921" y="4598490"/>
          <a:ext cx="4888310" cy="42717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36000" lvl="0" algn="just" defTabSz="488950">
            <a:lnSpc>
              <a:spcPct val="90000"/>
            </a:lnSpc>
            <a:spcBef>
              <a:spcPct val="0"/>
            </a:spcBef>
            <a:spcAft>
              <a:spcPct val="35000"/>
            </a:spcAft>
          </a:pPr>
          <a:r>
            <a:rPr lang="en-US" sz="1100" b="1" kern="1200" dirty="0">
              <a:latin typeface="Segoe UI" pitchFamily="34" charset="0"/>
              <a:ea typeface="Segoe UI" pitchFamily="34" charset="0"/>
              <a:cs typeface="Segoe UI" pitchFamily="34" charset="0"/>
            </a:rPr>
            <a:t>Cons</a:t>
          </a:r>
          <a:r>
            <a:rPr lang="en-US" sz="1100" kern="1200" dirty="0">
              <a:latin typeface="Segoe UI" pitchFamily="34" charset="0"/>
              <a:ea typeface="Segoe UI" pitchFamily="34" charset="0"/>
              <a:cs typeface="Segoe UI" pitchFamily="34" charset="0"/>
            </a:rPr>
            <a:t> - </a:t>
          </a:r>
          <a:r>
            <a:rPr lang="en-IN" sz="1100" kern="1200" dirty="0">
              <a:latin typeface="Segoe UI" pitchFamily="34" charset="0"/>
              <a:ea typeface="Segoe UI" pitchFamily="34" charset="0"/>
              <a:cs typeface="Segoe UI" pitchFamily="34" charset="0"/>
            </a:rPr>
            <a:t>Pre-analysis feature takes too long to analyze huge number of files and might fail to produce an excel spreadsheet.</a:t>
          </a:r>
          <a:endParaRPr lang="en-US" sz="1100" kern="1200" dirty="0">
            <a:latin typeface="Segoe UI" pitchFamily="34" charset="0"/>
            <a:ea typeface="Segoe UI" pitchFamily="34" charset="0"/>
            <a:cs typeface="Segoe UI" pitchFamily="34" charset="0"/>
          </a:endParaRPr>
        </a:p>
      </dsp:txBody>
      <dsp:txXfrm>
        <a:off x="5230921" y="4598490"/>
        <a:ext cx="4888310" cy="4271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FFFA3-F84A-4B0C-A8D2-F741125C1441}">
      <dsp:nvSpPr>
        <dsp:cNvPr id="0" name=""/>
        <dsp:cNvSpPr/>
      </dsp:nvSpPr>
      <dsp:spPr>
        <a:xfrm rot="5400000">
          <a:off x="364982" y="774233"/>
          <a:ext cx="1091436" cy="1816125"/>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B9B776-08F4-445D-8964-904EEFCF2F8E}">
      <dsp:nvSpPr>
        <dsp:cNvPr id="0" name=""/>
        <dsp:cNvSpPr/>
      </dsp:nvSpPr>
      <dsp:spPr>
        <a:xfrm>
          <a:off x="182794" y="1316863"/>
          <a:ext cx="1639608" cy="143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00000"/>
            </a:lnSpc>
            <a:spcBef>
              <a:spcPct val="0"/>
            </a:spcBef>
            <a:spcAft>
              <a:spcPts val="0"/>
            </a:spcAft>
          </a:pPr>
          <a:r>
            <a:rPr lang="en-US" sz="1100" b="0" kern="1200" dirty="0">
              <a:latin typeface="Segoe UI" pitchFamily="34" charset="0"/>
              <a:ea typeface="Segoe UI" pitchFamily="34" charset="0"/>
              <a:cs typeface="Segoe UI" pitchFamily="34" charset="0"/>
            </a:rPr>
            <a:t>Move OOTB Sites to Online &amp; upgrade the rest to SP 2013 On-Prem</a:t>
          </a:r>
        </a:p>
      </dsp:txBody>
      <dsp:txXfrm>
        <a:off x="182794" y="1316863"/>
        <a:ext cx="1639608" cy="1437212"/>
      </dsp:txXfrm>
    </dsp:sp>
    <dsp:sp modelId="{6B969AEA-4062-44B1-AF70-F9D730EC2502}">
      <dsp:nvSpPr>
        <dsp:cNvPr id="0" name=""/>
        <dsp:cNvSpPr/>
      </dsp:nvSpPr>
      <dsp:spPr>
        <a:xfrm>
          <a:off x="1513043" y="640528"/>
          <a:ext cx="309360" cy="309360"/>
        </a:xfrm>
        <a:prstGeom prst="triangle">
          <a:avLst>
            <a:gd name="adj" fmla="val 100000"/>
          </a:avLst>
        </a:prstGeom>
        <a:solidFill>
          <a:schemeClr val="bg1"/>
        </a:solidFill>
        <a:ln w="6350" cap="flat" cmpd="sng" algn="ctr">
          <a:solidFill>
            <a:schemeClr val="bg1"/>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37AA026-EA6B-4F9B-8232-775191FB4124}">
      <dsp:nvSpPr>
        <dsp:cNvPr id="0" name=""/>
        <dsp:cNvSpPr/>
      </dsp:nvSpPr>
      <dsp:spPr>
        <a:xfrm rot="5400000">
          <a:off x="2372183" y="277549"/>
          <a:ext cx="1091436" cy="1816125"/>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B39E626-914D-4535-87CC-1B2EA9395E22}">
      <dsp:nvSpPr>
        <dsp:cNvPr id="0" name=""/>
        <dsp:cNvSpPr/>
      </dsp:nvSpPr>
      <dsp:spPr>
        <a:xfrm>
          <a:off x="2189995" y="820179"/>
          <a:ext cx="1639608" cy="143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00000"/>
            </a:lnSpc>
            <a:spcBef>
              <a:spcPct val="0"/>
            </a:spcBef>
            <a:spcAft>
              <a:spcPts val="0"/>
            </a:spcAft>
          </a:pPr>
          <a:r>
            <a:rPr lang="en-US" sz="1100" b="0" kern="1200" dirty="0">
              <a:latin typeface="Segoe UI" pitchFamily="34" charset="0"/>
              <a:ea typeface="Segoe UI" pitchFamily="34" charset="0"/>
              <a:cs typeface="Segoe UI" pitchFamily="34" charset="0"/>
            </a:rPr>
            <a:t>Move minimally Customized Sites to Online with a Hybrid approach</a:t>
          </a:r>
        </a:p>
      </dsp:txBody>
      <dsp:txXfrm>
        <a:off x="2189995" y="820179"/>
        <a:ext cx="1639608" cy="1437212"/>
      </dsp:txXfrm>
    </dsp:sp>
    <dsp:sp modelId="{7E2230EA-3950-4CCC-A491-2138E4624DE0}">
      <dsp:nvSpPr>
        <dsp:cNvPr id="0" name=""/>
        <dsp:cNvSpPr/>
      </dsp:nvSpPr>
      <dsp:spPr>
        <a:xfrm>
          <a:off x="3520243" y="143844"/>
          <a:ext cx="309360" cy="309360"/>
        </a:xfrm>
        <a:prstGeom prst="triangle">
          <a:avLst>
            <a:gd name="adj" fmla="val 100000"/>
          </a:avLst>
        </a:prstGeom>
        <a:solidFill>
          <a:schemeClr val="bg1"/>
        </a:solidFill>
        <a:ln w="6350" cap="flat" cmpd="sng" algn="ctr">
          <a:solidFill>
            <a:schemeClr val="bg1"/>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A236F18-9456-43E6-82F6-EEEE88AFFF52}">
      <dsp:nvSpPr>
        <dsp:cNvPr id="0" name=""/>
        <dsp:cNvSpPr/>
      </dsp:nvSpPr>
      <dsp:spPr>
        <a:xfrm rot="5400000">
          <a:off x="4379384" y="-219134"/>
          <a:ext cx="1091436" cy="1816125"/>
        </a:xfrm>
        <a:prstGeom prst="corner">
          <a:avLst>
            <a:gd name="adj1" fmla="val 16120"/>
            <a:gd name="adj2" fmla="val 161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DA75385-93CE-4C88-98C4-239B6DB7241C}">
      <dsp:nvSpPr>
        <dsp:cNvPr id="0" name=""/>
        <dsp:cNvSpPr/>
      </dsp:nvSpPr>
      <dsp:spPr>
        <a:xfrm>
          <a:off x="4197196" y="323496"/>
          <a:ext cx="1639608" cy="143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100000"/>
            </a:lnSpc>
            <a:spcBef>
              <a:spcPct val="0"/>
            </a:spcBef>
            <a:spcAft>
              <a:spcPts val="0"/>
            </a:spcAft>
          </a:pPr>
          <a:r>
            <a:rPr lang="en-US" sz="1100" b="0" kern="1200" dirty="0">
              <a:latin typeface="Segoe UI" pitchFamily="34" charset="0"/>
              <a:ea typeface="Segoe UI" pitchFamily="34" charset="0"/>
              <a:cs typeface="Segoe UI" pitchFamily="34" charset="0"/>
            </a:rPr>
            <a:t>Move all sites to Online</a:t>
          </a:r>
        </a:p>
        <a:p>
          <a:pPr lvl="0" algn="just" defTabSz="488950">
            <a:lnSpc>
              <a:spcPct val="100000"/>
            </a:lnSpc>
            <a:spcBef>
              <a:spcPct val="0"/>
            </a:spcBef>
            <a:spcAft>
              <a:spcPts val="0"/>
            </a:spcAft>
          </a:pPr>
          <a:r>
            <a:rPr lang="en-US" sz="1100" b="0" kern="1200" dirty="0">
              <a:latin typeface="Segoe UI" pitchFamily="34" charset="0"/>
              <a:ea typeface="Segoe UI" pitchFamily="34" charset="0"/>
              <a:cs typeface="Segoe UI" pitchFamily="34" charset="0"/>
            </a:rPr>
            <a:t>(Mitigate unsupported</a:t>
          </a:r>
        </a:p>
        <a:p>
          <a:pPr lvl="0" algn="just" defTabSz="488950">
            <a:lnSpc>
              <a:spcPct val="100000"/>
            </a:lnSpc>
            <a:spcBef>
              <a:spcPct val="0"/>
            </a:spcBef>
            <a:spcAft>
              <a:spcPts val="0"/>
            </a:spcAft>
          </a:pPr>
          <a:r>
            <a:rPr lang="en-US" sz="1100" b="0" kern="1200" dirty="0">
              <a:latin typeface="Segoe UI" pitchFamily="34" charset="0"/>
              <a:ea typeface="Segoe UI" pitchFamily="34" charset="0"/>
              <a:cs typeface="Segoe UI" pitchFamily="34" charset="0"/>
            </a:rPr>
            <a:t>Scenarios through App</a:t>
          </a:r>
        </a:p>
        <a:p>
          <a:pPr lvl="0" algn="just" defTabSz="488950">
            <a:lnSpc>
              <a:spcPct val="100000"/>
            </a:lnSpc>
            <a:spcBef>
              <a:spcPct val="0"/>
            </a:spcBef>
            <a:spcAft>
              <a:spcPts val="0"/>
            </a:spcAft>
          </a:pPr>
          <a:r>
            <a:rPr lang="en-US" sz="1100" b="0" kern="1200" dirty="0">
              <a:latin typeface="Segoe UI" pitchFamily="34" charset="0"/>
              <a:ea typeface="Segoe UI" pitchFamily="34" charset="0"/>
              <a:cs typeface="Segoe UI" pitchFamily="34" charset="0"/>
            </a:rPr>
            <a:t>Model)</a:t>
          </a:r>
        </a:p>
      </dsp:txBody>
      <dsp:txXfrm>
        <a:off x="4197196" y="323496"/>
        <a:ext cx="1639608" cy="1437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55CF1-3FC2-49CD-BF76-FD16DC398CC0}">
      <dsp:nvSpPr>
        <dsp:cNvPr id="0" name=""/>
        <dsp:cNvSpPr/>
      </dsp:nvSpPr>
      <dsp:spPr>
        <a:xfrm>
          <a:off x="0" y="18235"/>
          <a:ext cx="4724399" cy="1141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latin typeface="Segoe UI" panose="020B0502040204020203" pitchFamily="34" charset="0"/>
              <a:ea typeface="Segoe UI" panose="020B0502040204020203" pitchFamily="34" charset="0"/>
              <a:cs typeface="Segoe UI" panose="020B0502040204020203" pitchFamily="34" charset="0"/>
            </a:rPr>
            <a:t>Being patented in USPTO</a:t>
          </a:r>
        </a:p>
      </dsp:txBody>
      <dsp:txXfrm>
        <a:off x="55744" y="73979"/>
        <a:ext cx="4612911" cy="1030432"/>
      </dsp:txXfrm>
    </dsp:sp>
    <dsp:sp modelId="{0BB29DAD-53F2-43D9-88E1-1D55922BE80F}">
      <dsp:nvSpPr>
        <dsp:cNvPr id="0" name=""/>
        <dsp:cNvSpPr/>
      </dsp:nvSpPr>
      <dsp:spPr>
        <a:xfrm>
          <a:off x="0" y="1335835"/>
          <a:ext cx="4724399" cy="1141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latin typeface="Segoe UI" panose="020B0502040204020203" pitchFamily="34" charset="0"/>
              <a:ea typeface="Segoe UI" panose="020B0502040204020203" pitchFamily="34" charset="0"/>
              <a:cs typeface="Segoe UI" panose="020B0502040204020203" pitchFamily="34" charset="0"/>
            </a:rPr>
            <a:t>End-to-end coverage: strategy, roll-out &amp; support</a:t>
          </a:r>
        </a:p>
      </dsp:txBody>
      <dsp:txXfrm>
        <a:off x="55744" y="1391579"/>
        <a:ext cx="4612911" cy="1030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55CF1-3FC2-49CD-BF76-FD16DC398CC0}">
      <dsp:nvSpPr>
        <dsp:cNvPr id="0" name=""/>
        <dsp:cNvSpPr/>
      </dsp:nvSpPr>
      <dsp:spPr>
        <a:xfrm>
          <a:off x="0" y="8303"/>
          <a:ext cx="4724399" cy="1067040"/>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latin typeface="Segoe UI" panose="020B0502040204020203" pitchFamily="34" charset="0"/>
              <a:ea typeface="Segoe UI" panose="020B0502040204020203" pitchFamily="34" charset="0"/>
              <a:cs typeface="Segoe UI" panose="020B0502040204020203" pitchFamily="34" charset="0"/>
            </a:rPr>
            <a:t>Fills gap of poor SP UX for Mobile</a:t>
          </a:r>
        </a:p>
      </dsp:txBody>
      <dsp:txXfrm>
        <a:off x="52089" y="60392"/>
        <a:ext cx="4620221" cy="962862"/>
      </dsp:txXfrm>
    </dsp:sp>
    <dsp:sp modelId="{0BB29DAD-53F2-43D9-88E1-1D55922BE80F}">
      <dsp:nvSpPr>
        <dsp:cNvPr id="0" name=""/>
        <dsp:cNvSpPr/>
      </dsp:nvSpPr>
      <dsp:spPr>
        <a:xfrm>
          <a:off x="0" y="1239503"/>
          <a:ext cx="4724399" cy="1067040"/>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latin typeface="Segoe UI" panose="020B0502040204020203" pitchFamily="34" charset="0"/>
              <a:ea typeface="Segoe UI" panose="020B0502040204020203" pitchFamily="34" charset="0"/>
              <a:cs typeface="Segoe UI" panose="020B0502040204020203" pitchFamily="34" charset="0"/>
            </a:rPr>
            <a:t>Purely Cloud centric Architecture</a:t>
          </a:r>
        </a:p>
      </dsp:txBody>
      <dsp:txXfrm>
        <a:off x="52089" y="1291592"/>
        <a:ext cx="4620221" cy="962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55CF1-3FC2-49CD-BF76-FD16DC398CC0}">
      <dsp:nvSpPr>
        <dsp:cNvPr id="0" name=""/>
        <dsp:cNvSpPr/>
      </dsp:nvSpPr>
      <dsp:spPr>
        <a:xfrm>
          <a:off x="0" y="658"/>
          <a:ext cx="4705350" cy="1237823"/>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Segoe UI" panose="020B0502040204020203" pitchFamily="34" charset="0"/>
              <a:ea typeface="Segoe UI" panose="020B0502040204020203" pitchFamily="34" charset="0"/>
              <a:cs typeface="Segoe UI" panose="020B0502040204020203" pitchFamily="34" charset="0"/>
            </a:rPr>
            <a:t>Addresses limitations in O365 and covers SP 2013 requirements</a:t>
          </a:r>
          <a:endParaRPr lang="en-US" sz="2400" kern="1200" dirty="0">
            <a:latin typeface="Segoe UI" panose="020B0502040204020203" pitchFamily="34" charset="0"/>
            <a:ea typeface="Segoe UI" panose="020B0502040204020203" pitchFamily="34" charset="0"/>
            <a:cs typeface="Segoe UI" panose="020B0502040204020203" pitchFamily="34" charset="0"/>
          </a:endParaRPr>
        </a:p>
      </dsp:txBody>
      <dsp:txXfrm>
        <a:off x="60426" y="61084"/>
        <a:ext cx="4584498" cy="1116971"/>
      </dsp:txXfrm>
    </dsp:sp>
    <dsp:sp modelId="{0BB29DAD-53F2-43D9-88E1-1D55922BE80F}">
      <dsp:nvSpPr>
        <dsp:cNvPr id="0" name=""/>
        <dsp:cNvSpPr/>
      </dsp:nvSpPr>
      <dsp:spPr>
        <a:xfrm>
          <a:off x="0" y="1250969"/>
          <a:ext cx="4705350" cy="1237823"/>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Segoe UI" panose="020B0502040204020203" pitchFamily="34" charset="0"/>
              <a:ea typeface="Segoe UI" panose="020B0502040204020203" pitchFamily="34" charset="0"/>
              <a:cs typeface="Segoe UI" panose="020B0502040204020203" pitchFamily="34" charset="0"/>
            </a:rPr>
            <a:t>Nearly</a:t>
          </a:r>
          <a:r>
            <a:rPr lang="en-US" sz="2400" b="0" kern="1200" baseline="0" dirty="0">
              <a:latin typeface="Segoe UI" panose="020B0502040204020203" pitchFamily="34" charset="0"/>
              <a:ea typeface="Segoe UI" panose="020B0502040204020203" pitchFamily="34" charset="0"/>
              <a:cs typeface="Segoe UI" panose="020B0502040204020203" pitchFamily="34" charset="0"/>
            </a:rPr>
            <a:t> 40+ components that addresses all phases of SDLC</a:t>
          </a:r>
          <a:endParaRPr lang="en-US" sz="2400" kern="1200" dirty="0">
            <a:latin typeface="Segoe UI" panose="020B0502040204020203" pitchFamily="34" charset="0"/>
            <a:ea typeface="Segoe UI" panose="020B0502040204020203" pitchFamily="34" charset="0"/>
            <a:cs typeface="Segoe UI" panose="020B0502040204020203" pitchFamily="34" charset="0"/>
          </a:endParaRPr>
        </a:p>
      </dsp:txBody>
      <dsp:txXfrm>
        <a:off x="60426" y="1311395"/>
        <a:ext cx="4584498" cy="1116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55CF1-3FC2-49CD-BF76-FD16DC398CC0}">
      <dsp:nvSpPr>
        <dsp:cNvPr id="0" name=""/>
        <dsp:cNvSpPr/>
      </dsp:nvSpPr>
      <dsp:spPr>
        <a:xfrm>
          <a:off x="0" y="10122"/>
          <a:ext cx="4705351" cy="102960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Segoe UI" panose="020B0502040204020203" pitchFamily="34" charset="0"/>
              <a:ea typeface="Segoe UI" panose="020B0502040204020203" pitchFamily="34" charset="0"/>
              <a:cs typeface="Segoe UI" panose="020B0502040204020203" pitchFamily="34" charset="0"/>
            </a:rPr>
            <a:t>3 Modes:</a:t>
          </a:r>
          <a:r>
            <a:rPr lang="en-US" sz="2400" b="0" kern="1200" baseline="0" dirty="0">
              <a:latin typeface="Segoe UI" panose="020B0502040204020203" pitchFamily="34" charset="0"/>
              <a:ea typeface="Segoe UI" panose="020B0502040204020203" pitchFamily="34" charset="0"/>
              <a:cs typeface="Segoe UI" panose="020B0502040204020203" pitchFamily="34" charset="0"/>
            </a:rPr>
            <a:t> </a:t>
          </a:r>
          <a:r>
            <a:rPr lang="en-US" sz="2400" b="0" kern="1200" dirty="0">
              <a:latin typeface="Segoe UI" panose="020B0502040204020203" pitchFamily="34" charset="0"/>
              <a:ea typeface="Segoe UI" panose="020B0502040204020203" pitchFamily="34" charset="0"/>
              <a:cs typeface="Segoe UI" panose="020B0502040204020203" pitchFamily="34" charset="0"/>
            </a:rPr>
            <a:t>Full,</a:t>
          </a:r>
          <a:r>
            <a:rPr lang="en-US" sz="2400" b="0" kern="1200" baseline="0" dirty="0">
              <a:latin typeface="Segoe UI" panose="020B0502040204020203" pitchFamily="34" charset="0"/>
              <a:ea typeface="Segoe UI" panose="020B0502040204020203" pitchFamily="34" charset="0"/>
              <a:cs typeface="Segoe UI" panose="020B0502040204020203" pitchFamily="34" charset="0"/>
            </a:rPr>
            <a:t> </a:t>
          </a:r>
          <a:r>
            <a:rPr lang="en-US" sz="2400" b="0" kern="1200" dirty="0">
              <a:latin typeface="Segoe UI" panose="020B0502040204020203" pitchFamily="34" charset="0"/>
              <a:ea typeface="Segoe UI" panose="020B0502040204020203" pitchFamily="34" charset="0"/>
              <a:cs typeface="Segoe UI" panose="020B0502040204020203" pitchFamily="34" charset="0"/>
            </a:rPr>
            <a:t>Components,</a:t>
          </a:r>
          <a:r>
            <a:rPr lang="en-US" sz="2400" b="0" kern="1200" baseline="0" dirty="0">
              <a:latin typeface="Segoe UI" panose="020B0502040204020203" pitchFamily="34" charset="0"/>
              <a:ea typeface="Segoe UI" panose="020B0502040204020203" pitchFamily="34" charset="0"/>
              <a:cs typeface="Segoe UI" panose="020B0502040204020203" pitchFamily="34" charset="0"/>
            </a:rPr>
            <a:t> </a:t>
          </a:r>
          <a:r>
            <a:rPr lang="en-US" sz="2400" b="0" kern="1200" dirty="0">
              <a:latin typeface="Segoe UI" panose="020B0502040204020203" pitchFamily="34" charset="0"/>
              <a:ea typeface="Segoe UI" panose="020B0502040204020203" pitchFamily="34" charset="0"/>
              <a:cs typeface="Segoe UI" panose="020B0502040204020203" pitchFamily="34" charset="0"/>
            </a:rPr>
            <a:t>API</a:t>
          </a:r>
          <a:endParaRPr lang="en-US" sz="2400" kern="1200" dirty="0">
            <a:latin typeface="Segoe UI" panose="020B0502040204020203" pitchFamily="34" charset="0"/>
            <a:ea typeface="Segoe UI" panose="020B0502040204020203" pitchFamily="34" charset="0"/>
            <a:cs typeface="Segoe UI" panose="020B0502040204020203" pitchFamily="34" charset="0"/>
          </a:endParaRPr>
        </a:p>
      </dsp:txBody>
      <dsp:txXfrm>
        <a:off x="50261" y="60383"/>
        <a:ext cx="4604829" cy="929078"/>
      </dsp:txXfrm>
    </dsp:sp>
    <dsp:sp modelId="{0BB29DAD-53F2-43D9-88E1-1D55922BE80F}">
      <dsp:nvSpPr>
        <dsp:cNvPr id="0" name=""/>
        <dsp:cNvSpPr/>
      </dsp:nvSpPr>
      <dsp:spPr>
        <a:xfrm>
          <a:off x="0" y="1198122"/>
          <a:ext cx="4705351" cy="1029600"/>
        </a:xfrm>
        <a:prstGeom prst="roundRect">
          <a:avLst/>
        </a:prstGeom>
        <a:solidFill>
          <a:schemeClr val="accent2">
            <a:hueOff val="-1455363"/>
            <a:satOff val="-83928"/>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Segoe UI" panose="020B0502040204020203" pitchFamily="34" charset="0"/>
              <a:ea typeface="Segoe UI" panose="020B0502040204020203" pitchFamily="34" charset="0"/>
              <a:cs typeface="Segoe UI" panose="020B0502040204020203" pitchFamily="34" charset="0"/>
            </a:rPr>
            <a:t>Supports</a:t>
          </a:r>
          <a:r>
            <a:rPr lang="en-US" sz="2400" b="0" kern="1200" baseline="0" dirty="0">
              <a:latin typeface="Segoe UI" panose="020B0502040204020203" pitchFamily="34" charset="0"/>
              <a:ea typeface="Segoe UI" panose="020B0502040204020203" pitchFamily="34" charset="0"/>
              <a:cs typeface="Segoe UI" panose="020B0502040204020203" pitchFamily="34" charset="0"/>
            </a:rPr>
            <a:t> On-Premise &amp; Cloud </a:t>
          </a:r>
          <a:endParaRPr lang="en-US" sz="2400" kern="1200" dirty="0">
            <a:latin typeface="Segoe UI" panose="020B0502040204020203" pitchFamily="34" charset="0"/>
            <a:ea typeface="Segoe UI" panose="020B0502040204020203" pitchFamily="34" charset="0"/>
            <a:cs typeface="Segoe UI" panose="020B0502040204020203" pitchFamily="34" charset="0"/>
          </a:endParaRPr>
        </a:p>
      </dsp:txBody>
      <dsp:txXfrm>
        <a:off x="50261" y="1248383"/>
        <a:ext cx="4604829" cy="929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55CF1-3FC2-49CD-BF76-FD16DC398CC0}">
      <dsp:nvSpPr>
        <dsp:cNvPr id="0" name=""/>
        <dsp:cNvSpPr/>
      </dsp:nvSpPr>
      <dsp:spPr>
        <a:xfrm>
          <a:off x="0" y="562"/>
          <a:ext cx="4724399" cy="1260126"/>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Segoe UI" pitchFamily="34" charset="0"/>
              <a:ea typeface="Segoe UI" pitchFamily="34" charset="0"/>
              <a:cs typeface="Segoe UI" pitchFamily="34" charset="0"/>
            </a:rPr>
            <a:t>A host of ready-made </a:t>
          </a:r>
          <a:r>
            <a:rPr lang="en-US" sz="2400" b="0" kern="1200" dirty="0" err="1">
              <a:latin typeface="Segoe UI" pitchFamily="34" charset="0"/>
              <a:ea typeface="Segoe UI" pitchFamily="34" charset="0"/>
              <a:cs typeface="Segoe UI" pitchFamily="34" charset="0"/>
            </a:rPr>
            <a:t>CMMi</a:t>
          </a:r>
          <a:r>
            <a:rPr lang="en-US" sz="2400" b="0" kern="1200" dirty="0">
              <a:latin typeface="Segoe UI" pitchFamily="34" charset="0"/>
              <a:ea typeface="Segoe UI" pitchFamily="34" charset="0"/>
              <a:cs typeface="Segoe UI" pitchFamily="34" charset="0"/>
            </a:rPr>
            <a:t> and HCL internal quality compliant tools</a:t>
          </a:r>
          <a:endParaRPr lang="en-US" sz="2400" kern="1200" dirty="0">
            <a:latin typeface="Segoe UI" panose="020B0502040204020203" pitchFamily="34" charset="0"/>
            <a:ea typeface="Segoe UI" panose="020B0502040204020203" pitchFamily="34" charset="0"/>
            <a:cs typeface="Segoe UI" panose="020B0502040204020203" pitchFamily="34" charset="0"/>
          </a:endParaRPr>
        </a:p>
      </dsp:txBody>
      <dsp:txXfrm>
        <a:off x="61514" y="62076"/>
        <a:ext cx="4601371" cy="1137098"/>
      </dsp:txXfrm>
    </dsp:sp>
    <dsp:sp modelId="{0BB29DAD-53F2-43D9-88E1-1D55922BE80F}">
      <dsp:nvSpPr>
        <dsp:cNvPr id="0" name=""/>
        <dsp:cNvSpPr/>
      </dsp:nvSpPr>
      <dsp:spPr>
        <a:xfrm>
          <a:off x="0" y="1273401"/>
          <a:ext cx="4724399" cy="1260126"/>
        </a:xfrm>
        <a:prstGeom prst="round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baseline="0" dirty="0">
              <a:latin typeface="Segoe UI" pitchFamily="34" charset="0"/>
              <a:ea typeface="Segoe UI" pitchFamily="34" charset="0"/>
              <a:cs typeface="Segoe UI" pitchFamily="34" charset="0"/>
            </a:rPr>
            <a:t>Improves Quality and performance</a:t>
          </a:r>
          <a:endParaRPr lang="en-US" sz="2400" kern="1200" dirty="0">
            <a:latin typeface="Segoe UI" panose="020B0502040204020203" pitchFamily="34" charset="0"/>
            <a:ea typeface="Segoe UI" panose="020B0502040204020203" pitchFamily="34" charset="0"/>
            <a:cs typeface="Segoe UI" panose="020B0502040204020203" pitchFamily="34" charset="0"/>
          </a:endParaRPr>
        </a:p>
      </dsp:txBody>
      <dsp:txXfrm>
        <a:off x="61514" y="1334915"/>
        <a:ext cx="4601371" cy="11370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55CF1-3FC2-49CD-BF76-FD16DC398CC0}">
      <dsp:nvSpPr>
        <dsp:cNvPr id="0" name=""/>
        <dsp:cNvSpPr/>
      </dsp:nvSpPr>
      <dsp:spPr>
        <a:xfrm>
          <a:off x="0" y="8265"/>
          <a:ext cx="4724399" cy="1015560"/>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kern="1200" dirty="0">
              <a:latin typeface="Segoe UI" panose="020B0502040204020203" pitchFamily="34" charset="0"/>
              <a:ea typeface="Segoe UI" panose="020B0502040204020203" pitchFamily="34" charset="0"/>
              <a:cs typeface="Segoe UI" panose="020B0502040204020203" pitchFamily="34" charset="0"/>
            </a:rPr>
            <a:t>102 areas under 3 Governance segments – Info, IT and App</a:t>
          </a:r>
          <a:endParaRPr lang="en-US" sz="2400" kern="1200" dirty="0">
            <a:latin typeface="Segoe UI" panose="020B0502040204020203" pitchFamily="34" charset="0"/>
            <a:ea typeface="Segoe UI" panose="020B0502040204020203" pitchFamily="34" charset="0"/>
            <a:cs typeface="Segoe UI" panose="020B0502040204020203" pitchFamily="34" charset="0"/>
          </a:endParaRPr>
        </a:p>
      </dsp:txBody>
      <dsp:txXfrm>
        <a:off x="49576" y="57841"/>
        <a:ext cx="4625247" cy="916408"/>
      </dsp:txXfrm>
    </dsp:sp>
    <dsp:sp modelId="{0BB29DAD-53F2-43D9-88E1-1D55922BE80F}">
      <dsp:nvSpPr>
        <dsp:cNvPr id="0" name=""/>
        <dsp:cNvSpPr/>
      </dsp:nvSpPr>
      <dsp:spPr>
        <a:xfrm>
          <a:off x="0" y="1113105"/>
          <a:ext cx="4724399" cy="1015560"/>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latin typeface="Segoe UI" panose="020B0502040204020203" pitchFamily="34" charset="0"/>
              <a:ea typeface="Segoe UI" panose="020B0502040204020203" pitchFamily="34" charset="0"/>
              <a:cs typeface="Segoe UI" panose="020B0502040204020203" pitchFamily="34" charset="0"/>
            </a:rPr>
            <a:t>Powered by CAF Framework</a:t>
          </a:r>
        </a:p>
      </dsp:txBody>
      <dsp:txXfrm>
        <a:off x="49576" y="1162681"/>
        <a:ext cx="4625247" cy="9164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AE400-B718-4C63-8B83-417F35C7F7B9}">
      <dsp:nvSpPr>
        <dsp:cNvPr id="0" name=""/>
        <dsp:cNvSpPr/>
      </dsp:nvSpPr>
      <dsp:spPr>
        <a:xfrm rot="17992592">
          <a:off x="1150959" y="195759"/>
          <a:ext cx="4245331" cy="4245331"/>
        </a:xfrm>
        <a:prstGeom prst="circularArrow">
          <a:avLst>
            <a:gd name="adj1" fmla="val 5544"/>
            <a:gd name="adj2" fmla="val 330680"/>
            <a:gd name="adj3" fmla="val 13808249"/>
            <a:gd name="adj4" fmla="val 17366323"/>
            <a:gd name="adj5" fmla="val 575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869AE543-0DBE-47F8-B582-938ED6953894}">
      <dsp:nvSpPr>
        <dsp:cNvPr id="0" name=""/>
        <dsp:cNvSpPr/>
      </dsp:nvSpPr>
      <dsp:spPr>
        <a:xfrm>
          <a:off x="1795998" y="334"/>
          <a:ext cx="1960148" cy="9800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Discovery</a:t>
          </a:r>
          <a:endParaRPr lang="en-IN" sz="1700" b="1" kern="1200" dirty="0">
            <a:latin typeface="Segoe UI" pitchFamily="34" charset="0"/>
            <a:ea typeface="Segoe UI" pitchFamily="34" charset="0"/>
            <a:cs typeface="Segoe UI" pitchFamily="34" charset="0"/>
          </a:endParaRPr>
        </a:p>
      </dsp:txBody>
      <dsp:txXfrm>
        <a:off x="1843841" y="48177"/>
        <a:ext cx="1864462" cy="884388"/>
      </dsp:txXfrm>
    </dsp:sp>
    <dsp:sp modelId="{9B8383AC-89A6-4FD9-8335-F0D77A303B1C}">
      <dsp:nvSpPr>
        <dsp:cNvPr id="0" name=""/>
        <dsp:cNvSpPr/>
      </dsp:nvSpPr>
      <dsp:spPr>
        <a:xfrm>
          <a:off x="3948072" y="1251274"/>
          <a:ext cx="1960148" cy="980074"/>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Planning</a:t>
          </a:r>
          <a:endParaRPr lang="en-IN" sz="1700" b="1" kern="1200" dirty="0">
            <a:latin typeface="Segoe UI" pitchFamily="34" charset="0"/>
            <a:ea typeface="Segoe UI" pitchFamily="34" charset="0"/>
            <a:cs typeface="Segoe UI" pitchFamily="34" charset="0"/>
          </a:endParaRPr>
        </a:p>
      </dsp:txBody>
      <dsp:txXfrm>
        <a:off x="3995915" y="1299117"/>
        <a:ext cx="1864462" cy="884388"/>
      </dsp:txXfrm>
    </dsp:sp>
    <dsp:sp modelId="{686C591D-DE24-45F7-8F3B-647C826A1550}">
      <dsp:nvSpPr>
        <dsp:cNvPr id="0" name=""/>
        <dsp:cNvSpPr/>
      </dsp:nvSpPr>
      <dsp:spPr>
        <a:xfrm>
          <a:off x="3908979" y="2925709"/>
          <a:ext cx="1960148" cy="9800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Upgrade Implementation</a:t>
          </a:r>
          <a:endParaRPr lang="en-IN" sz="1700" b="1" kern="1200" dirty="0">
            <a:latin typeface="Segoe UI" pitchFamily="34" charset="0"/>
            <a:ea typeface="Segoe UI" pitchFamily="34" charset="0"/>
            <a:cs typeface="Segoe UI" pitchFamily="34" charset="0"/>
          </a:endParaRPr>
        </a:p>
      </dsp:txBody>
      <dsp:txXfrm>
        <a:off x="3956822" y="2973552"/>
        <a:ext cx="1864462" cy="884388"/>
      </dsp:txXfrm>
    </dsp:sp>
    <dsp:sp modelId="{24CE9691-C595-4A3F-9CEF-89694E03DEB0}">
      <dsp:nvSpPr>
        <dsp:cNvPr id="0" name=""/>
        <dsp:cNvSpPr/>
      </dsp:nvSpPr>
      <dsp:spPr>
        <a:xfrm>
          <a:off x="1162190" y="3275336"/>
          <a:ext cx="1960148" cy="9800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Verification &amp; Validation</a:t>
          </a:r>
          <a:endParaRPr lang="en-IN" sz="1700" b="1" kern="1200" dirty="0">
            <a:latin typeface="Segoe UI" pitchFamily="34" charset="0"/>
            <a:ea typeface="Segoe UI" pitchFamily="34" charset="0"/>
            <a:cs typeface="Segoe UI" pitchFamily="34" charset="0"/>
          </a:endParaRPr>
        </a:p>
      </dsp:txBody>
      <dsp:txXfrm>
        <a:off x="1210033" y="3323179"/>
        <a:ext cx="1864462" cy="884388"/>
      </dsp:txXfrm>
    </dsp:sp>
    <dsp:sp modelId="{4627067D-FA27-4398-92B8-8C6FCA8DF305}">
      <dsp:nvSpPr>
        <dsp:cNvPr id="0" name=""/>
        <dsp:cNvSpPr/>
      </dsp:nvSpPr>
      <dsp:spPr>
        <a:xfrm>
          <a:off x="538132" y="1433100"/>
          <a:ext cx="1960148" cy="9800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egoe UI" pitchFamily="34" charset="0"/>
              <a:ea typeface="Segoe UI" pitchFamily="34" charset="0"/>
              <a:cs typeface="Segoe UI" pitchFamily="34" charset="0"/>
            </a:rPr>
            <a:t>Cutover &amp; Steady State</a:t>
          </a:r>
          <a:endParaRPr lang="en-IN" sz="1700" b="1" kern="1200" dirty="0">
            <a:latin typeface="Segoe UI" pitchFamily="34" charset="0"/>
            <a:ea typeface="Segoe UI" pitchFamily="34" charset="0"/>
            <a:cs typeface="Segoe UI" pitchFamily="34" charset="0"/>
          </a:endParaRPr>
        </a:p>
      </dsp:txBody>
      <dsp:txXfrm>
        <a:off x="585975" y="1480943"/>
        <a:ext cx="1864462" cy="884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0F2B-1648-4758-A3F2-FFCA30CD367C}">
      <dsp:nvSpPr>
        <dsp:cNvPr id="0" name=""/>
        <dsp:cNvSpPr/>
      </dsp:nvSpPr>
      <dsp:spPr>
        <a:xfrm>
          <a:off x="-5342179" y="-818099"/>
          <a:ext cx="6361200" cy="6361200"/>
        </a:xfrm>
        <a:prstGeom prst="blockArc">
          <a:avLst>
            <a:gd name="adj1" fmla="val 18900000"/>
            <a:gd name="adj2" fmla="val 2700000"/>
            <a:gd name="adj3" fmla="val 340"/>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1EAD165-A2C3-487A-88E9-3B5A9A3B72DD}">
      <dsp:nvSpPr>
        <dsp:cNvPr id="0" name=""/>
        <dsp:cNvSpPr/>
      </dsp:nvSpPr>
      <dsp:spPr>
        <a:xfrm>
          <a:off x="445618" y="295217"/>
          <a:ext cx="8774958"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US" sz="1600" b="0" kern="1200" dirty="0">
              <a:latin typeface="Segoe UI" panose="020B0502040204020203" pitchFamily="34" charset="0"/>
              <a:ea typeface="Segoe UI" panose="020B0502040204020203" pitchFamily="34" charset="0"/>
              <a:cs typeface="Segoe UI" panose="020B0502040204020203" pitchFamily="34" charset="0"/>
            </a:rPr>
            <a:t>Validate the </a:t>
          </a:r>
          <a:r>
            <a:rPr lang="en-US" sz="1600" b="1" kern="1200" dirty="0">
              <a:latin typeface="Segoe UI" panose="020B0502040204020203" pitchFamily="34" charset="0"/>
              <a:ea typeface="Segoe UI" panose="020B0502040204020203" pitchFamily="34" charset="0"/>
              <a:cs typeface="Segoe UI" panose="020B0502040204020203" pitchFamily="34" charset="0"/>
            </a:rPr>
            <a:t>customer business case for migration </a:t>
          </a:r>
          <a:r>
            <a:rPr lang="en-US" sz="1600" b="0" kern="1200" dirty="0">
              <a:latin typeface="Segoe UI" panose="020B0502040204020203" pitchFamily="34" charset="0"/>
              <a:ea typeface="Segoe UI" panose="020B0502040204020203" pitchFamily="34" charset="0"/>
              <a:cs typeface="Segoe UI" panose="020B0502040204020203" pitchFamily="34" charset="0"/>
            </a:rPr>
            <a:t>&amp; recommendation</a:t>
          </a:r>
        </a:p>
      </dsp:txBody>
      <dsp:txXfrm>
        <a:off x="445618" y="295217"/>
        <a:ext cx="8774958" cy="590814"/>
      </dsp:txXfrm>
    </dsp:sp>
    <dsp:sp modelId="{E0DB3CA0-E177-4DD4-95CA-A5CF6D638570}">
      <dsp:nvSpPr>
        <dsp:cNvPr id="0" name=""/>
        <dsp:cNvSpPr/>
      </dsp:nvSpPr>
      <dsp:spPr>
        <a:xfrm>
          <a:off x="76359" y="221366"/>
          <a:ext cx="738517" cy="738517"/>
        </a:xfrm>
        <a:prstGeom prst="ellipse">
          <a:avLst/>
        </a:prstGeom>
        <a:solidFill>
          <a:schemeClr val="accent5">
            <a:lumMod val="75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 modelId="{C4F38AE1-F55D-4E3D-8578-C094E2A4CBCD}">
      <dsp:nvSpPr>
        <dsp:cNvPr id="0" name=""/>
        <dsp:cNvSpPr/>
      </dsp:nvSpPr>
      <dsp:spPr>
        <a:xfrm>
          <a:off x="868978" y="1181155"/>
          <a:ext cx="8351598"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Be data driven</a:t>
          </a:r>
          <a:r>
            <a:rPr lang="en-IN" sz="1600" b="0" kern="1200" dirty="0">
              <a:latin typeface="Segoe UI" panose="020B0502040204020203" pitchFamily="34" charset="0"/>
              <a:ea typeface="Segoe UI" panose="020B0502040204020203" pitchFamily="34" charset="0"/>
              <a:cs typeface="Segoe UI" panose="020B0502040204020203" pitchFamily="34" charset="0"/>
            </a:rPr>
            <a:t>: </a:t>
          </a:r>
          <a:r>
            <a:rPr lang="en-US" sz="1600" b="0" kern="1200" dirty="0">
              <a:latin typeface="Segoe UI" panose="020B0502040204020203" pitchFamily="34" charset="0"/>
              <a:ea typeface="Segoe UI" panose="020B0502040204020203" pitchFamily="34" charset="0"/>
              <a:cs typeface="Segoe UI" panose="020B0502040204020203" pitchFamily="34" charset="0"/>
            </a:rPr>
            <a:t>Use the existing information available about source applications deployed in the environment</a:t>
          </a:r>
        </a:p>
      </dsp:txBody>
      <dsp:txXfrm>
        <a:off x="868978" y="1181155"/>
        <a:ext cx="8351598" cy="590814"/>
      </dsp:txXfrm>
    </dsp:sp>
    <dsp:sp modelId="{AC019AA2-B44A-4C64-B712-EA3BEBDF5177}">
      <dsp:nvSpPr>
        <dsp:cNvPr id="0" name=""/>
        <dsp:cNvSpPr/>
      </dsp:nvSpPr>
      <dsp:spPr>
        <a:xfrm>
          <a:off x="499719" y="1107303"/>
          <a:ext cx="738517" cy="738517"/>
        </a:xfrm>
        <a:prstGeom prst="ellipse">
          <a:avLst/>
        </a:prstGeom>
        <a:solidFill>
          <a:schemeClr val="accent4">
            <a:lumMod val="75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 modelId="{F86FE9F1-F638-4CE4-B1B1-8CAC2210A3EE}">
      <dsp:nvSpPr>
        <dsp:cNvPr id="0" name=""/>
        <dsp:cNvSpPr/>
      </dsp:nvSpPr>
      <dsp:spPr>
        <a:xfrm>
          <a:off x="998916" y="2067092"/>
          <a:ext cx="8221660"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Consult support teams</a:t>
          </a:r>
          <a:r>
            <a:rPr lang="en-US" sz="1600" b="0" kern="1200" dirty="0">
              <a:latin typeface="Segoe UI" panose="020B0502040204020203" pitchFamily="34" charset="0"/>
              <a:ea typeface="Segoe UI" panose="020B0502040204020203" pitchFamily="34" charset="0"/>
              <a:cs typeface="Segoe UI" panose="020B0502040204020203" pitchFamily="34" charset="0"/>
            </a:rPr>
            <a:t>: Teams who administer the environment and support the source applications have a lot of useful information</a:t>
          </a:r>
        </a:p>
      </dsp:txBody>
      <dsp:txXfrm>
        <a:off x="998916" y="2067092"/>
        <a:ext cx="8221660" cy="590814"/>
      </dsp:txXfrm>
    </dsp:sp>
    <dsp:sp modelId="{0BAA0FDD-5594-4E1F-BF93-786C40820A35}">
      <dsp:nvSpPr>
        <dsp:cNvPr id="0" name=""/>
        <dsp:cNvSpPr/>
      </dsp:nvSpPr>
      <dsp:spPr>
        <a:xfrm>
          <a:off x="629657" y="1993241"/>
          <a:ext cx="738517" cy="738517"/>
        </a:xfrm>
        <a:prstGeom prst="ellipse">
          <a:avLst/>
        </a:prstGeom>
        <a:solidFill>
          <a:schemeClr val="accent6">
            <a:lumMod val="75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 modelId="{8B526C7E-C616-446D-9FD9-778362BDB64D}">
      <dsp:nvSpPr>
        <dsp:cNvPr id="0" name=""/>
        <dsp:cNvSpPr/>
      </dsp:nvSpPr>
      <dsp:spPr>
        <a:xfrm>
          <a:off x="868978" y="2953030"/>
          <a:ext cx="8351598"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Look for quick wins</a:t>
          </a:r>
          <a:r>
            <a:rPr lang="en-US" sz="1600" b="0" kern="1200" dirty="0">
              <a:latin typeface="Segoe UI" panose="020B0502040204020203" pitchFamily="34" charset="0"/>
              <a:ea typeface="Segoe UI" panose="020B0502040204020203" pitchFamily="34" charset="0"/>
              <a:cs typeface="Segoe UI" panose="020B0502040204020203" pitchFamily="34" charset="0"/>
            </a:rPr>
            <a:t>: Don’t wait to fully complete the assessment – it will be possible to quickly identify applications that can be decommissioned or re-plat formed </a:t>
          </a:r>
        </a:p>
      </dsp:txBody>
      <dsp:txXfrm>
        <a:off x="868978" y="2953030"/>
        <a:ext cx="8351598" cy="590814"/>
      </dsp:txXfrm>
    </dsp:sp>
    <dsp:sp modelId="{50B0E297-BEDC-4CD7-92D8-EB40ACF71D8B}">
      <dsp:nvSpPr>
        <dsp:cNvPr id="0" name=""/>
        <dsp:cNvSpPr/>
      </dsp:nvSpPr>
      <dsp:spPr>
        <a:xfrm>
          <a:off x="499719" y="2879178"/>
          <a:ext cx="738517" cy="738517"/>
        </a:xfrm>
        <a:prstGeom prst="ellipse">
          <a:avLst/>
        </a:prstGeom>
        <a:solidFill>
          <a:schemeClr val="accent2">
            <a:lumMod val="75000"/>
          </a:schemeClr>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 modelId="{D4E9F03B-2C12-43A7-B494-FD13E63CF267}">
      <dsp:nvSpPr>
        <dsp:cNvPr id="0" name=""/>
        <dsp:cNvSpPr/>
      </dsp:nvSpPr>
      <dsp:spPr>
        <a:xfrm>
          <a:off x="445618" y="3838968"/>
          <a:ext cx="8774958" cy="590814"/>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959" tIns="40640" rIns="40640" bIns="40640" numCol="1" spcCol="1270" anchor="ctr" anchorCtr="0">
          <a:noAutofit/>
        </a:bodyPr>
        <a:lstStyle/>
        <a:p>
          <a:pPr lvl="0" algn="l" defTabSz="711200">
            <a:lnSpc>
              <a:spcPct val="90000"/>
            </a:lnSpc>
            <a:spcBef>
              <a:spcPct val="0"/>
            </a:spcBef>
            <a:spcAft>
              <a:spcPct val="35000"/>
            </a:spcAft>
          </a:pPr>
          <a:r>
            <a:rPr lang="en-US" sz="1600" b="1" kern="1200" dirty="0">
              <a:latin typeface="Segoe UI" panose="020B0502040204020203" pitchFamily="34" charset="0"/>
              <a:ea typeface="Segoe UI" panose="020B0502040204020203" pitchFamily="34" charset="0"/>
              <a:cs typeface="Segoe UI" panose="020B0502040204020203" pitchFamily="34" charset="0"/>
            </a:rPr>
            <a:t>Structure communications </a:t>
          </a:r>
          <a:r>
            <a:rPr lang="en-US" sz="1600" b="0" kern="1200" dirty="0">
              <a:latin typeface="Segoe UI" panose="020B0502040204020203" pitchFamily="34" charset="0"/>
              <a:ea typeface="Segoe UI" panose="020B0502040204020203" pitchFamily="34" charset="0"/>
              <a:cs typeface="Segoe UI" panose="020B0502040204020203" pitchFamily="34" charset="0"/>
            </a:rPr>
            <a:t>to ensure requests are logical and create a single version of the truth that all parties can access and use workflow to drive the process</a:t>
          </a:r>
        </a:p>
      </dsp:txBody>
      <dsp:txXfrm>
        <a:off x="445618" y="3838968"/>
        <a:ext cx="8774958" cy="590814"/>
      </dsp:txXfrm>
    </dsp:sp>
    <dsp:sp modelId="{C948B3C6-4092-45BA-AA08-13D913AE4F6B}">
      <dsp:nvSpPr>
        <dsp:cNvPr id="0" name=""/>
        <dsp:cNvSpPr/>
      </dsp:nvSpPr>
      <dsp:spPr>
        <a:xfrm>
          <a:off x="76359" y="3765116"/>
          <a:ext cx="738517" cy="738517"/>
        </a:xfrm>
        <a:prstGeom prst="ellipse">
          <a:avLst/>
        </a:prstGeom>
        <a:solidFill>
          <a:srgbClr val="FFC000"/>
        </a:solidFill>
        <a:ln w="571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CE6C4B-555A-41CC-B58D-EB8F4F0A7938}" type="datetimeFigureOut">
              <a:rPr lang="en-US" smtClean="0"/>
              <a:t>11/1/2017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64A6C-027E-47AB-A2DD-16D30ACC17FC}" type="slidenum">
              <a:rPr lang="en-US" smtClean="0"/>
              <a:t>‹#›</a:t>
            </a:fld>
            <a:endParaRPr lang="en-US"/>
          </a:p>
        </p:txBody>
      </p:sp>
    </p:spTree>
    <p:extLst>
      <p:ext uri="{BB962C8B-B14F-4D97-AF65-F5344CB8AC3E}">
        <p14:creationId xmlns:p14="http://schemas.microsoft.com/office/powerpoint/2010/main" val="198896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856FB-1ADB-4895-8ED3-ED0594C581B0}" type="datetimeFigureOut">
              <a:rPr lang="en-IN" smtClean="0"/>
              <a:t>01-11-2017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2C2C8-9752-49EE-9F2E-79BA4CE33CD3}" type="slidenum">
              <a:rPr lang="en-IN" smtClean="0"/>
              <a:t>‹#›</a:t>
            </a:fld>
            <a:endParaRPr lang="en-IN"/>
          </a:p>
        </p:txBody>
      </p:sp>
    </p:spTree>
    <p:extLst>
      <p:ext uri="{BB962C8B-B14F-4D97-AF65-F5344CB8AC3E}">
        <p14:creationId xmlns:p14="http://schemas.microsoft.com/office/powerpoint/2010/main" val="18445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1</a:t>
            </a:fld>
            <a:endParaRPr lang="en-IN"/>
          </a:p>
        </p:txBody>
      </p:sp>
    </p:spTree>
    <p:extLst>
      <p:ext uri="{BB962C8B-B14F-4D97-AF65-F5344CB8AC3E}">
        <p14:creationId xmlns:p14="http://schemas.microsoft.com/office/powerpoint/2010/main" val="9253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10</a:t>
            </a:fld>
            <a:endParaRPr lang="en-IN"/>
          </a:p>
        </p:txBody>
      </p:sp>
    </p:spTree>
    <p:extLst>
      <p:ext uri="{BB962C8B-B14F-4D97-AF65-F5344CB8AC3E}">
        <p14:creationId xmlns:p14="http://schemas.microsoft.com/office/powerpoint/2010/main" val="189144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11</a:t>
            </a:fld>
            <a:endParaRPr lang="en-IN"/>
          </a:p>
        </p:txBody>
      </p:sp>
    </p:spTree>
    <p:extLst>
      <p:ext uri="{BB962C8B-B14F-4D97-AF65-F5344CB8AC3E}">
        <p14:creationId xmlns:p14="http://schemas.microsoft.com/office/powerpoint/2010/main" val="636106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12</a:t>
            </a:fld>
            <a:endParaRPr lang="en-IN"/>
          </a:p>
        </p:txBody>
      </p:sp>
    </p:spTree>
    <p:extLst>
      <p:ext uri="{BB962C8B-B14F-4D97-AF65-F5344CB8AC3E}">
        <p14:creationId xmlns:p14="http://schemas.microsoft.com/office/powerpoint/2010/main" val="3970462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13</a:t>
            </a:fld>
            <a:endParaRPr lang="en-IN"/>
          </a:p>
        </p:txBody>
      </p:sp>
    </p:spTree>
    <p:extLst>
      <p:ext uri="{BB962C8B-B14F-4D97-AF65-F5344CB8AC3E}">
        <p14:creationId xmlns:p14="http://schemas.microsoft.com/office/powerpoint/2010/main" val="405551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14</a:t>
            </a:fld>
            <a:endParaRPr lang="en-IN"/>
          </a:p>
        </p:txBody>
      </p:sp>
    </p:spTree>
    <p:extLst>
      <p:ext uri="{BB962C8B-B14F-4D97-AF65-F5344CB8AC3E}">
        <p14:creationId xmlns:p14="http://schemas.microsoft.com/office/powerpoint/2010/main" val="412554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15</a:t>
            </a:fld>
            <a:endParaRPr lang="en-IN"/>
          </a:p>
        </p:txBody>
      </p:sp>
    </p:spTree>
    <p:extLst>
      <p:ext uri="{BB962C8B-B14F-4D97-AF65-F5344CB8AC3E}">
        <p14:creationId xmlns:p14="http://schemas.microsoft.com/office/powerpoint/2010/main" val="340087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16</a:t>
            </a:fld>
            <a:endParaRPr lang="en-IN"/>
          </a:p>
        </p:txBody>
      </p:sp>
    </p:spTree>
    <p:extLst>
      <p:ext uri="{BB962C8B-B14F-4D97-AF65-F5344CB8AC3E}">
        <p14:creationId xmlns:p14="http://schemas.microsoft.com/office/powerpoint/2010/main" val="2472781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17</a:t>
            </a:fld>
            <a:endParaRPr lang="en-IN"/>
          </a:p>
        </p:txBody>
      </p:sp>
    </p:spTree>
    <p:extLst>
      <p:ext uri="{BB962C8B-B14F-4D97-AF65-F5344CB8AC3E}">
        <p14:creationId xmlns:p14="http://schemas.microsoft.com/office/powerpoint/2010/main" val="47593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8DC74444-53CB-4087-91D4-27D9ED1F78FD}" type="slidenum">
              <a:rPr lang="en-US" smtClean="0"/>
              <a:pPr>
                <a:defRPr/>
              </a:pPr>
              <a:t>20</a:t>
            </a:fld>
            <a:endParaRPr lang="en-US" dirty="0"/>
          </a:p>
        </p:txBody>
      </p:sp>
    </p:spTree>
    <p:extLst>
      <p:ext uri="{BB962C8B-B14F-4D97-AF65-F5344CB8AC3E}">
        <p14:creationId xmlns:p14="http://schemas.microsoft.com/office/powerpoint/2010/main" val="4153381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21</a:t>
            </a:fld>
            <a:endParaRPr lang="en-IN"/>
          </a:p>
        </p:txBody>
      </p:sp>
    </p:spTree>
    <p:extLst>
      <p:ext uri="{BB962C8B-B14F-4D97-AF65-F5344CB8AC3E}">
        <p14:creationId xmlns:p14="http://schemas.microsoft.com/office/powerpoint/2010/main" val="259696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2</a:t>
            </a:fld>
            <a:endParaRPr lang="en-IN"/>
          </a:p>
        </p:txBody>
      </p:sp>
    </p:spTree>
    <p:extLst>
      <p:ext uri="{BB962C8B-B14F-4D97-AF65-F5344CB8AC3E}">
        <p14:creationId xmlns:p14="http://schemas.microsoft.com/office/powerpoint/2010/main" val="2768815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22</a:t>
            </a:fld>
            <a:endParaRPr lang="en-IN"/>
          </a:p>
        </p:txBody>
      </p:sp>
    </p:spTree>
    <p:extLst>
      <p:ext uri="{BB962C8B-B14F-4D97-AF65-F5344CB8AC3E}">
        <p14:creationId xmlns:p14="http://schemas.microsoft.com/office/powerpoint/2010/main" val="2501337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23</a:t>
            </a:fld>
            <a:endParaRPr lang="en-IN"/>
          </a:p>
        </p:txBody>
      </p:sp>
    </p:spTree>
    <p:extLst>
      <p:ext uri="{BB962C8B-B14F-4D97-AF65-F5344CB8AC3E}">
        <p14:creationId xmlns:p14="http://schemas.microsoft.com/office/powerpoint/2010/main" val="4072145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29</a:t>
            </a:fld>
            <a:endParaRPr lang="en-IN"/>
          </a:p>
        </p:txBody>
      </p:sp>
    </p:spTree>
    <p:extLst>
      <p:ext uri="{BB962C8B-B14F-4D97-AF65-F5344CB8AC3E}">
        <p14:creationId xmlns:p14="http://schemas.microsoft.com/office/powerpoint/2010/main" val="206192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30</a:t>
            </a:fld>
            <a:endParaRPr lang="en-IN"/>
          </a:p>
        </p:txBody>
      </p:sp>
    </p:spTree>
    <p:extLst>
      <p:ext uri="{BB962C8B-B14F-4D97-AF65-F5344CB8AC3E}">
        <p14:creationId xmlns:p14="http://schemas.microsoft.com/office/powerpoint/2010/main" val="2748469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31</a:t>
            </a:fld>
            <a:endParaRPr lang="en-IN"/>
          </a:p>
        </p:txBody>
      </p:sp>
    </p:spTree>
    <p:extLst>
      <p:ext uri="{BB962C8B-B14F-4D97-AF65-F5344CB8AC3E}">
        <p14:creationId xmlns:p14="http://schemas.microsoft.com/office/powerpoint/2010/main" val="2554253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32</a:t>
            </a:fld>
            <a:endParaRPr lang="en-IN"/>
          </a:p>
        </p:txBody>
      </p:sp>
    </p:spTree>
    <p:extLst>
      <p:ext uri="{BB962C8B-B14F-4D97-AF65-F5344CB8AC3E}">
        <p14:creationId xmlns:p14="http://schemas.microsoft.com/office/powerpoint/2010/main" val="3633232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35</a:t>
            </a:fld>
            <a:endParaRPr lang="en-IN"/>
          </a:p>
        </p:txBody>
      </p:sp>
    </p:spTree>
    <p:extLst>
      <p:ext uri="{BB962C8B-B14F-4D97-AF65-F5344CB8AC3E}">
        <p14:creationId xmlns:p14="http://schemas.microsoft.com/office/powerpoint/2010/main" val="3567758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36</a:t>
            </a:fld>
            <a:endParaRPr lang="en-IN"/>
          </a:p>
        </p:txBody>
      </p:sp>
    </p:spTree>
    <p:extLst>
      <p:ext uri="{BB962C8B-B14F-4D97-AF65-F5344CB8AC3E}">
        <p14:creationId xmlns:p14="http://schemas.microsoft.com/office/powerpoint/2010/main" val="137981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37</a:t>
            </a:fld>
            <a:endParaRPr lang="en-IN"/>
          </a:p>
        </p:txBody>
      </p:sp>
    </p:spTree>
    <p:extLst>
      <p:ext uri="{BB962C8B-B14F-4D97-AF65-F5344CB8AC3E}">
        <p14:creationId xmlns:p14="http://schemas.microsoft.com/office/powerpoint/2010/main" val="2027928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38</a:t>
            </a:fld>
            <a:endParaRPr lang="en-IN"/>
          </a:p>
        </p:txBody>
      </p:sp>
    </p:spTree>
    <p:extLst>
      <p:ext uri="{BB962C8B-B14F-4D97-AF65-F5344CB8AC3E}">
        <p14:creationId xmlns:p14="http://schemas.microsoft.com/office/powerpoint/2010/main" val="216844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3</a:t>
            </a:fld>
            <a:endParaRPr lang="en-IN"/>
          </a:p>
        </p:txBody>
      </p:sp>
    </p:spTree>
    <p:extLst>
      <p:ext uri="{BB962C8B-B14F-4D97-AF65-F5344CB8AC3E}">
        <p14:creationId xmlns:p14="http://schemas.microsoft.com/office/powerpoint/2010/main" val="3474784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39</a:t>
            </a:fld>
            <a:endParaRPr lang="en-IN"/>
          </a:p>
        </p:txBody>
      </p:sp>
    </p:spTree>
    <p:extLst>
      <p:ext uri="{BB962C8B-B14F-4D97-AF65-F5344CB8AC3E}">
        <p14:creationId xmlns:p14="http://schemas.microsoft.com/office/powerpoint/2010/main" val="248751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40</a:t>
            </a:fld>
            <a:endParaRPr lang="en-IN"/>
          </a:p>
        </p:txBody>
      </p:sp>
    </p:spTree>
    <p:extLst>
      <p:ext uri="{BB962C8B-B14F-4D97-AF65-F5344CB8AC3E}">
        <p14:creationId xmlns:p14="http://schemas.microsoft.com/office/powerpoint/2010/main" val="3943379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41</a:t>
            </a:fld>
            <a:endParaRPr lang="en-IN"/>
          </a:p>
        </p:txBody>
      </p:sp>
    </p:spTree>
    <p:extLst>
      <p:ext uri="{BB962C8B-B14F-4D97-AF65-F5344CB8AC3E}">
        <p14:creationId xmlns:p14="http://schemas.microsoft.com/office/powerpoint/2010/main" val="2818672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42</a:t>
            </a:fld>
            <a:endParaRPr lang="en-IN"/>
          </a:p>
        </p:txBody>
      </p:sp>
    </p:spTree>
    <p:extLst>
      <p:ext uri="{BB962C8B-B14F-4D97-AF65-F5344CB8AC3E}">
        <p14:creationId xmlns:p14="http://schemas.microsoft.com/office/powerpoint/2010/main" val="1587195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43</a:t>
            </a:fld>
            <a:endParaRPr lang="en-IN"/>
          </a:p>
        </p:txBody>
      </p:sp>
    </p:spTree>
    <p:extLst>
      <p:ext uri="{BB962C8B-B14F-4D97-AF65-F5344CB8AC3E}">
        <p14:creationId xmlns:p14="http://schemas.microsoft.com/office/powerpoint/2010/main" val="559215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44</a:t>
            </a:fld>
            <a:endParaRPr lang="en-IN"/>
          </a:p>
        </p:txBody>
      </p:sp>
    </p:spTree>
    <p:extLst>
      <p:ext uri="{BB962C8B-B14F-4D97-AF65-F5344CB8AC3E}">
        <p14:creationId xmlns:p14="http://schemas.microsoft.com/office/powerpoint/2010/main" val="2608191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45</a:t>
            </a:fld>
            <a:endParaRPr lang="en-IN"/>
          </a:p>
        </p:txBody>
      </p:sp>
    </p:spTree>
    <p:extLst>
      <p:ext uri="{BB962C8B-B14F-4D97-AF65-F5344CB8AC3E}">
        <p14:creationId xmlns:p14="http://schemas.microsoft.com/office/powerpoint/2010/main" val="1291669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46</a:t>
            </a:fld>
            <a:endParaRPr lang="en-IN"/>
          </a:p>
        </p:txBody>
      </p:sp>
    </p:spTree>
    <p:extLst>
      <p:ext uri="{BB962C8B-B14F-4D97-AF65-F5344CB8AC3E}">
        <p14:creationId xmlns:p14="http://schemas.microsoft.com/office/powerpoint/2010/main" val="3465289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47</a:t>
            </a:fld>
            <a:endParaRPr lang="en-IN"/>
          </a:p>
        </p:txBody>
      </p:sp>
    </p:spTree>
    <p:extLst>
      <p:ext uri="{BB962C8B-B14F-4D97-AF65-F5344CB8AC3E}">
        <p14:creationId xmlns:p14="http://schemas.microsoft.com/office/powerpoint/2010/main" val="1821182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48</a:t>
            </a:fld>
            <a:endParaRPr lang="en-IN"/>
          </a:p>
        </p:txBody>
      </p:sp>
    </p:spTree>
    <p:extLst>
      <p:ext uri="{BB962C8B-B14F-4D97-AF65-F5344CB8AC3E}">
        <p14:creationId xmlns:p14="http://schemas.microsoft.com/office/powerpoint/2010/main" val="124965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a:t>
            </a:fld>
            <a:endParaRPr lang="en-IN"/>
          </a:p>
        </p:txBody>
      </p:sp>
    </p:spTree>
    <p:extLst>
      <p:ext uri="{BB962C8B-B14F-4D97-AF65-F5344CB8AC3E}">
        <p14:creationId xmlns:p14="http://schemas.microsoft.com/office/powerpoint/2010/main" val="832562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49</a:t>
            </a:fld>
            <a:endParaRPr lang="en-IN"/>
          </a:p>
        </p:txBody>
      </p:sp>
    </p:spTree>
    <p:extLst>
      <p:ext uri="{BB962C8B-B14F-4D97-AF65-F5344CB8AC3E}">
        <p14:creationId xmlns:p14="http://schemas.microsoft.com/office/powerpoint/2010/main" val="177710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50</a:t>
            </a:fld>
            <a:endParaRPr lang="en-IN"/>
          </a:p>
        </p:txBody>
      </p:sp>
    </p:spTree>
    <p:extLst>
      <p:ext uri="{BB962C8B-B14F-4D97-AF65-F5344CB8AC3E}">
        <p14:creationId xmlns:p14="http://schemas.microsoft.com/office/powerpoint/2010/main" val="505493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51</a:t>
            </a:fld>
            <a:endParaRPr lang="en-IN"/>
          </a:p>
        </p:txBody>
      </p:sp>
    </p:spTree>
    <p:extLst>
      <p:ext uri="{BB962C8B-B14F-4D97-AF65-F5344CB8AC3E}">
        <p14:creationId xmlns:p14="http://schemas.microsoft.com/office/powerpoint/2010/main" val="3029690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52</a:t>
            </a:fld>
            <a:endParaRPr lang="en-IN"/>
          </a:p>
        </p:txBody>
      </p:sp>
    </p:spTree>
    <p:extLst>
      <p:ext uri="{BB962C8B-B14F-4D97-AF65-F5344CB8AC3E}">
        <p14:creationId xmlns:p14="http://schemas.microsoft.com/office/powerpoint/2010/main" val="368594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53</a:t>
            </a:fld>
            <a:endParaRPr lang="en-IN"/>
          </a:p>
        </p:txBody>
      </p:sp>
    </p:spTree>
    <p:extLst>
      <p:ext uri="{BB962C8B-B14F-4D97-AF65-F5344CB8AC3E}">
        <p14:creationId xmlns:p14="http://schemas.microsoft.com/office/powerpoint/2010/main" val="2396921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54</a:t>
            </a:fld>
            <a:endParaRPr lang="en-IN"/>
          </a:p>
        </p:txBody>
      </p:sp>
    </p:spTree>
    <p:extLst>
      <p:ext uri="{BB962C8B-B14F-4D97-AF65-F5344CB8AC3E}">
        <p14:creationId xmlns:p14="http://schemas.microsoft.com/office/powerpoint/2010/main" val="3907474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55</a:t>
            </a:fld>
            <a:endParaRPr lang="en-IN"/>
          </a:p>
        </p:txBody>
      </p:sp>
    </p:spTree>
    <p:extLst>
      <p:ext uri="{BB962C8B-B14F-4D97-AF65-F5344CB8AC3E}">
        <p14:creationId xmlns:p14="http://schemas.microsoft.com/office/powerpoint/2010/main" val="11817819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56</a:t>
            </a:fld>
            <a:endParaRPr lang="en-IN"/>
          </a:p>
        </p:txBody>
      </p:sp>
    </p:spTree>
    <p:extLst>
      <p:ext uri="{BB962C8B-B14F-4D97-AF65-F5344CB8AC3E}">
        <p14:creationId xmlns:p14="http://schemas.microsoft.com/office/powerpoint/2010/main" val="3603018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57</a:t>
            </a:fld>
            <a:endParaRPr lang="en-IN"/>
          </a:p>
        </p:txBody>
      </p:sp>
    </p:spTree>
    <p:extLst>
      <p:ext uri="{BB962C8B-B14F-4D97-AF65-F5344CB8AC3E}">
        <p14:creationId xmlns:p14="http://schemas.microsoft.com/office/powerpoint/2010/main" val="1821948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58</a:t>
            </a:fld>
            <a:endParaRPr lang="en-IN"/>
          </a:p>
        </p:txBody>
      </p:sp>
    </p:spTree>
    <p:extLst>
      <p:ext uri="{BB962C8B-B14F-4D97-AF65-F5344CB8AC3E}">
        <p14:creationId xmlns:p14="http://schemas.microsoft.com/office/powerpoint/2010/main" val="107815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a:t>
            </a:fld>
            <a:endParaRPr lang="en-IN"/>
          </a:p>
        </p:txBody>
      </p:sp>
    </p:spTree>
    <p:extLst>
      <p:ext uri="{BB962C8B-B14F-4D97-AF65-F5344CB8AC3E}">
        <p14:creationId xmlns:p14="http://schemas.microsoft.com/office/powerpoint/2010/main" val="1517216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59</a:t>
            </a:fld>
            <a:endParaRPr lang="en-IN"/>
          </a:p>
        </p:txBody>
      </p:sp>
    </p:spTree>
    <p:extLst>
      <p:ext uri="{BB962C8B-B14F-4D97-AF65-F5344CB8AC3E}">
        <p14:creationId xmlns:p14="http://schemas.microsoft.com/office/powerpoint/2010/main" val="192024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6</a:t>
            </a:fld>
            <a:endParaRPr lang="en-IN"/>
          </a:p>
        </p:txBody>
      </p:sp>
    </p:spTree>
    <p:extLst>
      <p:ext uri="{BB962C8B-B14F-4D97-AF65-F5344CB8AC3E}">
        <p14:creationId xmlns:p14="http://schemas.microsoft.com/office/powerpoint/2010/main" val="104365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7</a:t>
            </a:fld>
            <a:endParaRPr lang="en-IN"/>
          </a:p>
        </p:txBody>
      </p:sp>
    </p:spTree>
    <p:extLst>
      <p:ext uri="{BB962C8B-B14F-4D97-AF65-F5344CB8AC3E}">
        <p14:creationId xmlns:p14="http://schemas.microsoft.com/office/powerpoint/2010/main" val="247288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2C2C8-9752-49EE-9F2E-79BA4CE33CD3}" type="slidenum">
              <a:rPr lang="en-IN" smtClean="0"/>
              <a:t>8</a:t>
            </a:fld>
            <a:endParaRPr lang="en-IN"/>
          </a:p>
        </p:txBody>
      </p:sp>
    </p:spTree>
    <p:extLst>
      <p:ext uri="{BB962C8B-B14F-4D97-AF65-F5344CB8AC3E}">
        <p14:creationId xmlns:p14="http://schemas.microsoft.com/office/powerpoint/2010/main" val="343991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C2C8-9752-49EE-9F2E-79BA4CE33CD3}" type="slidenum">
              <a:rPr lang="en-IN" smtClean="0"/>
              <a:t>9</a:t>
            </a:fld>
            <a:endParaRPr lang="en-IN"/>
          </a:p>
        </p:txBody>
      </p:sp>
    </p:spTree>
    <p:extLst>
      <p:ext uri="{BB962C8B-B14F-4D97-AF65-F5344CB8AC3E}">
        <p14:creationId xmlns:p14="http://schemas.microsoft.com/office/powerpoint/2010/main" val="40600772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gif"/><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jpg"/><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gif"/><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jpg"/><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8567" b="26725"/>
          <a:stretch/>
        </p:blipFill>
        <p:spPr>
          <a:xfrm>
            <a:off x="2779155" y="-14426"/>
            <a:ext cx="6719849" cy="3247200"/>
          </a:xfrm>
          <a:prstGeom prst="rect">
            <a:avLst/>
          </a:prstGeom>
          <a:solidFill>
            <a:schemeClr val="accent5"/>
          </a:solidFill>
        </p:spPr>
      </p:pic>
      <p:pic>
        <p:nvPicPr>
          <p:cNvPr id="10" name="Picture 9"/>
          <p:cNvPicPr>
            <a:picLocks noChangeAspect="1"/>
          </p:cNvPicPr>
          <p:nvPr userDrawn="1"/>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8567" r="89233" b="25536"/>
          <a:stretch/>
        </p:blipFill>
        <p:spPr>
          <a:xfrm>
            <a:off x="1" y="-14426"/>
            <a:ext cx="2779154" cy="3247200"/>
          </a:xfrm>
          <a:prstGeom prst="rect">
            <a:avLst/>
          </a:prstGeom>
          <a:solidFill>
            <a:schemeClr val="accent5"/>
          </a:solidFill>
        </p:spPr>
      </p:pic>
      <p:pic>
        <p:nvPicPr>
          <p:cNvPr id="13" name="Picture 12"/>
          <p:cNvPicPr>
            <a:picLocks noChangeAspect="1"/>
          </p:cNvPicPr>
          <p:nvPr userDrawn="1"/>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99274" b="25536"/>
          <a:stretch/>
        </p:blipFill>
        <p:spPr>
          <a:xfrm>
            <a:off x="9401859" y="-14426"/>
            <a:ext cx="2790140" cy="3246783"/>
          </a:xfrm>
          <a:prstGeom prst="rect">
            <a:avLst/>
          </a:prstGeom>
          <a:solidFill>
            <a:schemeClr val="accent5"/>
          </a:solidFill>
        </p:spPr>
      </p:pic>
      <p:grpSp>
        <p:nvGrpSpPr>
          <p:cNvPr id="41" name="Group 40"/>
          <p:cNvGrpSpPr/>
          <p:nvPr userDrawn="1"/>
        </p:nvGrpSpPr>
        <p:grpSpPr>
          <a:xfrm>
            <a:off x="1891319" y="3027965"/>
            <a:ext cx="2951581" cy="1274846"/>
            <a:chOff x="1891319" y="3027965"/>
            <a:chExt cx="2951581" cy="1274846"/>
          </a:xfrm>
        </p:grpSpPr>
        <p:sp>
          <p:nvSpPr>
            <p:cNvPr id="20" name="Rectangle 19"/>
            <p:cNvSpPr/>
            <p:nvPr userDrawn="1"/>
          </p:nvSpPr>
          <p:spPr>
            <a:xfrm rot="20994695">
              <a:off x="3849020" y="3113020"/>
              <a:ext cx="609111" cy="6227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p:cNvSpPr/>
            <p:nvPr userDrawn="1"/>
          </p:nvSpPr>
          <p:spPr>
            <a:xfrm>
              <a:off x="2818911" y="3027965"/>
              <a:ext cx="1080000" cy="1080000"/>
            </a:xfrm>
            <a:prstGeom prst="ellipse">
              <a:avLst/>
            </a:prstGeom>
            <a:solidFill>
              <a:schemeClr val="accent1">
                <a:lumMod val="20000"/>
                <a:lumOff val="80000"/>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userDrawn="1"/>
          </p:nvSpPr>
          <p:spPr>
            <a:xfrm rot="597843">
              <a:off x="2247084" y="3106670"/>
              <a:ext cx="609111" cy="6227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userDrawn="1"/>
          </p:nvSpPr>
          <p:spPr>
            <a:xfrm rot="3443762">
              <a:off x="1804372" y="3299479"/>
              <a:ext cx="108814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userDrawn="1"/>
          </p:nvSpPr>
          <p:spPr>
            <a:xfrm rot="18013287">
              <a:off x="3841699" y="3301611"/>
              <a:ext cx="108814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4" name="Picture 23"/>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6388" y="616462"/>
            <a:ext cx="1631146" cy="357559"/>
          </a:xfrm>
          <a:prstGeom prst="rect">
            <a:avLst/>
          </a:prstGeom>
        </p:spPr>
      </p:pic>
      <p:sp>
        <p:nvSpPr>
          <p:cNvPr id="28" name="TextBox 27"/>
          <p:cNvSpPr txBox="1"/>
          <p:nvPr userDrawn="1"/>
        </p:nvSpPr>
        <p:spPr>
          <a:xfrm>
            <a:off x="4210135" y="2104202"/>
            <a:ext cx="3919856" cy="584775"/>
          </a:xfrm>
          <a:prstGeom prst="rect">
            <a:avLst/>
          </a:prstGeom>
          <a:noFill/>
        </p:spPr>
        <p:txBody>
          <a:bodyPr wrap="none" rtlCol="0">
            <a:spAutoFit/>
          </a:bodyPr>
          <a:lstStyle/>
          <a:p>
            <a:r>
              <a:rPr lang="en-US" sz="3200" dirty="0">
                <a:solidFill>
                  <a:srgbClr val="EB3C00"/>
                </a:solidFill>
                <a:latin typeface="Segoe UI" panose="020B0502040204020203" pitchFamily="34" charset="0"/>
                <a:ea typeface="Segoe UI" panose="020B0502040204020203" pitchFamily="34" charset="0"/>
                <a:cs typeface="Segoe UI" panose="020B0502040204020203" pitchFamily="34" charset="0"/>
              </a:rPr>
              <a:t>SharePoint</a:t>
            </a:r>
            <a:r>
              <a:rPr lang="en-US" sz="3200" baseline="0" dirty="0">
                <a:solidFill>
                  <a:srgbClr val="EB3C00"/>
                </a:solidFill>
                <a:latin typeface="Segoe UI" panose="020B0502040204020203" pitchFamily="34" charset="0"/>
                <a:ea typeface="Segoe UI" panose="020B0502040204020203" pitchFamily="34" charset="0"/>
                <a:cs typeface="Segoe UI" panose="020B0502040204020203" pitchFamily="34" charset="0"/>
              </a:rPr>
              <a:t> Upgrade </a:t>
            </a:r>
            <a:endParaRPr lang="en-IN" sz="3200"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p:nvPr userDrawn="1"/>
        </p:nvSpPr>
        <p:spPr>
          <a:xfrm>
            <a:off x="4332156" y="3215760"/>
            <a:ext cx="7918322" cy="830997"/>
          </a:xfrm>
          <a:prstGeom prst="rect">
            <a:avLst/>
          </a:prstGeom>
        </p:spPr>
        <p:txBody>
          <a:bodyPr wrap="none">
            <a:spAutoFit/>
          </a:bodyPr>
          <a:lstStyle/>
          <a:p>
            <a:pPr algn="ctr"/>
            <a:r>
              <a:rPr lang="en-US" sz="4800" b="1" dirty="0">
                <a:solidFill>
                  <a:srgbClr val="EB3C00"/>
                </a:solidFill>
                <a:latin typeface="Segoe UI" panose="020B0502040204020203" pitchFamily="34" charset="0"/>
                <a:ea typeface="Segoe UI" panose="020B0502040204020203" pitchFamily="34" charset="0"/>
                <a:cs typeface="Segoe UI" panose="020B0502040204020203" pitchFamily="34" charset="0"/>
              </a:rPr>
              <a:t>O365 Upgrade Proposition</a:t>
            </a:r>
          </a:p>
        </p:txBody>
      </p:sp>
      <p:sp>
        <p:nvSpPr>
          <p:cNvPr id="31" name="TextBox 30"/>
          <p:cNvSpPr txBox="1"/>
          <p:nvPr userDrawn="1"/>
        </p:nvSpPr>
        <p:spPr>
          <a:xfrm>
            <a:off x="9733751" y="6611779"/>
            <a:ext cx="2464136" cy="246221"/>
          </a:xfrm>
          <a:prstGeom prst="rect">
            <a:avLst/>
          </a:prstGeom>
          <a:noFill/>
        </p:spPr>
        <p:txBody>
          <a:bodyPr wrap="none" rtlCol="0">
            <a:spAutoFit/>
          </a:bodyPr>
          <a:lstStyle/>
          <a:p>
            <a:r>
              <a:rPr lang="en-US" sz="10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Confidential @HCLT. All Rights reserved.</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31827" y="6415848"/>
            <a:ext cx="967408" cy="195931"/>
          </a:xfrm>
          <a:prstGeom prst="rect">
            <a:avLst/>
          </a:prstGeom>
        </p:spPr>
      </p:pic>
      <p:pic>
        <p:nvPicPr>
          <p:cNvPr id="33" name="Pictur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4745" y="6289145"/>
            <a:ext cx="806160" cy="449335"/>
          </a:xfrm>
          <a:prstGeom prst="rect">
            <a:avLst/>
          </a:prstGeom>
        </p:spPr>
      </p:pic>
      <p:pic>
        <p:nvPicPr>
          <p:cNvPr id="34" name="Picture 33"/>
          <p:cNvPicPr>
            <a:picLocks noChangeAspect="1"/>
          </p:cNvPicPr>
          <p:nvPr userDrawn="1"/>
        </p:nvPicPr>
        <p:blipFill rotWithShape="1">
          <a:blip r:embed="rId8" cstate="print">
            <a:extLst>
              <a:ext uri="{28A0092B-C50C-407E-A947-70E740481C1C}">
                <a14:useLocalDpi xmlns:a14="http://schemas.microsoft.com/office/drawing/2010/main" val="0"/>
              </a:ext>
            </a:extLst>
          </a:blip>
          <a:srcRect l="5763" t="17445" r="73533" b="17404"/>
          <a:stretch/>
        </p:blipFill>
        <p:spPr>
          <a:xfrm>
            <a:off x="3001168" y="3194091"/>
            <a:ext cx="788981" cy="788980"/>
          </a:xfrm>
          <a:prstGeom prst="rect">
            <a:avLst/>
          </a:prstGeom>
        </p:spPr>
      </p:pic>
      <p:grpSp>
        <p:nvGrpSpPr>
          <p:cNvPr id="35" name="Group 34"/>
          <p:cNvGrpSpPr/>
          <p:nvPr userDrawn="1"/>
        </p:nvGrpSpPr>
        <p:grpSpPr>
          <a:xfrm>
            <a:off x="4743959" y="6221894"/>
            <a:ext cx="2704082" cy="482131"/>
            <a:chOff x="8368726" y="4190638"/>
            <a:chExt cx="2704082" cy="482131"/>
          </a:xfrm>
        </p:grpSpPr>
        <p:grpSp>
          <p:nvGrpSpPr>
            <p:cNvPr id="36" name="Group 35"/>
            <p:cNvGrpSpPr/>
            <p:nvPr/>
          </p:nvGrpSpPr>
          <p:grpSpPr>
            <a:xfrm>
              <a:off x="8368726" y="4190638"/>
              <a:ext cx="1475365" cy="482131"/>
              <a:chOff x="6511351" y="4290654"/>
              <a:chExt cx="1475365" cy="482131"/>
            </a:xfrm>
          </p:grpSpPr>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1351" y="4290654"/>
                <a:ext cx="1375350" cy="437064"/>
              </a:xfrm>
              <a:prstGeom prst="rect">
                <a:avLst/>
              </a:prstGeom>
            </p:spPr>
          </p:pic>
          <p:sp>
            <p:nvSpPr>
              <p:cNvPr id="40" name="TextBox 39"/>
              <p:cNvSpPr txBox="1"/>
              <p:nvPr/>
            </p:nvSpPr>
            <p:spPr>
              <a:xfrm>
                <a:off x="7172329" y="4557341"/>
                <a:ext cx="814387" cy="215444"/>
              </a:xfrm>
              <a:prstGeom prst="rect">
                <a:avLst/>
              </a:prstGeom>
              <a:noFill/>
            </p:spPr>
            <p:txBody>
              <a:bodyPr wrap="square" rtlCol="0">
                <a:spAutoFit/>
              </a:bodyPr>
              <a:lstStyle/>
              <a:p>
                <a:r>
                  <a:rPr lang="en-US" sz="800" dirty="0">
                    <a:solidFill>
                      <a:srgbClr val="0074C9"/>
                    </a:solidFill>
                    <a:latin typeface="Segoe UI" panose="020B0502040204020203" pitchFamily="34" charset="0"/>
                    <a:ea typeface="Segoe UI" panose="020B0502040204020203" pitchFamily="34" charset="0"/>
                    <a:cs typeface="Segoe UI" panose="020B0502040204020203" pitchFamily="34" charset="0"/>
                  </a:rPr>
                  <a:t>On Premise</a:t>
                </a:r>
                <a:endParaRPr lang="en-IN" sz="800"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37" name="Picture 36"/>
            <p:cNvPicPr>
              <a:picLocks noChangeAspect="1"/>
            </p:cNvPicPr>
            <p:nvPr/>
          </p:nvPicPr>
          <p:blipFill>
            <a:blip r:embed="rId10"/>
            <a:stretch>
              <a:fillRect/>
            </a:stretch>
          </p:blipFill>
          <p:spPr>
            <a:xfrm>
              <a:off x="10201271" y="4311104"/>
              <a:ext cx="871537" cy="315436"/>
            </a:xfrm>
            <a:prstGeom prst="rect">
              <a:avLst/>
            </a:prstGeom>
          </p:spPr>
        </p:pic>
        <p:sp>
          <p:nvSpPr>
            <p:cNvPr id="38" name="TextBox 37"/>
            <p:cNvSpPr txBox="1"/>
            <p:nvPr/>
          </p:nvSpPr>
          <p:spPr>
            <a:xfrm>
              <a:off x="9701212" y="4295944"/>
              <a:ext cx="426720" cy="369332"/>
            </a:xfrm>
            <a:prstGeom prst="rect">
              <a:avLst/>
            </a:prstGeom>
            <a:noFill/>
          </p:spPr>
          <p:txBody>
            <a:bodyPr wrap="none" rtlCol="0">
              <a:spAutoFit/>
            </a:bodyPr>
            <a:lstStyle/>
            <a:p>
              <a:r>
                <a:rPr lang="en-US" b="1" i="1" dirty="0">
                  <a:solidFill>
                    <a:srgbClr val="0074C9"/>
                  </a:solidFill>
                  <a:latin typeface="Segoe UI" panose="020B0502040204020203" pitchFamily="34" charset="0"/>
                  <a:ea typeface="Segoe UI" panose="020B0502040204020203" pitchFamily="34" charset="0"/>
                  <a:cs typeface="Segoe UI" panose="020B0502040204020203" pitchFamily="34" charset="0"/>
                </a:rPr>
                <a:t>To</a:t>
              </a:r>
              <a:endParaRPr lang="en-IN" b="1" i="1"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29862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Tree>
    <p:extLst>
      <p:ext uri="{BB962C8B-B14F-4D97-AF65-F5344CB8AC3E}">
        <p14:creationId xmlns:p14="http://schemas.microsoft.com/office/powerpoint/2010/main" val="102329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Tree>
    <p:extLst>
      <p:ext uri="{BB962C8B-B14F-4D97-AF65-F5344CB8AC3E}">
        <p14:creationId xmlns:p14="http://schemas.microsoft.com/office/powerpoint/2010/main" val="1931409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solidFill>
                  <a:prstClr val="black"/>
                </a:solidFill>
              </a:rPr>
              <a:pPr/>
              <a:t>01-11-2017</a:t>
            </a:fld>
            <a:endParaRPr lang="en-IN">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solidFill>
                  <a:prstClr val="black"/>
                </a:solidFill>
              </a:rPr>
              <a:pPr/>
              <a:t>‹#›</a:t>
            </a:fld>
            <a:endParaRPr lang="en-IN">
              <a:solidFill>
                <a:prstClr val="black"/>
              </a:solidFill>
            </a:endParaRPr>
          </a:p>
        </p:txBody>
      </p:sp>
      <p:sp>
        <p:nvSpPr>
          <p:cNvPr id="5" name="TextBox 4"/>
          <p:cNvSpPr txBox="1"/>
          <p:nvPr userDrawn="1"/>
        </p:nvSpPr>
        <p:spPr>
          <a:xfrm>
            <a:off x="10734261" y="708638"/>
            <a:ext cx="768626" cy="523220"/>
          </a:xfrm>
          <a:prstGeom prst="rect">
            <a:avLst/>
          </a:prstGeom>
          <a:noFill/>
        </p:spPr>
        <p:txBody>
          <a:bodyPr wrap="square" rtlCol="0">
            <a:spAutoFit/>
          </a:bodyPr>
          <a:lstStyle/>
          <a:p>
            <a:pPr algn="ctr"/>
            <a:fld id="{1E3CC809-6BEB-41D7-A1AD-18A0267C8A88}" type="slidenum">
              <a:rPr lang="en-IN" sz="2800" b="1" smtClean="0">
                <a:solidFill>
                  <a:srgbClr val="0062AD"/>
                </a:solidFill>
                <a:latin typeface="Segoe UI" panose="020B0502040204020203" pitchFamily="34" charset="0"/>
                <a:ea typeface="Segoe UI" panose="020B0502040204020203" pitchFamily="34" charset="0"/>
                <a:cs typeface="Segoe UI" panose="020B0502040204020203" pitchFamily="34" charset="0"/>
              </a:rPr>
              <a:pPr algn="ctr"/>
              <a:t>‹#›</a:t>
            </a:fld>
            <a:endParaRPr lang="en-IN" sz="2800" b="1" dirty="0">
              <a:solidFill>
                <a:srgbClr val="0062AD"/>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itle Placeholder 1"/>
          <p:cNvSpPr>
            <a:spLocks noGrp="1"/>
          </p:cNvSpPr>
          <p:nvPr>
            <p:ph type="title"/>
          </p:nvPr>
        </p:nvSpPr>
        <p:spPr>
          <a:xfrm>
            <a:off x="173834" y="159780"/>
            <a:ext cx="10460971" cy="666450"/>
          </a:xfrm>
          <a:prstGeom prst="rect">
            <a:avLst/>
          </a:prstGeom>
        </p:spPr>
        <p:txBody>
          <a:bodyPr vert="horz" lIns="91440" tIns="45720" rIns="91440" bIns="45720" rtlCol="0" anchor="ctr">
            <a:normAutofit/>
          </a:bodyPr>
          <a:lstStyle/>
          <a:p>
            <a:r>
              <a:rPr lang="en-US" dirty="0"/>
              <a:t>Click to edit Master title style</a:t>
            </a:r>
            <a:endParaRPr lang="en-IN" dirty="0"/>
          </a:p>
        </p:txBody>
      </p:sp>
    </p:spTree>
    <p:extLst>
      <p:ext uri="{BB962C8B-B14F-4D97-AF65-F5344CB8AC3E}">
        <p14:creationId xmlns:p14="http://schemas.microsoft.com/office/powerpoint/2010/main" val="333481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
        <p:nvSpPr>
          <p:cNvPr id="7" name="TextBox 6"/>
          <p:cNvSpPr txBox="1"/>
          <p:nvPr userDrawn="1"/>
        </p:nvSpPr>
        <p:spPr>
          <a:xfrm>
            <a:off x="10734261" y="708638"/>
            <a:ext cx="768626" cy="523220"/>
          </a:xfrm>
          <a:prstGeom prst="rect">
            <a:avLst/>
          </a:prstGeom>
          <a:noFill/>
        </p:spPr>
        <p:txBody>
          <a:bodyPr wrap="square" rtlCol="0">
            <a:spAutoFit/>
          </a:bodyPr>
          <a:lstStyle/>
          <a:p>
            <a:pPr algn="ctr"/>
            <a:fld id="{1E3CC809-6BEB-41D7-A1AD-18A0267C8A88}" type="slidenum">
              <a:rPr lang="en-IN" sz="2800" b="1" smtClean="0">
                <a:solidFill>
                  <a:srgbClr val="EB3C00"/>
                </a:solidFill>
                <a:latin typeface="Segoe UI" panose="020B0502040204020203" pitchFamily="34" charset="0"/>
                <a:ea typeface="Segoe UI" panose="020B0502040204020203" pitchFamily="34" charset="0"/>
                <a:cs typeface="Segoe UI" panose="020B0502040204020203" pitchFamily="34" charset="0"/>
              </a:rPr>
              <a:pPr algn="ctr"/>
              <a:t>‹#›</a:t>
            </a:fld>
            <a:endParaRPr lang="en-IN" sz="2800" b="1"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619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8567" b="26725"/>
          <a:stretch/>
        </p:blipFill>
        <p:spPr>
          <a:xfrm>
            <a:off x="2779155" y="-14426"/>
            <a:ext cx="6719849" cy="3247200"/>
          </a:xfrm>
          <a:prstGeom prst="rect">
            <a:avLst/>
          </a:prstGeom>
          <a:solidFill>
            <a:schemeClr val="accent5"/>
          </a:solidFill>
        </p:spPr>
      </p:pic>
      <p:pic>
        <p:nvPicPr>
          <p:cNvPr id="10" name="Picture 9"/>
          <p:cNvPicPr>
            <a:picLocks noChangeAspect="1"/>
          </p:cNvPicPr>
          <p:nvPr userDrawn="1"/>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8567" r="89233" b="25536"/>
          <a:stretch/>
        </p:blipFill>
        <p:spPr>
          <a:xfrm>
            <a:off x="1" y="-14426"/>
            <a:ext cx="2779154" cy="3247200"/>
          </a:xfrm>
          <a:prstGeom prst="rect">
            <a:avLst/>
          </a:prstGeom>
          <a:solidFill>
            <a:schemeClr val="accent5"/>
          </a:solidFill>
        </p:spPr>
      </p:pic>
      <p:pic>
        <p:nvPicPr>
          <p:cNvPr id="13" name="Picture 12"/>
          <p:cNvPicPr>
            <a:picLocks noChangeAspect="1"/>
          </p:cNvPicPr>
          <p:nvPr userDrawn="1"/>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99274" b="25536"/>
          <a:stretch/>
        </p:blipFill>
        <p:spPr>
          <a:xfrm>
            <a:off x="9401859" y="-14426"/>
            <a:ext cx="2790140" cy="3246783"/>
          </a:xfrm>
          <a:prstGeom prst="rect">
            <a:avLst/>
          </a:prstGeom>
          <a:solidFill>
            <a:schemeClr val="accent5"/>
          </a:solidFill>
        </p:spPr>
      </p:pic>
      <p:grpSp>
        <p:nvGrpSpPr>
          <p:cNvPr id="41" name="Group 40"/>
          <p:cNvGrpSpPr/>
          <p:nvPr userDrawn="1"/>
        </p:nvGrpSpPr>
        <p:grpSpPr>
          <a:xfrm>
            <a:off x="1891319" y="3027965"/>
            <a:ext cx="2951581" cy="1274846"/>
            <a:chOff x="1891319" y="3027965"/>
            <a:chExt cx="2951581" cy="1274846"/>
          </a:xfrm>
        </p:grpSpPr>
        <p:sp>
          <p:nvSpPr>
            <p:cNvPr id="20" name="Rectangle 19"/>
            <p:cNvSpPr/>
            <p:nvPr userDrawn="1"/>
          </p:nvSpPr>
          <p:spPr>
            <a:xfrm rot="20994695">
              <a:off x="3849020" y="3113020"/>
              <a:ext cx="609111" cy="6227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p:cNvSpPr/>
            <p:nvPr userDrawn="1"/>
          </p:nvSpPr>
          <p:spPr>
            <a:xfrm>
              <a:off x="2818911" y="3027965"/>
              <a:ext cx="1080000" cy="1080000"/>
            </a:xfrm>
            <a:prstGeom prst="ellipse">
              <a:avLst/>
            </a:prstGeom>
            <a:solidFill>
              <a:srgbClr val="F2F7FC"/>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userDrawn="1"/>
          </p:nvSpPr>
          <p:spPr>
            <a:xfrm rot="597843">
              <a:off x="2247084" y="3106670"/>
              <a:ext cx="609111" cy="6227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userDrawn="1"/>
          </p:nvSpPr>
          <p:spPr>
            <a:xfrm rot="3443762">
              <a:off x="1804372" y="3299479"/>
              <a:ext cx="108814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userDrawn="1"/>
          </p:nvSpPr>
          <p:spPr>
            <a:xfrm rot="18013287">
              <a:off x="3841699" y="3301611"/>
              <a:ext cx="108814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4" name="Picture 23"/>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6388" y="616462"/>
            <a:ext cx="1631146" cy="357559"/>
          </a:xfrm>
          <a:prstGeom prst="rect">
            <a:avLst/>
          </a:prstGeom>
        </p:spPr>
      </p:pic>
      <p:sp>
        <p:nvSpPr>
          <p:cNvPr id="28" name="TextBox 27"/>
          <p:cNvSpPr txBox="1"/>
          <p:nvPr userDrawn="1"/>
        </p:nvSpPr>
        <p:spPr>
          <a:xfrm>
            <a:off x="4210135" y="2104202"/>
            <a:ext cx="3919856" cy="584775"/>
          </a:xfrm>
          <a:prstGeom prst="rect">
            <a:avLst/>
          </a:prstGeom>
          <a:noFill/>
        </p:spPr>
        <p:txBody>
          <a:bodyPr wrap="none" rtlCol="0">
            <a:spAutoFit/>
          </a:bodyPr>
          <a:lstStyle/>
          <a:p>
            <a:r>
              <a:rPr lang="en-US" sz="3200" dirty="0">
                <a:solidFill>
                  <a:schemeClr val="accent1">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SharePoint</a:t>
            </a:r>
            <a:r>
              <a:rPr lang="en-US" sz="3200" baseline="0" dirty="0">
                <a:solidFill>
                  <a:schemeClr val="accent1">
                    <a:lumMod val="20000"/>
                    <a:lumOff val="80000"/>
                  </a:schemeClr>
                </a:solidFill>
                <a:latin typeface="Segoe UI" panose="020B0502040204020203" pitchFamily="34" charset="0"/>
                <a:ea typeface="Segoe UI" panose="020B0502040204020203" pitchFamily="34" charset="0"/>
                <a:cs typeface="Segoe UI" panose="020B0502040204020203" pitchFamily="34" charset="0"/>
              </a:rPr>
              <a:t> Upgrade </a:t>
            </a:r>
            <a:endParaRPr lang="en-IN" sz="3200" dirty="0">
              <a:solidFill>
                <a:schemeClr val="accent1">
                  <a:lumMod val="20000"/>
                  <a:lumOff val="8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p:nvPr userDrawn="1"/>
        </p:nvSpPr>
        <p:spPr>
          <a:xfrm>
            <a:off x="4186065" y="3297842"/>
            <a:ext cx="7918322" cy="830997"/>
          </a:xfrm>
          <a:prstGeom prst="rect">
            <a:avLst/>
          </a:prstGeom>
        </p:spPr>
        <p:txBody>
          <a:bodyPr wrap="none">
            <a:spAutoFit/>
          </a:bodyPr>
          <a:lstStyle/>
          <a:p>
            <a:pPr algn="ctr"/>
            <a:r>
              <a:rPr lang="en-US" sz="4800" b="1" dirty="0">
                <a:solidFill>
                  <a:srgbClr val="0061AC"/>
                </a:solidFill>
                <a:latin typeface="Segoe UI" panose="020B0502040204020203" pitchFamily="34" charset="0"/>
                <a:ea typeface="Segoe UI" panose="020B0502040204020203" pitchFamily="34" charset="0"/>
                <a:cs typeface="Segoe UI" panose="020B0502040204020203" pitchFamily="34" charset="0"/>
              </a:rPr>
              <a:t>O365 Upgrade Proposition</a:t>
            </a:r>
          </a:p>
        </p:txBody>
      </p:sp>
      <p:sp>
        <p:nvSpPr>
          <p:cNvPr id="31" name="TextBox 30"/>
          <p:cNvSpPr txBox="1"/>
          <p:nvPr userDrawn="1"/>
        </p:nvSpPr>
        <p:spPr>
          <a:xfrm>
            <a:off x="9733751" y="6611779"/>
            <a:ext cx="2464136" cy="246221"/>
          </a:xfrm>
          <a:prstGeom prst="rect">
            <a:avLst/>
          </a:prstGeom>
          <a:noFill/>
        </p:spPr>
        <p:txBody>
          <a:bodyPr wrap="none" rtlCol="0">
            <a:spAutoFit/>
          </a:bodyPr>
          <a:lstStyle/>
          <a:p>
            <a:r>
              <a:rPr lang="en-US" sz="10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Confidential @HCLT. All Rights reserved.</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31827" y="6415848"/>
            <a:ext cx="967408" cy="195931"/>
          </a:xfrm>
          <a:prstGeom prst="rect">
            <a:avLst/>
          </a:prstGeom>
        </p:spPr>
      </p:pic>
      <p:pic>
        <p:nvPicPr>
          <p:cNvPr id="33" name="Pictur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4745" y="6289145"/>
            <a:ext cx="806160" cy="449335"/>
          </a:xfrm>
          <a:prstGeom prst="rect">
            <a:avLst/>
          </a:prstGeom>
        </p:spPr>
      </p:pic>
      <p:pic>
        <p:nvPicPr>
          <p:cNvPr id="34" name="Picture 33"/>
          <p:cNvPicPr>
            <a:picLocks noChangeAspect="1"/>
          </p:cNvPicPr>
          <p:nvPr userDrawn="1"/>
        </p:nvPicPr>
        <p:blipFill rotWithShape="1">
          <a:blip r:embed="rId8" cstate="print">
            <a:extLst>
              <a:ext uri="{28A0092B-C50C-407E-A947-70E740481C1C}">
                <a14:useLocalDpi xmlns:a14="http://schemas.microsoft.com/office/drawing/2010/main" val="0"/>
              </a:ext>
            </a:extLst>
          </a:blip>
          <a:srcRect l="5763" t="17445" r="73533" b="17404"/>
          <a:stretch/>
        </p:blipFill>
        <p:spPr>
          <a:xfrm>
            <a:off x="3001168" y="3194091"/>
            <a:ext cx="788981" cy="788980"/>
          </a:xfrm>
          <a:prstGeom prst="rect">
            <a:avLst/>
          </a:prstGeom>
        </p:spPr>
      </p:pic>
      <p:grpSp>
        <p:nvGrpSpPr>
          <p:cNvPr id="35" name="Group 34"/>
          <p:cNvGrpSpPr/>
          <p:nvPr userDrawn="1"/>
        </p:nvGrpSpPr>
        <p:grpSpPr>
          <a:xfrm>
            <a:off x="4743959" y="6221894"/>
            <a:ext cx="2704082" cy="482131"/>
            <a:chOff x="8368726" y="4190638"/>
            <a:chExt cx="2704082" cy="482131"/>
          </a:xfrm>
        </p:grpSpPr>
        <p:grpSp>
          <p:nvGrpSpPr>
            <p:cNvPr id="36" name="Group 35"/>
            <p:cNvGrpSpPr/>
            <p:nvPr/>
          </p:nvGrpSpPr>
          <p:grpSpPr>
            <a:xfrm>
              <a:off x="8368726" y="4190638"/>
              <a:ext cx="1475365" cy="482131"/>
              <a:chOff x="6511351" y="4290654"/>
              <a:chExt cx="1475365" cy="482131"/>
            </a:xfrm>
          </p:grpSpPr>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1351" y="4290654"/>
                <a:ext cx="1375350" cy="437064"/>
              </a:xfrm>
              <a:prstGeom prst="rect">
                <a:avLst/>
              </a:prstGeom>
            </p:spPr>
          </p:pic>
          <p:sp>
            <p:nvSpPr>
              <p:cNvPr id="40" name="TextBox 39"/>
              <p:cNvSpPr txBox="1"/>
              <p:nvPr/>
            </p:nvSpPr>
            <p:spPr>
              <a:xfrm>
                <a:off x="7172329" y="4557341"/>
                <a:ext cx="814387" cy="215444"/>
              </a:xfrm>
              <a:prstGeom prst="rect">
                <a:avLst/>
              </a:prstGeom>
              <a:noFill/>
            </p:spPr>
            <p:txBody>
              <a:bodyPr wrap="square" rtlCol="0">
                <a:spAutoFit/>
              </a:bodyPr>
              <a:lstStyle/>
              <a:p>
                <a:r>
                  <a:rPr lang="en-US" sz="800" dirty="0">
                    <a:solidFill>
                      <a:srgbClr val="0074C9"/>
                    </a:solidFill>
                    <a:latin typeface="Segoe UI" panose="020B0502040204020203" pitchFamily="34" charset="0"/>
                    <a:ea typeface="Segoe UI" panose="020B0502040204020203" pitchFamily="34" charset="0"/>
                    <a:cs typeface="Segoe UI" panose="020B0502040204020203" pitchFamily="34" charset="0"/>
                  </a:rPr>
                  <a:t>On Premise</a:t>
                </a:r>
                <a:endParaRPr lang="en-IN" sz="800"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37" name="Picture 36"/>
            <p:cNvPicPr>
              <a:picLocks noChangeAspect="1"/>
            </p:cNvPicPr>
            <p:nvPr/>
          </p:nvPicPr>
          <p:blipFill>
            <a:blip r:embed="rId10"/>
            <a:stretch>
              <a:fillRect/>
            </a:stretch>
          </p:blipFill>
          <p:spPr>
            <a:xfrm>
              <a:off x="10201271" y="4311104"/>
              <a:ext cx="871537" cy="315436"/>
            </a:xfrm>
            <a:prstGeom prst="rect">
              <a:avLst/>
            </a:prstGeom>
          </p:spPr>
        </p:pic>
        <p:sp>
          <p:nvSpPr>
            <p:cNvPr id="38" name="TextBox 37"/>
            <p:cNvSpPr txBox="1"/>
            <p:nvPr/>
          </p:nvSpPr>
          <p:spPr>
            <a:xfrm>
              <a:off x="9701212" y="4295944"/>
              <a:ext cx="426720" cy="369332"/>
            </a:xfrm>
            <a:prstGeom prst="rect">
              <a:avLst/>
            </a:prstGeom>
            <a:noFill/>
          </p:spPr>
          <p:txBody>
            <a:bodyPr wrap="none" rtlCol="0">
              <a:spAutoFit/>
            </a:bodyPr>
            <a:lstStyle/>
            <a:p>
              <a:r>
                <a:rPr lang="en-US" b="1" i="1" dirty="0">
                  <a:solidFill>
                    <a:srgbClr val="0074C9"/>
                  </a:solidFill>
                  <a:latin typeface="Segoe UI" panose="020B0502040204020203" pitchFamily="34" charset="0"/>
                  <a:ea typeface="Segoe UI" panose="020B0502040204020203" pitchFamily="34" charset="0"/>
                  <a:cs typeface="Segoe UI" panose="020B0502040204020203" pitchFamily="34" charset="0"/>
                </a:rPr>
                <a:t>To</a:t>
              </a:r>
              <a:endParaRPr lang="en-IN" b="1" i="1"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66140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
        <p:nvSpPr>
          <p:cNvPr id="7" name="TextBox 6"/>
          <p:cNvSpPr txBox="1"/>
          <p:nvPr userDrawn="1"/>
        </p:nvSpPr>
        <p:spPr>
          <a:xfrm>
            <a:off x="10734261" y="708638"/>
            <a:ext cx="768626" cy="523220"/>
          </a:xfrm>
          <a:prstGeom prst="rect">
            <a:avLst/>
          </a:prstGeom>
          <a:noFill/>
        </p:spPr>
        <p:txBody>
          <a:bodyPr wrap="square" rtlCol="0">
            <a:spAutoFit/>
          </a:bodyPr>
          <a:lstStyle/>
          <a:p>
            <a:pPr algn="ctr"/>
            <a:fld id="{1E3CC809-6BEB-41D7-A1AD-18A0267C8A88}" type="slidenum">
              <a:rPr lang="en-IN" sz="2800" b="1" smtClean="0">
                <a:solidFill>
                  <a:srgbClr val="EB3C00"/>
                </a:solidFill>
                <a:latin typeface="Segoe UI" panose="020B0502040204020203" pitchFamily="34" charset="0"/>
                <a:ea typeface="Segoe UI" panose="020B0502040204020203" pitchFamily="34" charset="0"/>
                <a:cs typeface="Segoe UI" panose="020B0502040204020203" pitchFamily="34" charset="0"/>
              </a:rPr>
              <a:pPr algn="ctr"/>
              <a:t>‹#›</a:t>
            </a:fld>
            <a:endParaRPr lang="en-IN" sz="2800" b="1"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68586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Tree>
    <p:extLst>
      <p:ext uri="{BB962C8B-B14F-4D97-AF65-F5344CB8AC3E}">
        <p14:creationId xmlns:p14="http://schemas.microsoft.com/office/powerpoint/2010/main" val="327405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Tree>
    <p:extLst>
      <p:ext uri="{BB962C8B-B14F-4D97-AF65-F5344CB8AC3E}">
        <p14:creationId xmlns:p14="http://schemas.microsoft.com/office/powerpoint/2010/main" val="207684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Tree>
    <p:extLst>
      <p:ext uri="{BB962C8B-B14F-4D97-AF65-F5344CB8AC3E}">
        <p14:creationId xmlns:p14="http://schemas.microsoft.com/office/powerpoint/2010/main" val="188605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Tree>
    <p:extLst>
      <p:ext uri="{BB962C8B-B14F-4D97-AF65-F5344CB8AC3E}">
        <p14:creationId xmlns:p14="http://schemas.microsoft.com/office/powerpoint/2010/main" val="378276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Tree>
    <p:extLst>
      <p:ext uri="{BB962C8B-B14F-4D97-AF65-F5344CB8AC3E}">
        <p14:creationId xmlns:p14="http://schemas.microsoft.com/office/powerpoint/2010/main" val="288849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Tree>
    <p:extLst>
      <p:ext uri="{BB962C8B-B14F-4D97-AF65-F5344CB8AC3E}">
        <p14:creationId xmlns:p14="http://schemas.microsoft.com/office/powerpoint/2010/main" val="122186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B46E7B-030C-4B4B-AF19-1581B7FBAB6C}" type="datetimeFigureOut">
              <a:rPr lang="en-IN" smtClean="0"/>
              <a:t>01-11-2017</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FE0911-00D6-4BDB-98A8-19261873597C}" type="slidenum">
              <a:rPr lang="en-IN" smtClean="0"/>
              <a:t>‹#›</a:t>
            </a:fld>
            <a:endParaRPr lang="en-IN"/>
          </a:p>
        </p:txBody>
      </p:sp>
    </p:spTree>
    <p:extLst>
      <p:ext uri="{BB962C8B-B14F-4D97-AF65-F5344CB8AC3E}">
        <p14:creationId xmlns:p14="http://schemas.microsoft.com/office/powerpoint/2010/main" val="192225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1.gi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9733751" y="6611779"/>
            <a:ext cx="2464136" cy="246221"/>
          </a:xfrm>
          <a:prstGeom prst="rect">
            <a:avLst/>
          </a:prstGeom>
          <a:noFill/>
        </p:spPr>
        <p:txBody>
          <a:bodyPr wrap="none" rtlCol="0">
            <a:spAutoFit/>
          </a:bodyPr>
          <a:lstStyle/>
          <a:p>
            <a:r>
              <a:rPr lang="en-US" sz="10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Confidential @HCLT. All Rights reserved.</a:t>
            </a:r>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31827" y="6415848"/>
            <a:ext cx="967408" cy="195931"/>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4745" y="6289145"/>
            <a:ext cx="806160" cy="449335"/>
          </a:xfrm>
          <a:prstGeom prst="rect">
            <a:avLst/>
          </a:prstGeom>
        </p:spPr>
      </p:pic>
      <p:grpSp>
        <p:nvGrpSpPr>
          <p:cNvPr id="10" name="Group 9"/>
          <p:cNvGrpSpPr/>
          <p:nvPr userDrawn="1"/>
        </p:nvGrpSpPr>
        <p:grpSpPr>
          <a:xfrm>
            <a:off x="4743959" y="6221894"/>
            <a:ext cx="2704082" cy="482131"/>
            <a:chOff x="8368726" y="4190638"/>
            <a:chExt cx="2704082" cy="482131"/>
          </a:xfrm>
        </p:grpSpPr>
        <p:grpSp>
          <p:nvGrpSpPr>
            <p:cNvPr id="11" name="Group 10"/>
            <p:cNvGrpSpPr/>
            <p:nvPr/>
          </p:nvGrpSpPr>
          <p:grpSpPr>
            <a:xfrm>
              <a:off x="8368726" y="4190638"/>
              <a:ext cx="1475365" cy="482131"/>
              <a:chOff x="6511351" y="4290654"/>
              <a:chExt cx="1475365" cy="482131"/>
            </a:xfrm>
          </p:grpSpPr>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11351" y="4290654"/>
                <a:ext cx="1375350" cy="437064"/>
              </a:xfrm>
              <a:prstGeom prst="rect">
                <a:avLst/>
              </a:prstGeom>
            </p:spPr>
          </p:pic>
          <p:sp>
            <p:nvSpPr>
              <p:cNvPr id="15" name="TextBox 14"/>
              <p:cNvSpPr txBox="1"/>
              <p:nvPr/>
            </p:nvSpPr>
            <p:spPr>
              <a:xfrm>
                <a:off x="7172329" y="4557341"/>
                <a:ext cx="814387" cy="215444"/>
              </a:xfrm>
              <a:prstGeom prst="rect">
                <a:avLst/>
              </a:prstGeom>
              <a:noFill/>
            </p:spPr>
            <p:txBody>
              <a:bodyPr wrap="square" rtlCol="0">
                <a:spAutoFit/>
              </a:bodyPr>
              <a:lstStyle/>
              <a:p>
                <a:r>
                  <a:rPr lang="en-US" sz="800" dirty="0">
                    <a:solidFill>
                      <a:srgbClr val="0074C9"/>
                    </a:solidFill>
                    <a:latin typeface="Segoe UI" panose="020B0502040204020203" pitchFamily="34" charset="0"/>
                    <a:ea typeface="Segoe UI" panose="020B0502040204020203" pitchFamily="34" charset="0"/>
                    <a:cs typeface="Segoe UI" panose="020B0502040204020203" pitchFamily="34" charset="0"/>
                  </a:rPr>
                  <a:t>On Premise</a:t>
                </a:r>
                <a:endParaRPr lang="en-IN" sz="800"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12" name="Picture 11"/>
            <p:cNvPicPr>
              <a:picLocks noChangeAspect="1"/>
            </p:cNvPicPr>
            <p:nvPr/>
          </p:nvPicPr>
          <p:blipFill>
            <a:blip r:embed="rId16"/>
            <a:stretch>
              <a:fillRect/>
            </a:stretch>
          </p:blipFill>
          <p:spPr>
            <a:xfrm>
              <a:off x="10201271" y="4311104"/>
              <a:ext cx="871537" cy="315436"/>
            </a:xfrm>
            <a:prstGeom prst="rect">
              <a:avLst/>
            </a:prstGeom>
          </p:spPr>
        </p:pic>
        <p:sp>
          <p:nvSpPr>
            <p:cNvPr id="13" name="TextBox 12"/>
            <p:cNvSpPr txBox="1"/>
            <p:nvPr/>
          </p:nvSpPr>
          <p:spPr>
            <a:xfrm>
              <a:off x="9701212" y="4295944"/>
              <a:ext cx="426720" cy="369332"/>
            </a:xfrm>
            <a:prstGeom prst="rect">
              <a:avLst/>
            </a:prstGeom>
            <a:noFill/>
          </p:spPr>
          <p:txBody>
            <a:bodyPr wrap="none" rtlCol="0">
              <a:spAutoFit/>
            </a:bodyPr>
            <a:lstStyle/>
            <a:p>
              <a:r>
                <a:rPr lang="en-US" b="1" i="1" dirty="0">
                  <a:solidFill>
                    <a:srgbClr val="0074C9"/>
                  </a:solidFill>
                  <a:latin typeface="Segoe UI" panose="020B0502040204020203" pitchFamily="34" charset="0"/>
                  <a:ea typeface="Segoe UI" panose="020B0502040204020203" pitchFamily="34" charset="0"/>
                  <a:cs typeface="Segoe UI" panose="020B0502040204020203" pitchFamily="34" charset="0"/>
                </a:rPr>
                <a:t>To</a:t>
              </a:r>
              <a:endParaRPr lang="en-IN" b="1" i="1"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3" name="Rectangle 22"/>
          <p:cNvSpPr/>
          <p:nvPr userDrawn="1"/>
        </p:nvSpPr>
        <p:spPr>
          <a:xfrm>
            <a:off x="0" y="0"/>
            <a:ext cx="12192000" cy="954157"/>
          </a:xfrm>
          <a:prstGeom prst="rect">
            <a:avLst/>
          </a:prstGeom>
          <a:solidFill>
            <a:srgbClr val="36A1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 name="Group 16"/>
          <p:cNvGrpSpPr/>
          <p:nvPr userDrawn="1"/>
        </p:nvGrpSpPr>
        <p:grpSpPr>
          <a:xfrm>
            <a:off x="9499332" y="418678"/>
            <a:ext cx="3093297" cy="1514927"/>
            <a:chOff x="1738748" y="3027965"/>
            <a:chExt cx="3093297" cy="1514927"/>
          </a:xfrm>
        </p:grpSpPr>
        <p:sp>
          <p:nvSpPr>
            <p:cNvPr id="18" name="Rectangle 17"/>
            <p:cNvSpPr/>
            <p:nvPr userDrawn="1"/>
          </p:nvSpPr>
          <p:spPr>
            <a:xfrm rot="20994695">
              <a:off x="3849020" y="3113020"/>
              <a:ext cx="609111" cy="622714"/>
            </a:xfrm>
            <a:prstGeom prst="rect">
              <a:avLst/>
            </a:prstGeom>
            <a:solidFill>
              <a:srgbClr val="36A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userDrawn="1"/>
          </p:nvSpPr>
          <p:spPr>
            <a:xfrm>
              <a:off x="2818911" y="3027965"/>
              <a:ext cx="1080000" cy="1080000"/>
            </a:xfrm>
            <a:prstGeom prst="ellipse">
              <a:avLst/>
            </a:prstGeom>
            <a:solidFill>
              <a:srgbClr val="FFFED5"/>
            </a:solidFill>
            <a:ln w="76200">
              <a:solidFill>
                <a:srgbClr val="36A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userDrawn="1"/>
          </p:nvSpPr>
          <p:spPr>
            <a:xfrm rot="21394870">
              <a:off x="2247084" y="3271770"/>
              <a:ext cx="609111" cy="622714"/>
            </a:xfrm>
            <a:prstGeom prst="rect">
              <a:avLst/>
            </a:prstGeom>
            <a:solidFill>
              <a:srgbClr val="36A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userDrawn="1"/>
          </p:nvSpPr>
          <p:spPr>
            <a:xfrm rot="1667480">
              <a:off x="1738748" y="3628638"/>
              <a:ext cx="1327606"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userDrawn="1"/>
          </p:nvSpPr>
          <p:spPr>
            <a:xfrm rot="18013287">
              <a:off x="3733584" y="3385652"/>
              <a:ext cx="128266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Placeholder 1"/>
          <p:cNvSpPr>
            <a:spLocks noGrp="1"/>
          </p:cNvSpPr>
          <p:nvPr>
            <p:ph type="title"/>
          </p:nvPr>
        </p:nvSpPr>
        <p:spPr>
          <a:xfrm>
            <a:off x="173834" y="159780"/>
            <a:ext cx="10460971" cy="666450"/>
          </a:xfrm>
          <a:prstGeom prst="rect">
            <a:avLst/>
          </a:prstGeom>
        </p:spPr>
        <p:txBody>
          <a:bodyPr vert="horz" lIns="91440" tIns="45720" rIns="91440" bIns="45720" rtlCol="0" anchor="ctr">
            <a:normAutofit/>
          </a:bodyPr>
          <a:lstStyle/>
          <a:p>
            <a:r>
              <a:rPr lang="en-US"/>
              <a:t>Click to edit Master title style</a:t>
            </a:r>
            <a:endParaRPr lang="en-IN"/>
          </a:p>
        </p:txBody>
      </p:sp>
    </p:spTree>
    <p:extLst>
      <p:ext uri="{BB962C8B-B14F-4D97-AF65-F5344CB8AC3E}">
        <p14:creationId xmlns:p14="http://schemas.microsoft.com/office/powerpoint/2010/main" val="155152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9733751" y="6611779"/>
            <a:ext cx="2464136" cy="246221"/>
          </a:xfrm>
          <a:prstGeom prst="rect">
            <a:avLst/>
          </a:prstGeom>
          <a:noFill/>
        </p:spPr>
        <p:txBody>
          <a:bodyPr wrap="none" rtlCol="0">
            <a:spAutoFit/>
          </a:bodyPr>
          <a:lstStyle/>
          <a:p>
            <a:r>
              <a:rPr lang="en-US" sz="1000" dirty="0">
                <a:solidFill>
                  <a:prstClr val="black"/>
                </a:solidFill>
                <a:latin typeface="Segoe UI" panose="020B0502040204020203" pitchFamily="34" charset="0"/>
                <a:ea typeface="Segoe UI" panose="020B0502040204020203" pitchFamily="34" charset="0"/>
                <a:cs typeface="Segoe UI" panose="020B0502040204020203" pitchFamily="34" charset="0"/>
              </a:rPr>
              <a:t>Confidential @HCLT.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1827" y="6415848"/>
            <a:ext cx="967408" cy="195931"/>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4745" y="6289145"/>
            <a:ext cx="806160" cy="449335"/>
          </a:xfrm>
          <a:prstGeom prst="rect">
            <a:avLst/>
          </a:prstGeom>
        </p:spPr>
      </p:pic>
      <p:grpSp>
        <p:nvGrpSpPr>
          <p:cNvPr id="10" name="Group 9"/>
          <p:cNvGrpSpPr/>
          <p:nvPr userDrawn="1"/>
        </p:nvGrpSpPr>
        <p:grpSpPr>
          <a:xfrm>
            <a:off x="4743959" y="6221894"/>
            <a:ext cx="2704082" cy="482131"/>
            <a:chOff x="8368726" y="4190638"/>
            <a:chExt cx="2704082" cy="482131"/>
          </a:xfrm>
        </p:grpSpPr>
        <p:grpSp>
          <p:nvGrpSpPr>
            <p:cNvPr id="11" name="Group 10"/>
            <p:cNvGrpSpPr/>
            <p:nvPr/>
          </p:nvGrpSpPr>
          <p:grpSpPr>
            <a:xfrm>
              <a:off x="8368726" y="4190638"/>
              <a:ext cx="1475365" cy="482131"/>
              <a:chOff x="6511351" y="4290654"/>
              <a:chExt cx="1475365" cy="482131"/>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1351" y="4290654"/>
                <a:ext cx="1375350" cy="437064"/>
              </a:xfrm>
              <a:prstGeom prst="rect">
                <a:avLst/>
              </a:prstGeom>
            </p:spPr>
          </p:pic>
          <p:sp>
            <p:nvSpPr>
              <p:cNvPr id="15" name="TextBox 14"/>
              <p:cNvSpPr txBox="1"/>
              <p:nvPr/>
            </p:nvSpPr>
            <p:spPr>
              <a:xfrm>
                <a:off x="7172329" y="4557341"/>
                <a:ext cx="814387" cy="215444"/>
              </a:xfrm>
              <a:prstGeom prst="rect">
                <a:avLst/>
              </a:prstGeom>
              <a:noFill/>
            </p:spPr>
            <p:txBody>
              <a:bodyPr wrap="square" rtlCol="0">
                <a:spAutoFit/>
              </a:bodyPr>
              <a:lstStyle/>
              <a:p>
                <a:r>
                  <a:rPr lang="en-US" sz="800" dirty="0">
                    <a:solidFill>
                      <a:srgbClr val="0074C9"/>
                    </a:solidFill>
                    <a:latin typeface="Segoe UI" panose="020B0502040204020203" pitchFamily="34" charset="0"/>
                    <a:ea typeface="Segoe UI" panose="020B0502040204020203" pitchFamily="34" charset="0"/>
                    <a:cs typeface="Segoe UI" panose="020B0502040204020203" pitchFamily="34" charset="0"/>
                  </a:rPr>
                  <a:t>On Premise</a:t>
                </a:r>
                <a:endParaRPr lang="en-IN" sz="800"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12" name="Picture 11"/>
            <p:cNvPicPr>
              <a:picLocks noChangeAspect="1"/>
            </p:cNvPicPr>
            <p:nvPr/>
          </p:nvPicPr>
          <p:blipFill>
            <a:blip r:embed="rId8"/>
            <a:stretch>
              <a:fillRect/>
            </a:stretch>
          </p:blipFill>
          <p:spPr>
            <a:xfrm>
              <a:off x="10201271" y="4311104"/>
              <a:ext cx="871537" cy="315436"/>
            </a:xfrm>
            <a:prstGeom prst="rect">
              <a:avLst/>
            </a:prstGeom>
          </p:spPr>
        </p:pic>
        <p:sp>
          <p:nvSpPr>
            <p:cNvPr id="13" name="TextBox 12"/>
            <p:cNvSpPr txBox="1"/>
            <p:nvPr/>
          </p:nvSpPr>
          <p:spPr>
            <a:xfrm>
              <a:off x="9701212" y="4295944"/>
              <a:ext cx="426720" cy="369332"/>
            </a:xfrm>
            <a:prstGeom prst="rect">
              <a:avLst/>
            </a:prstGeom>
            <a:noFill/>
          </p:spPr>
          <p:txBody>
            <a:bodyPr wrap="none" rtlCol="0">
              <a:spAutoFit/>
            </a:bodyPr>
            <a:lstStyle/>
            <a:p>
              <a:r>
                <a:rPr lang="en-US" b="1" i="1" dirty="0">
                  <a:solidFill>
                    <a:srgbClr val="0074C9"/>
                  </a:solidFill>
                  <a:latin typeface="Segoe UI" panose="020B0502040204020203" pitchFamily="34" charset="0"/>
                  <a:ea typeface="Segoe UI" panose="020B0502040204020203" pitchFamily="34" charset="0"/>
                  <a:cs typeface="Segoe UI" panose="020B0502040204020203" pitchFamily="34" charset="0"/>
                </a:rPr>
                <a:t>To</a:t>
              </a:r>
              <a:endParaRPr lang="en-IN" b="1" i="1" dirty="0">
                <a:solidFill>
                  <a:srgbClr val="0074C9"/>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3" name="Rectangle 22"/>
          <p:cNvSpPr/>
          <p:nvPr userDrawn="1"/>
        </p:nvSpPr>
        <p:spPr>
          <a:xfrm>
            <a:off x="0" y="0"/>
            <a:ext cx="12192000" cy="954157"/>
          </a:xfrm>
          <a:prstGeom prst="rect">
            <a:avLst/>
          </a:prstGeom>
          <a:solidFill>
            <a:srgbClr val="0062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nvGrpSpPr>
          <p:cNvPr id="17" name="Group 16"/>
          <p:cNvGrpSpPr/>
          <p:nvPr userDrawn="1"/>
        </p:nvGrpSpPr>
        <p:grpSpPr>
          <a:xfrm>
            <a:off x="9499332" y="418678"/>
            <a:ext cx="3093297" cy="1514927"/>
            <a:chOff x="1738748" y="3027965"/>
            <a:chExt cx="3093297" cy="1514927"/>
          </a:xfrm>
        </p:grpSpPr>
        <p:sp>
          <p:nvSpPr>
            <p:cNvPr id="18" name="Rectangle 17"/>
            <p:cNvSpPr/>
            <p:nvPr userDrawn="1"/>
          </p:nvSpPr>
          <p:spPr>
            <a:xfrm rot="20994695">
              <a:off x="3849020" y="3113020"/>
              <a:ext cx="609111" cy="622714"/>
            </a:xfrm>
            <a:prstGeom prst="rect">
              <a:avLst/>
            </a:prstGeom>
            <a:solidFill>
              <a:srgbClr val="00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19" name="Oval 18"/>
            <p:cNvSpPr/>
            <p:nvPr userDrawn="1"/>
          </p:nvSpPr>
          <p:spPr>
            <a:xfrm>
              <a:off x="2818911" y="3027965"/>
              <a:ext cx="1080000" cy="1080000"/>
            </a:xfrm>
            <a:prstGeom prst="ellipse">
              <a:avLst/>
            </a:prstGeom>
            <a:solidFill>
              <a:schemeClr val="accent1">
                <a:lumMod val="20000"/>
                <a:lumOff val="80000"/>
              </a:schemeClr>
            </a:solidFill>
            <a:ln w="76200">
              <a:solidFill>
                <a:srgbClr val="0062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userDrawn="1"/>
          </p:nvSpPr>
          <p:spPr>
            <a:xfrm rot="21394870">
              <a:off x="2247084" y="3271770"/>
              <a:ext cx="609111" cy="622714"/>
            </a:xfrm>
            <a:prstGeom prst="rect">
              <a:avLst/>
            </a:prstGeom>
            <a:solidFill>
              <a:srgbClr val="00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1" name="Oval 20"/>
            <p:cNvSpPr/>
            <p:nvPr userDrawn="1"/>
          </p:nvSpPr>
          <p:spPr>
            <a:xfrm rot="1667480">
              <a:off x="1738748" y="3628638"/>
              <a:ext cx="1327606"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2" name="Oval 21"/>
            <p:cNvSpPr/>
            <p:nvPr userDrawn="1"/>
          </p:nvSpPr>
          <p:spPr>
            <a:xfrm rot="18013287">
              <a:off x="3733584" y="3385652"/>
              <a:ext cx="1282667" cy="91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sp>
        <p:nvSpPr>
          <p:cNvPr id="2" name="Title Placeholder 1"/>
          <p:cNvSpPr>
            <a:spLocks noGrp="1"/>
          </p:cNvSpPr>
          <p:nvPr>
            <p:ph type="title"/>
          </p:nvPr>
        </p:nvSpPr>
        <p:spPr>
          <a:xfrm>
            <a:off x="173834" y="159780"/>
            <a:ext cx="10460971" cy="666450"/>
          </a:xfrm>
          <a:prstGeom prst="rect">
            <a:avLst/>
          </a:prstGeom>
        </p:spPr>
        <p:txBody>
          <a:bodyPr vert="horz" lIns="91440" tIns="45720" rIns="91440" bIns="45720" rtlCol="0" anchor="ctr">
            <a:normAutofit/>
          </a:bodyPr>
          <a:lstStyle/>
          <a:p>
            <a:r>
              <a:rPr lang="en-US"/>
              <a:t>Click to edit Master title style</a:t>
            </a:r>
            <a:endParaRPr lang="en-IN"/>
          </a:p>
        </p:txBody>
      </p:sp>
    </p:spTree>
    <p:extLst>
      <p:ext uri="{BB962C8B-B14F-4D97-AF65-F5344CB8AC3E}">
        <p14:creationId xmlns:p14="http://schemas.microsoft.com/office/powerpoint/2010/main" val="2568230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hclsp2013caf.azurewebsites.net/logon.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image" Target="../media/image54.png"/><Relationship Id="rId7" Type="http://schemas.openxmlformats.org/officeDocument/2006/relationships/diagramData" Target="../diagrams/data13.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57.png"/><Relationship Id="rId11" Type="http://schemas.microsoft.com/office/2007/relationships/diagramDrawing" Target="../diagrams/drawing13.xml"/><Relationship Id="rId5" Type="http://schemas.openxmlformats.org/officeDocument/2006/relationships/image" Target="../media/image56.png"/><Relationship Id="rId10" Type="http://schemas.openxmlformats.org/officeDocument/2006/relationships/diagramColors" Target="../diagrams/colors13.xml"/><Relationship Id="rId4" Type="http://schemas.openxmlformats.org/officeDocument/2006/relationships/image" Target="../media/image55.png"/><Relationship Id="rId9" Type="http://schemas.openxmlformats.org/officeDocument/2006/relationships/diagramQuickStyle" Target="../diagrams/quickStyle13.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60.png"/><Relationship Id="rId7" Type="http://schemas.openxmlformats.org/officeDocument/2006/relationships/diagramQuickStyle" Target="../diagrams/quickStyle15.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61.png"/><Relationship Id="rId9" Type="http://schemas.microsoft.com/office/2007/relationships/diagramDrawing" Target="../diagrams/drawing15.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hyperlink" Target="http://www.jamsscheduler.com/"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68.png"/><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59766" y="4003251"/>
            <a:ext cx="3408939" cy="553998"/>
          </a:xfrm>
          <a:prstGeom prst="rect">
            <a:avLst/>
          </a:prstGeom>
          <a:noFill/>
        </p:spPr>
        <p:txBody>
          <a:bodyPr wrap="square" rtlCol="0">
            <a:spAutoFit/>
          </a:bodyPr>
          <a:lstStyle/>
          <a:p>
            <a:r>
              <a:rPr lang="en-US" sz="3000"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A Detailed View</a:t>
            </a:r>
            <a:endParaRPr lang="en-IN" sz="30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10748449" y="4811397"/>
            <a:ext cx="1249060" cy="369332"/>
          </a:xfrm>
          <a:prstGeom prst="rect">
            <a:avLst/>
          </a:prstGeom>
          <a:noFill/>
        </p:spPr>
        <p:txBody>
          <a:bodyPr wrap="none" rtlCol="0">
            <a:spAutoFit/>
          </a:bodyPr>
          <a:lstStyle/>
          <a:p>
            <a:r>
              <a:rPr lang="en-US"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May 2016</a:t>
            </a:r>
            <a:endParaRPr lang="en-IN"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4" name="Group 3"/>
          <p:cNvGrpSpPr/>
          <p:nvPr/>
        </p:nvGrpSpPr>
        <p:grpSpPr>
          <a:xfrm>
            <a:off x="5349240" y="1310639"/>
            <a:ext cx="1249679" cy="899161"/>
            <a:chOff x="5225638" y="1443366"/>
            <a:chExt cx="1245530" cy="762818"/>
          </a:xfrm>
        </p:grpSpPr>
        <p:grpSp>
          <p:nvGrpSpPr>
            <p:cNvPr id="5" name="Group 4"/>
            <p:cNvGrpSpPr/>
            <p:nvPr/>
          </p:nvGrpSpPr>
          <p:grpSpPr>
            <a:xfrm>
              <a:off x="5319911" y="1443366"/>
              <a:ext cx="1151257" cy="762818"/>
              <a:chOff x="5290096" y="1591474"/>
              <a:chExt cx="1151257" cy="762818"/>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978" t="17747" r="72701" b="17747"/>
              <a:stretch/>
            </p:blipFill>
            <p:spPr>
              <a:xfrm>
                <a:off x="5610729" y="1591474"/>
                <a:ext cx="830624" cy="762818"/>
              </a:xfrm>
              <a:prstGeom prst="rect">
                <a:avLst/>
              </a:prstGeom>
            </p:spPr>
          </p:pic>
          <p:sp>
            <p:nvSpPr>
              <p:cNvPr id="8" name="Bent-Up Arrow 7"/>
              <p:cNvSpPr/>
              <p:nvPr/>
            </p:nvSpPr>
            <p:spPr>
              <a:xfrm flipH="1">
                <a:off x="5290096" y="1912003"/>
                <a:ext cx="358820" cy="222408"/>
              </a:xfrm>
              <a:prstGeom prst="bentUpArrow">
                <a:avLst>
                  <a:gd name="adj1" fmla="val 41000"/>
                  <a:gd name="adj2" fmla="val 37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5638" y="1525438"/>
              <a:ext cx="451813" cy="238457"/>
            </a:xfrm>
            <a:prstGeom prst="roundRect">
              <a:avLst/>
            </a:prstGeom>
          </p:spPr>
        </p:pic>
      </p:grpSp>
    </p:spTree>
    <p:extLst>
      <p:ext uri="{BB962C8B-B14F-4D97-AF65-F5344CB8AC3E}">
        <p14:creationId xmlns:p14="http://schemas.microsoft.com/office/powerpoint/2010/main" val="424767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Based Delivery – a typical Model</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81545" y="1203158"/>
            <a:ext cx="10126034" cy="5107701"/>
          </a:xfrm>
          <a:prstGeom prst="rect">
            <a:avLst/>
          </a:prstGeom>
        </p:spPr>
      </p:pic>
    </p:spTree>
    <p:extLst>
      <p:ext uri="{BB962C8B-B14F-4D97-AF65-F5344CB8AC3E}">
        <p14:creationId xmlns:p14="http://schemas.microsoft.com/office/powerpoint/2010/main" val="1818024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Enablers</a:t>
            </a:r>
            <a:endParaRPr lang="en-US" dirty="0"/>
          </a:p>
        </p:txBody>
      </p:sp>
      <p:sp>
        <p:nvSpPr>
          <p:cNvPr id="5" name="Rectangle 4"/>
          <p:cNvSpPr/>
          <p:nvPr/>
        </p:nvSpPr>
        <p:spPr>
          <a:xfrm>
            <a:off x="2362200" y="1162052"/>
            <a:ext cx="3435547" cy="247426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88425" y="1162051"/>
            <a:ext cx="3409322" cy="674800"/>
          </a:xfrm>
          <a:prstGeom prst="rect">
            <a:avLst/>
          </a:prstGeom>
          <a:solidFill>
            <a:schemeClr val="accent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CAF</a:t>
            </a:r>
            <a:endParaRPr lang="en-US" sz="2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TextBox 41"/>
          <p:cNvSpPr txBox="1"/>
          <p:nvPr/>
        </p:nvSpPr>
        <p:spPr>
          <a:xfrm>
            <a:off x="2388425" y="1838766"/>
            <a:ext cx="3409322" cy="1754326"/>
          </a:xfrm>
          <a:prstGeom prst="rect">
            <a:avLst/>
          </a:prstGeom>
          <a:noFill/>
        </p:spPr>
        <p:txBody>
          <a:bodyPr wrap="square" rtlCol="0">
            <a:spAutoFit/>
          </a:bodyPr>
          <a:lstStyle/>
          <a:p>
            <a:pPr algn="ctr"/>
            <a:r>
              <a:rPr lang="en-US" dirty="0">
                <a:latin typeface="Segoe UI" panose="020B0502040204020203" pitchFamily="34" charset="0"/>
                <a:ea typeface="Segoe UI" panose="020B0502040204020203" pitchFamily="34" charset="0"/>
                <a:cs typeface="Segoe UI" panose="020B0502040204020203" pitchFamily="34" charset="0"/>
              </a:rPr>
              <a:t>Quantitative framework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for optimal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Collaboration Adoption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in Enterprise enriching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Organization Balanced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Scorecard</a:t>
            </a:r>
          </a:p>
        </p:txBody>
      </p:sp>
      <p:sp>
        <p:nvSpPr>
          <p:cNvPr id="8" name="Rectangle 7"/>
          <p:cNvSpPr/>
          <p:nvPr/>
        </p:nvSpPr>
        <p:spPr>
          <a:xfrm>
            <a:off x="2362200" y="3867593"/>
            <a:ext cx="3435547" cy="223784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88425" y="3867592"/>
            <a:ext cx="3409322" cy="610321"/>
          </a:xfrm>
          <a:prstGeom prst="rect">
            <a:avLst/>
          </a:prstGeom>
          <a:solidFill>
            <a:schemeClr val="accent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SP Digitization</a:t>
            </a:r>
          </a:p>
        </p:txBody>
      </p:sp>
      <p:sp>
        <p:nvSpPr>
          <p:cNvPr id="43" name="TextBox 42"/>
          <p:cNvSpPr txBox="1"/>
          <p:nvPr/>
        </p:nvSpPr>
        <p:spPr>
          <a:xfrm>
            <a:off x="2388425" y="4587251"/>
            <a:ext cx="3409322" cy="1268512"/>
          </a:xfrm>
          <a:prstGeom prst="rect">
            <a:avLst/>
          </a:prstGeom>
          <a:noFill/>
        </p:spPr>
        <p:txBody>
          <a:bodyPr wrap="square" rtlCol="0">
            <a:spAutoFit/>
          </a:bodyPr>
          <a:lstStyle/>
          <a:p>
            <a:pPr algn="ctr"/>
            <a:r>
              <a:rPr lang="en-US" dirty="0">
                <a:latin typeface="Segoe UI" panose="020B0502040204020203" pitchFamily="34" charset="0"/>
                <a:ea typeface="Segoe UI" panose="020B0502040204020203" pitchFamily="34" charset="0"/>
                <a:cs typeface="Segoe UI" panose="020B0502040204020203" pitchFamily="34" charset="0"/>
              </a:rPr>
              <a:t>Platform and Device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independent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framework to surface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SharePoint Contents</a:t>
            </a:r>
          </a:p>
        </p:txBody>
      </p:sp>
      <p:graphicFrame>
        <p:nvGraphicFramePr>
          <p:cNvPr id="32" name="Diagram 31"/>
          <p:cNvGraphicFramePr/>
          <p:nvPr>
            <p:extLst/>
          </p:nvPr>
        </p:nvGraphicFramePr>
        <p:xfrm>
          <a:off x="6076950" y="1371600"/>
          <a:ext cx="4724400" cy="2495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3" name="Diagram 52"/>
          <p:cNvGraphicFramePr/>
          <p:nvPr>
            <p:extLst/>
          </p:nvPr>
        </p:nvGraphicFramePr>
        <p:xfrm>
          <a:off x="6076950" y="4095750"/>
          <a:ext cx="4724400" cy="23148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3849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Enablers</a:t>
            </a:r>
            <a:endParaRPr lang="en-US" dirty="0"/>
          </a:p>
        </p:txBody>
      </p:sp>
      <p:sp>
        <p:nvSpPr>
          <p:cNvPr id="5" name="Rectangle 4"/>
          <p:cNvSpPr/>
          <p:nvPr/>
        </p:nvSpPr>
        <p:spPr>
          <a:xfrm>
            <a:off x="2381250" y="1143002"/>
            <a:ext cx="3435547" cy="247426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07475" y="1143001"/>
            <a:ext cx="3409322" cy="674800"/>
          </a:xfrm>
          <a:prstGeom prst="rect">
            <a:avLst/>
          </a:prstGeom>
          <a:solidFill>
            <a:srgbClr val="FF5757"/>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Reusable assets</a:t>
            </a:r>
          </a:p>
        </p:txBody>
      </p:sp>
      <p:sp>
        <p:nvSpPr>
          <p:cNvPr id="42" name="TextBox 41"/>
          <p:cNvSpPr txBox="1"/>
          <p:nvPr/>
        </p:nvSpPr>
        <p:spPr>
          <a:xfrm>
            <a:off x="2407475" y="1819716"/>
            <a:ext cx="3409322" cy="1477328"/>
          </a:xfrm>
          <a:prstGeom prst="rect">
            <a:avLst/>
          </a:prstGeom>
          <a:noFill/>
        </p:spPr>
        <p:txBody>
          <a:bodyPr wrap="square" rtlCol="0">
            <a:spAutoFit/>
          </a:bodyPr>
          <a:lstStyle/>
          <a:p>
            <a:pPr algn="ctr"/>
            <a:r>
              <a:rPr lang="en-US" dirty="0">
                <a:latin typeface="Segoe UI" panose="020B0502040204020203" pitchFamily="34" charset="0"/>
                <a:ea typeface="Segoe UI" panose="020B0502040204020203" pitchFamily="34" charset="0"/>
                <a:cs typeface="Segoe UI" panose="020B0502040204020203" pitchFamily="34" charset="0"/>
              </a:rPr>
              <a:t>40+ Reusable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components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addressing common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needs of both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premise and cloud</a:t>
            </a:r>
          </a:p>
        </p:txBody>
      </p:sp>
      <p:sp>
        <p:nvSpPr>
          <p:cNvPr id="8" name="Rectangle 7"/>
          <p:cNvSpPr/>
          <p:nvPr/>
        </p:nvSpPr>
        <p:spPr>
          <a:xfrm>
            <a:off x="2381250" y="3848543"/>
            <a:ext cx="3435547" cy="223784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07475" y="3848542"/>
            <a:ext cx="3409322" cy="610321"/>
          </a:xfrm>
          <a:prstGeom prst="rect">
            <a:avLst/>
          </a:prstGeom>
          <a:solidFill>
            <a:srgbClr val="FF5757"/>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ECP</a:t>
            </a:r>
          </a:p>
        </p:txBody>
      </p:sp>
      <p:sp>
        <p:nvSpPr>
          <p:cNvPr id="43" name="TextBox 42"/>
          <p:cNvSpPr txBox="1"/>
          <p:nvPr/>
        </p:nvSpPr>
        <p:spPr>
          <a:xfrm>
            <a:off x="2407475" y="4568201"/>
            <a:ext cx="3409322" cy="923330"/>
          </a:xfrm>
          <a:prstGeom prst="rect">
            <a:avLst/>
          </a:prstGeom>
          <a:noFill/>
        </p:spPr>
        <p:txBody>
          <a:bodyPr wrap="square" rtlCol="0">
            <a:spAutoFit/>
          </a:bodyPr>
          <a:lstStyle/>
          <a:p>
            <a:pPr algn="ctr"/>
            <a:r>
              <a:rPr lang="en-US" dirty="0">
                <a:latin typeface="Segoe UI" panose="020B0502040204020203" pitchFamily="34" charset="0"/>
                <a:ea typeface="Segoe UI" panose="020B0502040204020203" pitchFamily="34" charset="0"/>
                <a:cs typeface="Segoe UI" panose="020B0502040204020203" pitchFamily="34" charset="0"/>
              </a:rPr>
              <a:t>Ready made SP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platform to launch</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Enterprise Collaboration</a:t>
            </a:r>
          </a:p>
        </p:txBody>
      </p:sp>
      <p:graphicFrame>
        <p:nvGraphicFramePr>
          <p:cNvPr id="32" name="Diagram 31"/>
          <p:cNvGraphicFramePr/>
          <p:nvPr>
            <p:extLst/>
          </p:nvPr>
        </p:nvGraphicFramePr>
        <p:xfrm>
          <a:off x="6096000" y="1288778"/>
          <a:ext cx="4705350" cy="248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3" name="Diagram 52"/>
          <p:cNvGraphicFramePr/>
          <p:nvPr>
            <p:extLst/>
          </p:nvPr>
        </p:nvGraphicFramePr>
        <p:xfrm>
          <a:off x="6095999" y="4079816"/>
          <a:ext cx="4705351" cy="22378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56994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Value-adds</a:t>
            </a:r>
            <a:endParaRPr lang="en-US" dirty="0"/>
          </a:p>
        </p:txBody>
      </p:sp>
      <p:sp>
        <p:nvSpPr>
          <p:cNvPr id="5" name="Rectangle 4"/>
          <p:cNvSpPr/>
          <p:nvPr/>
        </p:nvSpPr>
        <p:spPr>
          <a:xfrm>
            <a:off x="2329005" y="1104902"/>
            <a:ext cx="3435547" cy="247426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55230" y="1104901"/>
            <a:ext cx="3409322" cy="674800"/>
          </a:xfrm>
          <a:prstGeom prst="rect">
            <a:avLst/>
          </a:prstGeom>
          <a:solidFill>
            <a:schemeClr val="accent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Governance Tools</a:t>
            </a:r>
            <a:endParaRPr lang="en-US" sz="2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TextBox 41"/>
          <p:cNvSpPr txBox="1"/>
          <p:nvPr/>
        </p:nvSpPr>
        <p:spPr>
          <a:xfrm>
            <a:off x="2355230" y="1781616"/>
            <a:ext cx="3409322" cy="1200329"/>
          </a:xfrm>
          <a:prstGeom prst="rect">
            <a:avLst/>
          </a:prstGeom>
          <a:noFill/>
        </p:spPr>
        <p:txBody>
          <a:bodyPr wrap="square" rtlCol="0">
            <a:spAutoFit/>
          </a:bodyPr>
          <a:lstStyle/>
          <a:p>
            <a:pPr algn="just"/>
            <a:r>
              <a:rPr lang="en-US" dirty="0" err="1">
                <a:latin typeface="Segoe UI" pitchFamily="34" charset="0"/>
                <a:ea typeface="Segoe UI" pitchFamily="34" charset="0"/>
                <a:cs typeface="Segoe UI" pitchFamily="34" charset="0"/>
              </a:rPr>
              <a:t>CAFPoint</a:t>
            </a:r>
            <a:r>
              <a:rPr lang="en-US" dirty="0">
                <a:latin typeface="Segoe UI" pitchFamily="34" charset="0"/>
                <a:ea typeface="Segoe UI" pitchFamily="34" charset="0"/>
                <a:cs typeface="Segoe UI" pitchFamily="34" charset="0"/>
              </a:rPr>
              <a:t> Estimation, Capacity Planning, Upgrade Hosting Decision Matrix, Automated Monitoring etc.</a:t>
            </a:r>
          </a:p>
        </p:txBody>
      </p:sp>
      <p:sp>
        <p:nvSpPr>
          <p:cNvPr id="8" name="Rectangle 7"/>
          <p:cNvSpPr/>
          <p:nvPr/>
        </p:nvSpPr>
        <p:spPr>
          <a:xfrm>
            <a:off x="2329005" y="3810443"/>
            <a:ext cx="3435547" cy="223784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55230" y="3810442"/>
            <a:ext cx="3409322" cy="610321"/>
          </a:xfrm>
          <a:prstGeom prst="rect">
            <a:avLst/>
          </a:prstGeom>
          <a:solidFill>
            <a:srgbClr val="FFC000"/>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Upgrade Service</a:t>
            </a:r>
          </a:p>
        </p:txBody>
      </p:sp>
      <p:sp>
        <p:nvSpPr>
          <p:cNvPr id="43" name="TextBox 42"/>
          <p:cNvSpPr txBox="1"/>
          <p:nvPr/>
        </p:nvSpPr>
        <p:spPr>
          <a:xfrm>
            <a:off x="2355230" y="4420763"/>
            <a:ext cx="3409322" cy="1754326"/>
          </a:xfrm>
          <a:prstGeom prst="rect">
            <a:avLst/>
          </a:prstGeom>
          <a:noFill/>
        </p:spPr>
        <p:txBody>
          <a:bodyPr wrap="square" rtlCol="0">
            <a:spAutoFit/>
          </a:bodyPr>
          <a:lstStyle/>
          <a:p>
            <a:pPr algn="just">
              <a:defRPr/>
            </a:pPr>
            <a:r>
              <a:rPr lang="en-US" dirty="0">
                <a:latin typeface="Segoe UI" panose="020B0502040204020203" pitchFamily="34" charset="0"/>
                <a:ea typeface="Segoe UI" panose="020B0502040204020203" pitchFamily="34" charset="0"/>
                <a:cs typeface="Segoe UI" panose="020B0502040204020203" pitchFamily="34" charset="0"/>
              </a:rPr>
              <a:t>A proposition to enable enterprises to achieve Operational Excellence and to design a robust Governance Model for SharePoint based ecosystem</a:t>
            </a:r>
          </a:p>
        </p:txBody>
      </p:sp>
      <p:graphicFrame>
        <p:nvGraphicFramePr>
          <p:cNvPr id="32" name="Diagram 31"/>
          <p:cNvGraphicFramePr/>
          <p:nvPr>
            <p:extLst/>
          </p:nvPr>
        </p:nvGraphicFramePr>
        <p:xfrm>
          <a:off x="6076950" y="1276350"/>
          <a:ext cx="4724400" cy="253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3" name="Diagram 52"/>
          <p:cNvGraphicFramePr/>
          <p:nvPr>
            <p:extLst/>
          </p:nvPr>
        </p:nvGraphicFramePr>
        <p:xfrm>
          <a:off x="6076950" y="4076700"/>
          <a:ext cx="4724400" cy="21369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56720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 Services – Tools summary</a:t>
            </a:r>
          </a:p>
        </p:txBody>
      </p:sp>
      <p:cxnSp>
        <p:nvCxnSpPr>
          <p:cNvPr id="6" name="Straight Connector 5"/>
          <p:cNvCxnSpPr>
            <a:stCxn id="32" idx="0"/>
          </p:cNvCxnSpPr>
          <p:nvPr/>
        </p:nvCxnSpPr>
        <p:spPr>
          <a:xfrm flipV="1">
            <a:off x="6786651" y="3522311"/>
            <a:ext cx="0" cy="620219"/>
          </a:xfrm>
          <a:prstGeom prst="line">
            <a:avLst/>
          </a:prstGeom>
          <a:noFill/>
          <a:ln w="38100" cap="flat" cmpd="sng" algn="ctr">
            <a:solidFill>
              <a:sysClr val="window" lastClr="FFFFFF">
                <a:lumMod val="65000"/>
              </a:sysClr>
            </a:solidFill>
            <a:prstDash val="sysDash"/>
            <a:miter lim="800000"/>
          </a:ln>
          <a:effectLst/>
        </p:spPr>
      </p:cxnSp>
      <p:cxnSp>
        <p:nvCxnSpPr>
          <p:cNvPr id="7" name="Straight Connector 6"/>
          <p:cNvCxnSpPr/>
          <p:nvPr/>
        </p:nvCxnSpPr>
        <p:spPr>
          <a:xfrm flipH="1" flipV="1">
            <a:off x="6791138" y="4282006"/>
            <a:ext cx="0" cy="698686"/>
          </a:xfrm>
          <a:prstGeom prst="line">
            <a:avLst/>
          </a:prstGeom>
          <a:noFill/>
          <a:ln w="38100" cap="flat" cmpd="sng" algn="ctr">
            <a:solidFill>
              <a:sysClr val="window" lastClr="FFFFFF">
                <a:lumMod val="65000"/>
              </a:sysClr>
            </a:solidFill>
            <a:prstDash val="sysDash"/>
            <a:miter lim="800000"/>
          </a:ln>
          <a:effectLst/>
        </p:spPr>
      </p:cxnSp>
      <p:cxnSp>
        <p:nvCxnSpPr>
          <p:cNvPr id="8" name="Straight Connector 7"/>
          <p:cNvCxnSpPr/>
          <p:nvPr/>
        </p:nvCxnSpPr>
        <p:spPr>
          <a:xfrm flipV="1">
            <a:off x="4493078" y="2811376"/>
            <a:ext cx="8699" cy="677724"/>
          </a:xfrm>
          <a:prstGeom prst="line">
            <a:avLst/>
          </a:prstGeom>
          <a:noFill/>
          <a:ln w="38100" cap="flat" cmpd="sng" algn="ctr">
            <a:solidFill>
              <a:sysClr val="window" lastClr="FFFFFF">
                <a:lumMod val="65000"/>
              </a:sysClr>
            </a:solidFill>
            <a:prstDash val="sysDash"/>
            <a:miter lim="800000"/>
          </a:ln>
          <a:effectLst/>
        </p:spPr>
      </p:cxnSp>
      <p:cxnSp>
        <p:nvCxnSpPr>
          <p:cNvPr id="9" name="Straight Connector 8"/>
          <p:cNvCxnSpPr/>
          <p:nvPr/>
        </p:nvCxnSpPr>
        <p:spPr>
          <a:xfrm>
            <a:off x="9083482" y="2872205"/>
            <a:ext cx="0" cy="671542"/>
          </a:xfrm>
          <a:prstGeom prst="line">
            <a:avLst/>
          </a:prstGeom>
          <a:noFill/>
          <a:ln w="38100" cap="flat" cmpd="sng" algn="ctr">
            <a:solidFill>
              <a:sysClr val="window" lastClr="FFFFFF">
                <a:lumMod val="65000"/>
              </a:sysClr>
            </a:solidFill>
            <a:prstDash val="sysDash"/>
            <a:miter lim="800000"/>
          </a:ln>
          <a:effectLst/>
        </p:spPr>
      </p:cxnSp>
      <p:grpSp>
        <p:nvGrpSpPr>
          <p:cNvPr id="10" name="Group 9"/>
          <p:cNvGrpSpPr/>
          <p:nvPr/>
        </p:nvGrpSpPr>
        <p:grpSpPr>
          <a:xfrm>
            <a:off x="691403" y="1742289"/>
            <a:ext cx="2151529" cy="1828800"/>
            <a:chOff x="2164976" y="2393576"/>
            <a:chExt cx="2151529" cy="1828800"/>
          </a:xfrm>
        </p:grpSpPr>
        <p:sp>
          <p:nvSpPr>
            <p:cNvPr id="11" name="Hexagon 10"/>
            <p:cNvSpPr/>
            <p:nvPr/>
          </p:nvSpPr>
          <p:spPr>
            <a:xfrm>
              <a:off x="2164976" y="2393576"/>
              <a:ext cx="2151529" cy="1828800"/>
            </a:xfrm>
            <a:prstGeom prst="hexagon">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9"/>
            <p:cNvSpPr txBox="1"/>
            <p:nvPr/>
          </p:nvSpPr>
          <p:spPr>
            <a:xfrm>
              <a:off x="2307291" y="2650853"/>
              <a:ext cx="186690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CAFPoint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Upgrade Estimator</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2388781" y="3364485"/>
              <a:ext cx="1736373" cy="400110"/>
            </a:xfrm>
            <a:prstGeom prst="rect">
              <a:avLst/>
            </a:prstGeom>
            <a:noFill/>
          </p:spPr>
          <p:txBody>
            <a:bodyPr wrap="non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9F9F9"/>
                  </a:solidFill>
                  <a:effectLst/>
                  <a:uLnTx/>
                  <a:uFillTx/>
                  <a:latin typeface="Segoe UI" pitchFamily="34" charset="0"/>
                  <a:ea typeface="Segoe UI" pitchFamily="34" charset="0"/>
                  <a:cs typeface="Segoe UI" pitchFamily="34" charset="0"/>
                </a:rPr>
                <a:t>1-Click Estimator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9F9F9"/>
                  </a:solidFill>
                  <a:effectLst/>
                  <a:uLnTx/>
                  <a:uFillTx/>
                  <a:latin typeface="Segoe UI" pitchFamily="34" charset="0"/>
                  <a:ea typeface="Segoe UI" pitchFamily="34" charset="0"/>
                  <a:cs typeface="Segoe UI" pitchFamily="34" charset="0"/>
                </a:rPr>
                <a:t>Detailed Estimation Tool</a:t>
              </a:r>
              <a:endParaRPr kumimoji="0" lang="en-US" sz="1200" b="0" i="0" u="none" strike="noStrike" kern="0" cap="none" spc="0" normalizeH="0" baseline="0" noProof="0" dirty="0">
                <a:ln>
                  <a:noFill/>
                </a:ln>
                <a:solidFill>
                  <a:srgbClr val="F9F9F9"/>
                </a:solidFill>
                <a:effectLst/>
                <a:uLnTx/>
                <a:uFillTx/>
                <a:latin typeface="Segoe UI" pitchFamily="34" charset="0"/>
                <a:ea typeface="Segoe UI" pitchFamily="34" charset="0"/>
                <a:cs typeface="Segoe UI" pitchFamily="34" charset="0"/>
              </a:endParaRPr>
            </a:p>
          </p:txBody>
        </p:sp>
      </p:grpSp>
      <p:grpSp>
        <p:nvGrpSpPr>
          <p:cNvPr id="14" name="Group 13"/>
          <p:cNvGrpSpPr/>
          <p:nvPr/>
        </p:nvGrpSpPr>
        <p:grpSpPr>
          <a:xfrm>
            <a:off x="3423213" y="1043405"/>
            <a:ext cx="2151529" cy="1828800"/>
            <a:chOff x="3917576" y="1452282"/>
            <a:chExt cx="2151529" cy="1828800"/>
          </a:xfrm>
        </p:grpSpPr>
        <p:sp>
          <p:nvSpPr>
            <p:cNvPr id="15" name="Hexagon 14"/>
            <p:cNvSpPr/>
            <p:nvPr/>
          </p:nvSpPr>
          <p:spPr>
            <a:xfrm>
              <a:off x="3917576" y="1452282"/>
              <a:ext cx="2151529" cy="1828800"/>
            </a:xfrm>
            <a:prstGeom prst="hexagon">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4059890" y="1496678"/>
              <a:ext cx="18669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O365 Compatibility</a:t>
              </a:r>
              <a:b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Checker</a:t>
              </a:r>
              <a:endParaRPr kumimoji="0" lang="en-IN" sz="14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4157248" y="2267782"/>
              <a:ext cx="1739154" cy="861774"/>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Reads current</a:t>
              </a:r>
              <a:r>
                <a:rPr kumimoji="0" lang="en-US" sz="1000" b="0" i="0" u="none" strike="noStrike" kern="0" cap="none" spc="0" normalizeH="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source code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kern="0" dirty="0">
                  <a:solidFill>
                    <a:srgbClr val="FFC000">
                      <a:lumMod val="50000"/>
                    </a:srgbClr>
                  </a:solidFill>
                  <a:latin typeface="Segoe UI" panose="020B0502040204020203" pitchFamily="34" charset="0"/>
                  <a:ea typeface="Segoe UI" panose="020B0502040204020203" pitchFamily="34" charset="0"/>
                  <a:cs typeface="Segoe UI" panose="020B0502040204020203" pitchFamily="34" charset="0"/>
                </a:rPr>
                <a:t>Reports code snippets not compatible with O365</a:t>
              </a:r>
              <a:endPar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nvGrpSpPr>
          <p:cNvPr id="18" name="Group 17"/>
          <p:cNvGrpSpPr/>
          <p:nvPr/>
        </p:nvGrpSpPr>
        <p:grpSpPr>
          <a:xfrm>
            <a:off x="3445060" y="3489100"/>
            <a:ext cx="2151529" cy="1828800"/>
            <a:chOff x="3917576" y="3334870"/>
            <a:chExt cx="2151529" cy="1828800"/>
          </a:xfrm>
        </p:grpSpPr>
        <p:sp>
          <p:nvSpPr>
            <p:cNvPr id="19" name="Hexagon 18"/>
            <p:cNvSpPr/>
            <p:nvPr/>
          </p:nvSpPr>
          <p:spPr>
            <a:xfrm>
              <a:off x="3917576" y="3334870"/>
              <a:ext cx="2151529" cy="1828800"/>
            </a:xfrm>
            <a:prstGeom prst="hexagon">
              <a:avLst/>
            </a:prstGeom>
            <a:solidFill>
              <a:srgbClr val="CAE4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4053167" y="3389834"/>
              <a:ext cx="18669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Disposition Tool </a:t>
              </a:r>
              <a:r>
                <a:rPr kumimoji="0" lang="en-US" sz="1200" b="1" i="0" u="none" strike="noStrike" kern="120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(ADT)</a:t>
              </a:r>
              <a:endParaRPr kumimoji="0" lang="en-IN" sz="1400" b="1" i="0" u="none" strike="noStrike" kern="120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4187636" y="4051790"/>
              <a:ext cx="1739154" cy="1015663"/>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Owner Identification</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Decommission WF</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Archival WF</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Migration WF</a:t>
              </a:r>
            </a:p>
          </p:txBody>
        </p:sp>
      </p:grpSp>
      <p:grpSp>
        <p:nvGrpSpPr>
          <p:cNvPr id="22" name="Group 21"/>
          <p:cNvGrpSpPr/>
          <p:nvPr/>
        </p:nvGrpSpPr>
        <p:grpSpPr>
          <a:xfrm>
            <a:off x="5751829" y="1749949"/>
            <a:ext cx="2151529" cy="1828800"/>
            <a:chOff x="5656729" y="2393576"/>
            <a:chExt cx="2151529" cy="1828800"/>
          </a:xfrm>
        </p:grpSpPr>
        <p:sp>
          <p:nvSpPr>
            <p:cNvPr id="23" name="Hexagon 22"/>
            <p:cNvSpPr/>
            <p:nvPr/>
          </p:nvSpPr>
          <p:spPr>
            <a:xfrm>
              <a:off x="5656729" y="2393576"/>
              <a:ext cx="2151529" cy="1828800"/>
            </a:xfrm>
            <a:prstGeom prst="hexagon">
              <a:avLst/>
            </a:prstGeom>
            <a:solidFill>
              <a:srgbClr val="F8CE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5812490" y="2429710"/>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Core Upgrade Execution Tool</a:t>
              </a:r>
              <a:endParaRPr kumimoji="0" lang="en-IN" sz="1400" b="1" i="0" u="none" strike="noStrike" kern="120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5920067" y="3011848"/>
              <a:ext cx="1739154" cy="1169551"/>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Upgrade through </a:t>
              </a:r>
              <a:r>
                <a:rPr kumimoji="0" lang="en-US" sz="1000" b="1"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High Sped Migration API</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3</a:t>
              </a:r>
              <a:r>
                <a:rPr kumimoji="0" lang="en-US" sz="1000" b="0" i="0" u="none" strike="noStrike" kern="0" cap="none" spc="0" normalizeH="0" baseline="3000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rd</a:t>
              </a: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Party Tool based Upgrade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OOB default MS recommendation based Upgrade mechanism</a:t>
              </a:r>
            </a:p>
          </p:txBody>
        </p:sp>
      </p:grpSp>
      <p:grpSp>
        <p:nvGrpSpPr>
          <p:cNvPr id="26" name="Group 25"/>
          <p:cNvGrpSpPr/>
          <p:nvPr/>
        </p:nvGrpSpPr>
        <p:grpSpPr>
          <a:xfrm>
            <a:off x="8024058" y="3502838"/>
            <a:ext cx="2151529" cy="1828800"/>
            <a:chOff x="7422776" y="1452282"/>
            <a:chExt cx="2151529" cy="1828800"/>
          </a:xfrm>
        </p:grpSpPr>
        <p:sp>
          <p:nvSpPr>
            <p:cNvPr id="27" name="Hexagon 26"/>
            <p:cNvSpPr/>
            <p:nvPr/>
          </p:nvSpPr>
          <p:spPr>
            <a:xfrm>
              <a:off x="7422776" y="1452282"/>
              <a:ext cx="2151529" cy="1828800"/>
            </a:xfrm>
            <a:prstGeom prst="hexagon">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7565090" y="1528962"/>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CAF Upgrade Test Factory</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7659221" y="2238214"/>
              <a:ext cx="1772769" cy="861774"/>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scenario</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cases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strategy</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methodology</a:t>
              </a:r>
            </a:p>
          </p:txBody>
        </p:sp>
      </p:grpSp>
      <p:grpSp>
        <p:nvGrpSpPr>
          <p:cNvPr id="30" name="Group 29"/>
          <p:cNvGrpSpPr/>
          <p:nvPr/>
        </p:nvGrpSpPr>
        <p:grpSpPr>
          <a:xfrm>
            <a:off x="5724334" y="4104825"/>
            <a:ext cx="2151529" cy="1828800"/>
            <a:chOff x="5670176" y="4289611"/>
            <a:chExt cx="2151529" cy="1828800"/>
          </a:xfrm>
        </p:grpSpPr>
        <p:sp>
          <p:nvSpPr>
            <p:cNvPr id="31" name="Hexagon 30"/>
            <p:cNvSpPr/>
            <p:nvPr/>
          </p:nvSpPr>
          <p:spPr>
            <a:xfrm>
              <a:off x="5670176" y="4289611"/>
              <a:ext cx="2151529" cy="1828800"/>
            </a:xfrm>
            <a:prstGeom prst="hexagon">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5799043" y="4327316"/>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Web Content Migrator</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5876364" y="5026002"/>
              <a:ext cx="1739154" cy="861774"/>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A5A5A5">
                      <a:lumMod val="20000"/>
                      <a:lumOff val="80000"/>
                    </a:srgbClr>
                  </a:solidFill>
                  <a:effectLst/>
                  <a:uLnTx/>
                  <a:uFillTx/>
                  <a:latin typeface="Segoe UI" panose="020B0502040204020203" pitchFamily="34" charset="0"/>
                  <a:ea typeface="Segoe UI" panose="020B0502040204020203" pitchFamily="34" charset="0"/>
                  <a:cs typeface="Segoe UI" panose="020B0502040204020203" pitchFamily="34" charset="0"/>
                </a:rPr>
                <a:t>Migrate from published web content</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A5A5A5">
                      <a:lumMod val="20000"/>
                      <a:lumOff val="80000"/>
                    </a:srgbClr>
                  </a:solidFill>
                  <a:effectLst/>
                  <a:uLnTx/>
                  <a:uFillTx/>
                  <a:latin typeface="Segoe UI" panose="020B0502040204020203" pitchFamily="34" charset="0"/>
                  <a:ea typeface="Segoe UI" panose="020B0502040204020203" pitchFamily="34" charset="0"/>
                  <a:cs typeface="Segoe UI" panose="020B0502040204020203" pitchFamily="34" charset="0"/>
                </a:rPr>
                <a:t>Web content migrated to target SharePoint site as web pages</a:t>
              </a:r>
            </a:p>
          </p:txBody>
        </p:sp>
      </p:grpSp>
      <p:grpSp>
        <p:nvGrpSpPr>
          <p:cNvPr id="34" name="Group 33"/>
          <p:cNvGrpSpPr/>
          <p:nvPr/>
        </p:nvGrpSpPr>
        <p:grpSpPr>
          <a:xfrm>
            <a:off x="8021549" y="1043405"/>
            <a:ext cx="2151529" cy="1828800"/>
            <a:chOff x="7469833" y="3345632"/>
            <a:chExt cx="2151529" cy="1828800"/>
          </a:xfrm>
        </p:grpSpPr>
        <p:sp>
          <p:nvSpPr>
            <p:cNvPr id="35" name="Hexagon 34"/>
            <p:cNvSpPr/>
            <p:nvPr/>
          </p:nvSpPr>
          <p:spPr>
            <a:xfrm>
              <a:off x="7469833" y="3345632"/>
              <a:ext cx="2151529" cy="1828800"/>
            </a:xfrm>
            <a:prstGeom prst="hexagon">
              <a:avLst/>
            </a:prstGeom>
            <a:solidFill>
              <a:srgbClr val="7DCD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7565090" y="3457259"/>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Automated Deployment Tool</a:t>
              </a:r>
              <a:endParaRPr kumimoji="0" lang="en-IN"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p:cNvSpPr txBox="1"/>
            <p:nvPr/>
          </p:nvSpPr>
          <p:spPr>
            <a:xfrm>
              <a:off x="7628963" y="4191538"/>
              <a:ext cx="1739154" cy="707886"/>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rPr>
                <a:t>Pre-defined deployment steps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rPr>
                <a:t>Pre-defined deployment scripts</a:t>
              </a:r>
            </a:p>
          </p:txBody>
        </p:sp>
      </p:grpSp>
      <p:cxnSp>
        <p:nvCxnSpPr>
          <p:cNvPr id="44" name="Elbow Connector 43"/>
          <p:cNvCxnSpPr>
            <a:stCxn id="23" idx="0"/>
          </p:cNvCxnSpPr>
          <p:nvPr/>
        </p:nvCxnSpPr>
        <p:spPr>
          <a:xfrm>
            <a:off x="7903358" y="2664349"/>
            <a:ext cx="1215088" cy="609144"/>
          </a:xfrm>
          <a:prstGeom prst="bentConnector3">
            <a:avLst>
              <a:gd name="adj1" fmla="val 24915"/>
            </a:avLst>
          </a:prstGeom>
          <a:noFill/>
          <a:ln w="38100" cap="flat" cmpd="sng" algn="ctr">
            <a:solidFill>
              <a:sysClr val="window" lastClr="FFFFFF">
                <a:lumMod val="65000"/>
              </a:sysClr>
            </a:solidFill>
            <a:prstDash val="sysDash"/>
            <a:miter lim="800000"/>
          </a:ln>
          <a:effectLst/>
        </p:spPr>
      </p:cxnSp>
      <p:cxnSp>
        <p:nvCxnSpPr>
          <p:cNvPr id="45" name="Elbow Connector 44"/>
          <p:cNvCxnSpPr>
            <a:stCxn id="11" idx="0"/>
            <a:endCxn id="15" idx="3"/>
          </p:cNvCxnSpPr>
          <p:nvPr/>
        </p:nvCxnSpPr>
        <p:spPr>
          <a:xfrm flipV="1">
            <a:off x="2842932" y="1957805"/>
            <a:ext cx="580281" cy="698884"/>
          </a:xfrm>
          <a:prstGeom prst="bentConnector3">
            <a:avLst>
              <a:gd name="adj1" fmla="val 50000"/>
            </a:avLst>
          </a:prstGeom>
          <a:noFill/>
          <a:ln w="38100" cap="flat" cmpd="sng" algn="ctr">
            <a:solidFill>
              <a:sysClr val="window" lastClr="FFFFFF">
                <a:lumMod val="65000"/>
              </a:sysClr>
            </a:solidFill>
            <a:prstDash val="sysDash"/>
            <a:miter lim="800000"/>
          </a:ln>
          <a:effectLst/>
        </p:spPr>
      </p:cxnSp>
      <p:cxnSp>
        <p:nvCxnSpPr>
          <p:cNvPr id="47" name="Elbow Connector 46"/>
          <p:cNvCxnSpPr/>
          <p:nvPr/>
        </p:nvCxnSpPr>
        <p:spPr>
          <a:xfrm flipV="1">
            <a:off x="-30285" y="2642037"/>
            <a:ext cx="754018" cy="596239"/>
          </a:xfrm>
          <a:prstGeom prst="bentConnector3">
            <a:avLst>
              <a:gd name="adj1" fmla="val 50000"/>
            </a:avLst>
          </a:prstGeom>
          <a:noFill/>
          <a:ln w="38100" cap="flat" cmpd="sng" algn="ctr">
            <a:solidFill>
              <a:sysClr val="window" lastClr="FFFFFF">
                <a:lumMod val="65000"/>
              </a:sysClr>
            </a:solidFill>
            <a:prstDash val="sysDash"/>
            <a:miter lim="800000"/>
          </a:ln>
          <a:effectLst/>
        </p:spPr>
      </p:cxnSp>
      <p:cxnSp>
        <p:nvCxnSpPr>
          <p:cNvPr id="54" name="Straight Connector 53"/>
          <p:cNvCxnSpPr/>
          <p:nvPr/>
        </p:nvCxnSpPr>
        <p:spPr>
          <a:xfrm flipV="1">
            <a:off x="1811990" y="3543747"/>
            <a:ext cx="1" cy="542839"/>
          </a:xfrm>
          <a:prstGeom prst="line">
            <a:avLst/>
          </a:prstGeom>
          <a:noFill/>
          <a:ln w="38100" cap="flat" cmpd="sng" algn="ctr">
            <a:solidFill>
              <a:sysClr val="window" lastClr="FFFFFF">
                <a:lumMod val="65000"/>
              </a:sysClr>
            </a:solidFill>
            <a:prstDash val="sysDash"/>
            <a:miter lim="800000"/>
          </a:ln>
          <a:effectLst/>
        </p:spPr>
      </p:cxnSp>
      <p:grpSp>
        <p:nvGrpSpPr>
          <p:cNvPr id="56" name="Group 55"/>
          <p:cNvGrpSpPr/>
          <p:nvPr/>
        </p:nvGrpSpPr>
        <p:grpSpPr>
          <a:xfrm>
            <a:off x="722914" y="4101837"/>
            <a:ext cx="2151529" cy="1828800"/>
            <a:chOff x="3917576" y="1452282"/>
            <a:chExt cx="2151529" cy="1828800"/>
          </a:xfrm>
        </p:grpSpPr>
        <p:sp>
          <p:nvSpPr>
            <p:cNvPr id="57" name="Hexagon 56"/>
            <p:cNvSpPr/>
            <p:nvPr/>
          </p:nvSpPr>
          <p:spPr>
            <a:xfrm>
              <a:off x="3917576" y="1452282"/>
              <a:ext cx="2151529" cy="1828800"/>
            </a:xfrm>
            <a:prstGeom prst="hexagon">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TextBox 57"/>
            <p:cNvSpPr txBox="1"/>
            <p:nvPr/>
          </p:nvSpPr>
          <p:spPr>
            <a:xfrm>
              <a:off x="4059890" y="1496678"/>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Pre-upgrade Analyzer</a:t>
              </a:r>
              <a:endParaRPr kumimoji="0" lang="en-IN" sz="14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4187637" y="2143021"/>
              <a:ext cx="1739154" cy="1015663"/>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Reads source SharePoint Environment </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Exports Schema in XML</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Import Schema in PUA</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Analyses schema</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Reporting</a:t>
              </a:r>
            </a:p>
          </p:txBody>
        </p:sp>
      </p:grpSp>
      <p:cxnSp>
        <p:nvCxnSpPr>
          <p:cNvPr id="63" name="Elbow Connector 62"/>
          <p:cNvCxnSpPr>
            <a:endCxn id="23" idx="3"/>
          </p:cNvCxnSpPr>
          <p:nvPr/>
        </p:nvCxnSpPr>
        <p:spPr>
          <a:xfrm flipV="1">
            <a:off x="4427935" y="2664349"/>
            <a:ext cx="1323894" cy="573927"/>
          </a:xfrm>
          <a:prstGeom prst="bentConnector3">
            <a:avLst>
              <a:gd name="adj1" fmla="val 77870"/>
            </a:avLst>
          </a:prstGeom>
          <a:noFill/>
          <a:ln w="38100" cap="flat" cmpd="sng" algn="ctr">
            <a:solidFill>
              <a:sysClr val="window" lastClr="FFFFFF">
                <a:lumMod val="65000"/>
              </a:sysClr>
            </a:solidFill>
            <a:prstDash val="sysDash"/>
            <a:miter lim="800000"/>
          </a:ln>
          <a:effectLst/>
        </p:spPr>
      </p:cxnSp>
      <p:sp>
        <p:nvSpPr>
          <p:cNvPr id="94" name="TextBox 93"/>
          <p:cNvSpPr txBox="1"/>
          <p:nvPr/>
        </p:nvSpPr>
        <p:spPr>
          <a:xfrm>
            <a:off x="10173078" y="4523602"/>
            <a:ext cx="1798890" cy="1692771"/>
          </a:xfrm>
          <a:prstGeom prst="rect">
            <a:avLst/>
          </a:prstGeom>
          <a:noFill/>
        </p:spPr>
        <p:txBody>
          <a:bodyPr wrap="none" rtlCol="0">
            <a:spAutoFit/>
          </a:bodyPr>
          <a:lstStyle/>
          <a:p>
            <a:pPr algn="ctr" eaLnBrk="1" fontAlgn="auto" hangingPunct="1">
              <a:spcBef>
                <a:spcPts val="0"/>
              </a:spcBef>
              <a:spcAft>
                <a:spcPts val="0"/>
              </a:spcAft>
            </a:pPr>
            <a:r>
              <a:rPr lang="en-US" sz="7200"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t>+</a:t>
            </a:r>
          </a:p>
          <a:p>
            <a:pPr algn="ctr" eaLnBrk="1" fontAlgn="auto" hangingPunct="1">
              <a:spcBef>
                <a:spcPts val="0"/>
              </a:spcBef>
              <a:spcAft>
                <a:spcPts val="0"/>
              </a:spcAft>
            </a:pPr>
            <a:r>
              <a:rPr lang="en-US" sz="3200"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t>40 More</a:t>
            </a:r>
          </a:p>
        </p:txBody>
      </p:sp>
      <p:cxnSp>
        <p:nvCxnSpPr>
          <p:cNvPr id="95" name="Elbow Connector 94"/>
          <p:cNvCxnSpPr>
            <a:stCxn id="35" idx="0"/>
          </p:cNvCxnSpPr>
          <p:nvPr/>
        </p:nvCxnSpPr>
        <p:spPr>
          <a:xfrm>
            <a:off x="10173078" y="1957805"/>
            <a:ext cx="830073" cy="460657"/>
          </a:xfrm>
          <a:prstGeom prst="bentConnector3">
            <a:avLst>
              <a:gd name="adj1" fmla="val 99382"/>
            </a:avLst>
          </a:prstGeom>
          <a:noFill/>
          <a:ln w="38100" cap="flat" cmpd="sng" algn="ctr">
            <a:solidFill>
              <a:sysClr val="window" lastClr="FFFFFF">
                <a:lumMod val="65000"/>
              </a:sysClr>
            </a:solidFill>
            <a:prstDash val="sysDash"/>
            <a:miter lim="800000"/>
          </a:ln>
          <a:effectLst/>
        </p:spPr>
      </p:cxnSp>
      <p:sp>
        <p:nvSpPr>
          <p:cNvPr id="48" name="Hexagon 47"/>
          <p:cNvSpPr/>
          <p:nvPr/>
        </p:nvSpPr>
        <p:spPr>
          <a:xfrm>
            <a:off x="9927387" y="2418462"/>
            <a:ext cx="2151529" cy="1828800"/>
          </a:xfrm>
          <a:prstGeom prst="hexagon">
            <a:avLst/>
          </a:prstGeom>
          <a:solidFill>
            <a:srgbClr val="B483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TextBox 9"/>
          <p:cNvSpPr txBox="1"/>
          <p:nvPr/>
        </p:nvSpPr>
        <p:spPr>
          <a:xfrm>
            <a:off x="10053362" y="2595206"/>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Workforce Networking</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 name="TextBox 51"/>
          <p:cNvSpPr txBox="1"/>
          <p:nvPr/>
        </p:nvSpPr>
        <p:spPr>
          <a:xfrm>
            <a:off x="10040826" y="3168123"/>
            <a:ext cx="1997663" cy="830997"/>
          </a:xfrm>
          <a:prstGeom prst="rect">
            <a:avLst/>
          </a:prstGeom>
          <a:noFill/>
        </p:spPr>
        <p:txBody>
          <a:bodyPr wrap="non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smtClean="0">
                <a:solidFill>
                  <a:srgbClr val="F9F9F9"/>
                </a:solidFill>
                <a:latin typeface="Segoe UI" pitchFamily="34" charset="0"/>
                <a:ea typeface="Segoe UI" pitchFamily="34" charset="0"/>
                <a:cs typeface="Segoe UI" pitchFamily="34" charset="0"/>
              </a:rPr>
              <a:t>Shows O365 Delve  </a:t>
            </a:r>
            <a:br>
              <a:rPr lang="en-US" sz="1200" kern="0" dirty="0" smtClean="0">
                <a:solidFill>
                  <a:srgbClr val="F9F9F9"/>
                </a:solidFill>
                <a:latin typeface="Segoe UI" pitchFamily="34" charset="0"/>
                <a:ea typeface="Segoe UI" pitchFamily="34" charset="0"/>
                <a:cs typeface="Segoe UI" pitchFamily="34" charset="0"/>
              </a:rPr>
            </a:br>
            <a:r>
              <a:rPr lang="en-US" sz="1200" kern="0" dirty="0" smtClean="0">
                <a:solidFill>
                  <a:srgbClr val="F9F9F9"/>
                </a:solidFill>
                <a:latin typeface="Segoe UI" pitchFamily="34" charset="0"/>
                <a:ea typeface="Segoe UI" pitchFamily="34" charset="0"/>
                <a:cs typeface="Segoe UI" pitchFamily="34" charset="0"/>
              </a:rPr>
              <a:t>personalized data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smtClean="0">
                <a:solidFill>
                  <a:srgbClr val="F9F9F9"/>
                </a:solidFill>
                <a:latin typeface="Segoe UI" pitchFamily="34" charset="0"/>
                <a:ea typeface="Segoe UI" pitchFamily="34" charset="0"/>
                <a:cs typeface="Segoe UI" pitchFamily="34" charset="0"/>
              </a:rPr>
              <a:t>Consumes Office Graph </a:t>
            </a:r>
            <a:br>
              <a:rPr lang="en-US" sz="1200" kern="0" dirty="0" smtClean="0">
                <a:solidFill>
                  <a:srgbClr val="F9F9F9"/>
                </a:solidFill>
                <a:latin typeface="Segoe UI" pitchFamily="34" charset="0"/>
                <a:ea typeface="Segoe UI" pitchFamily="34" charset="0"/>
                <a:cs typeface="Segoe UI" pitchFamily="34" charset="0"/>
              </a:rPr>
            </a:br>
            <a:r>
              <a:rPr lang="en-US" sz="1200" kern="0" dirty="0" smtClean="0">
                <a:solidFill>
                  <a:srgbClr val="F9F9F9"/>
                </a:solidFill>
                <a:latin typeface="Segoe UI" pitchFamily="34" charset="0"/>
                <a:ea typeface="Segoe UI" pitchFamily="34" charset="0"/>
                <a:cs typeface="Segoe UI" pitchFamily="34" charset="0"/>
              </a:rPr>
              <a:t>/ MS Graph REST API</a:t>
            </a:r>
          </a:p>
        </p:txBody>
      </p:sp>
      <p:cxnSp>
        <p:nvCxnSpPr>
          <p:cNvPr id="60" name="Straight Connector 59"/>
          <p:cNvCxnSpPr/>
          <p:nvPr/>
        </p:nvCxnSpPr>
        <p:spPr>
          <a:xfrm flipV="1">
            <a:off x="11056138" y="4247262"/>
            <a:ext cx="1" cy="542839"/>
          </a:xfrm>
          <a:prstGeom prst="line">
            <a:avLst/>
          </a:prstGeom>
          <a:noFill/>
          <a:ln w="38100" cap="flat" cmpd="sng" algn="ctr">
            <a:solidFill>
              <a:sysClr val="window" lastClr="FFFFFF">
                <a:lumMod val="65000"/>
              </a:sysClr>
            </a:solidFill>
            <a:prstDash val="sysDash"/>
            <a:miter lim="800000"/>
          </a:ln>
          <a:effectLst/>
        </p:spPr>
      </p:cxnSp>
    </p:spTree>
    <p:extLst>
      <p:ext uri="{BB962C8B-B14F-4D97-AF65-F5344CB8AC3E}">
        <p14:creationId xmlns:p14="http://schemas.microsoft.com/office/powerpoint/2010/main" val="1376662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3" name="TextBox 2"/>
          <p:cNvSpPr txBox="1"/>
          <p:nvPr/>
        </p:nvSpPr>
        <p:spPr>
          <a:xfrm>
            <a:off x="857250" y="1814513"/>
            <a:ext cx="3407023" cy="4154984"/>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Why </a:t>
            </a:r>
            <a:r>
              <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Upgrade</a:t>
            </a:r>
          </a:p>
          <a:p>
            <a:pPr marL="542925" indent="-542925">
              <a:buFont typeface="Wingdings" panose="05000000000000000000" pitchFamily="2" charset="2"/>
              <a:buChar char="q"/>
            </a:pPr>
            <a:endPar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Our Solution Tenets</a:t>
            </a:r>
          </a:p>
          <a:p>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Upgrade Approach</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Differentiators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Case Studies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Appendix</a:t>
            </a:r>
            <a:endParaRPr lang="en-IN"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7750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 Life Cycle – Macro View</a:t>
            </a:r>
            <a:endParaRPr lang="en-IN" dirty="0"/>
          </a:p>
        </p:txBody>
      </p:sp>
      <p:graphicFrame>
        <p:nvGraphicFramePr>
          <p:cNvPr id="4" name="Diagram 3"/>
          <p:cNvGraphicFramePr/>
          <p:nvPr>
            <p:extLst>
              <p:ext uri="{D42A27DB-BD31-4B8C-83A1-F6EECF244321}">
                <p14:modId xmlns:p14="http://schemas.microsoft.com/office/powerpoint/2010/main" val="4179635378"/>
              </p:ext>
            </p:extLst>
          </p:nvPr>
        </p:nvGraphicFramePr>
        <p:xfrm>
          <a:off x="2368450" y="1682815"/>
          <a:ext cx="6412753" cy="4255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81438" y="1335201"/>
            <a:ext cx="3769659" cy="738664"/>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Kickoff</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Application Disposition &amp; rationalization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Pre Upgrade Analysis</a:t>
            </a:r>
          </a:p>
        </p:txBody>
      </p:sp>
      <p:sp>
        <p:nvSpPr>
          <p:cNvPr id="6" name="Rectangle 5"/>
          <p:cNvSpPr/>
          <p:nvPr/>
        </p:nvSpPr>
        <p:spPr>
          <a:xfrm>
            <a:off x="8364344" y="2832308"/>
            <a:ext cx="3173506" cy="1169551"/>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Upgrade Design Recommendation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Upgrade Estimation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Roadmap Finalization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Detailed design</a:t>
            </a:r>
          </a:p>
        </p:txBody>
      </p:sp>
      <p:sp>
        <p:nvSpPr>
          <p:cNvPr id="7" name="Rectangle 6"/>
          <p:cNvSpPr/>
          <p:nvPr/>
        </p:nvSpPr>
        <p:spPr>
          <a:xfrm>
            <a:off x="8364344" y="4558014"/>
            <a:ext cx="3173506" cy="1384995"/>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Implementation of detailed Upgrade tasks and activities</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Managing configuration and customization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Typical issues, checkpoints and troubleshooting</a:t>
            </a:r>
          </a:p>
        </p:txBody>
      </p:sp>
      <p:sp>
        <p:nvSpPr>
          <p:cNvPr id="8" name="Rectangle 7"/>
          <p:cNvSpPr/>
          <p:nvPr/>
        </p:nvSpPr>
        <p:spPr>
          <a:xfrm>
            <a:off x="1104007" y="5274895"/>
            <a:ext cx="3173506" cy="523220"/>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Testing approach</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Post Upgrade Activities</a:t>
            </a:r>
          </a:p>
        </p:txBody>
      </p:sp>
      <p:sp>
        <p:nvSpPr>
          <p:cNvPr id="9" name="Rectangle 8"/>
          <p:cNvSpPr/>
          <p:nvPr/>
        </p:nvSpPr>
        <p:spPr>
          <a:xfrm>
            <a:off x="713145" y="2881076"/>
            <a:ext cx="3173506" cy="1384995"/>
          </a:xfrm>
          <a:prstGeom prst="rect">
            <a:avLst/>
          </a:prstGeom>
        </p:spPr>
        <p:txBody>
          <a:bodyPr wrap="square">
            <a:spAutoFit/>
          </a:bodyPr>
          <a:lstStyle/>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Deployment</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Communication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Delta Migration</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Handover to Support</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Admin &amp; Monitoring</a:t>
            </a:r>
          </a:p>
          <a:p>
            <a:pPr marL="285750" lvl="0" indent="-285750">
              <a:buFont typeface="Arial" panose="020B0604020202020204" pitchFamily="34" charset="0"/>
              <a:buChar char="•"/>
            </a:pPr>
            <a:r>
              <a:rPr lang="en-US" sz="1400" dirty="0">
                <a:latin typeface="Segoe UI" pitchFamily="34" charset="0"/>
                <a:ea typeface="Segoe UI" pitchFamily="34" charset="0"/>
                <a:cs typeface="Segoe UI" pitchFamily="34" charset="0"/>
              </a:rPr>
              <a:t>Adoption</a:t>
            </a:r>
          </a:p>
        </p:txBody>
      </p:sp>
    </p:spTree>
    <p:extLst>
      <p:ext uri="{BB962C8B-B14F-4D97-AF65-F5344CB8AC3E}">
        <p14:creationId xmlns:p14="http://schemas.microsoft.com/office/powerpoint/2010/main" val="334189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 Life Cycle – Lifecycle View</a:t>
            </a:r>
            <a:endParaRPr lang="en-IN" dirty="0"/>
          </a:p>
        </p:txBody>
      </p:sp>
      <p:grpSp>
        <p:nvGrpSpPr>
          <p:cNvPr id="248" name="Group 247"/>
          <p:cNvGrpSpPr/>
          <p:nvPr/>
        </p:nvGrpSpPr>
        <p:grpSpPr>
          <a:xfrm>
            <a:off x="612512" y="1895327"/>
            <a:ext cx="10342798" cy="3968198"/>
            <a:chOff x="736499" y="1213402"/>
            <a:chExt cx="10342798" cy="3968198"/>
          </a:xfrm>
        </p:grpSpPr>
        <p:sp>
          <p:nvSpPr>
            <p:cNvPr id="249" name="Rounded Rectangle 248"/>
            <p:cNvSpPr/>
            <p:nvPr/>
          </p:nvSpPr>
          <p:spPr bwMode="auto">
            <a:xfrm>
              <a:off x="4884717" y="1213402"/>
              <a:ext cx="4132737" cy="3696223"/>
            </a:xfrm>
            <a:prstGeom prst="roundRect">
              <a:avLst>
                <a:gd name="adj" fmla="val 2532"/>
              </a:avLst>
            </a:prstGeom>
            <a:solidFill>
              <a:schemeClr val="bg1">
                <a:lumMod val="85000"/>
                <a:alpha val="20000"/>
              </a:schemeClr>
            </a:solidFill>
            <a:ln w="22225" cap="flat" cmpd="sng" algn="ctr">
              <a:solidFill>
                <a:schemeClr val="tx1"/>
              </a:solidFill>
              <a:prstDash val="sysDash"/>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charset="0"/>
              </a:endParaRPr>
            </a:p>
          </p:txBody>
        </p:sp>
        <p:sp>
          <p:nvSpPr>
            <p:cNvPr id="250" name="Rectangle 249"/>
            <p:cNvSpPr/>
            <p:nvPr/>
          </p:nvSpPr>
          <p:spPr>
            <a:xfrm>
              <a:off x="751825" y="3952583"/>
              <a:ext cx="4070995" cy="1210260"/>
            </a:xfrm>
            <a:prstGeom prst="rect">
              <a:avLst/>
            </a:prstGeom>
            <a:solidFill>
              <a:srgbClr val="A15D77"/>
            </a:solidFill>
            <a:ln w="12700" cap="flat" cmpd="sng" algn="ctr">
              <a:noFill/>
              <a:prstDash val="solid"/>
              <a:miter lim="800000"/>
            </a:ln>
            <a:effectLst/>
          </p:spPr>
          <p:txBody>
            <a:bodyPr rtlCol="0" anchor="ctr"/>
            <a:lstStyle/>
            <a:p>
              <a:pPr algn="ctr" defTabSz="914217" eaLnBrk="1" fontAlgn="auto" hangingPunct="1">
                <a:spcBef>
                  <a:spcPts val="0"/>
                </a:spcBef>
                <a:spcAft>
                  <a:spcPts val="0"/>
                </a:spcAft>
                <a:defRPr/>
              </a:pPr>
              <a:endParaRPr lang="en-IN" sz="1800" kern="0" dirty="0">
                <a:solidFill>
                  <a:prstClr val="white"/>
                </a:solidFill>
                <a:latin typeface="Calibri" panose="020F0502020204030204"/>
                <a:ea typeface="+mn-ea"/>
              </a:endParaRPr>
            </a:p>
          </p:txBody>
        </p:sp>
        <p:sp>
          <p:nvSpPr>
            <p:cNvPr id="251" name="Flowchart: Manual Input 250"/>
            <p:cNvSpPr/>
            <p:nvPr/>
          </p:nvSpPr>
          <p:spPr>
            <a:xfrm>
              <a:off x="4822820" y="3645704"/>
              <a:ext cx="6256477" cy="1517139"/>
            </a:xfrm>
            <a:prstGeom prst="flowChartManualInput">
              <a:avLst/>
            </a:prstGeom>
            <a:solidFill>
              <a:srgbClr val="A15D77"/>
            </a:solidFill>
            <a:ln w="12700" cap="flat" cmpd="sng" algn="ctr">
              <a:noFill/>
              <a:prstDash val="solid"/>
              <a:miter lim="800000"/>
            </a:ln>
            <a:effectLst/>
          </p:spPr>
          <p:txBody>
            <a:bodyPr rtlCol="0" anchor="ctr"/>
            <a:lstStyle/>
            <a:p>
              <a:pPr algn="ctr" defTabSz="914217" eaLnBrk="1" fontAlgn="auto" hangingPunct="1">
                <a:spcBef>
                  <a:spcPts val="0"/>
                </a:spcBef>
                <a:spcAft>
                  <a:spcPts val="0"/>
                </a:spcAft>
                <a:defRPr/>
              </a:pPr>
              <a:endParaRPr lang="en-IN" sz="1800" kern="0" dirty="0">
                <a:solidFill>
                  <a:prstClr val="white"/>
                </a:solidFill>
                <a:latin typeface="Calibri" panose="020F0502020204030204"/>
                <a:ea typeface="+mn-ea"/>
              </a:endParaRPr>
            </a:p>
          </p:txBody>
        </p:sp>
        <p:grpSp>
          <p:nvGrpSpPr>
            <p:cNvPr id="252" name="Group 251"/>
            <p:cNvGrpSpPr/>
            <p:nvPr/>
          </p:nvGrpSpPr>
          <p:grpSpPr>
            <a:xfrm>
              <a:off x="736499" y="1255935"/>
              <a:ext cx="10331759" cy="3598093"/>
              <a:chOff x="736499" y="1255935"/>
              <a:chExt cx="10331759" cy="3598093"/>
            </a:xfrm>
          </p:grpSpPr>
          <p:sp>
            <p:nvSpPr>
              <p:cNvPr id="302" name="Freeform 301"/>
              <p:cNvSpPr/>
              <p:nvPr/>
            </p:nvSpPr>
            <p:spPr>
              <a:xfrm>
                <a:off x="736499"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Discovery</a:t>
                </a:r>
              </a:p>
            </p:txBody>
          </p:sp>
          <p:sp>
            <p:nvSpPr>
              <p:cNvPr id="303" name="Rectangle 302"/>
              <p:cNvSpPr/>
              <p:nvPr/>
            </p:nvSpPr>
            <p:spPr>
              <a:xfrm>
                <a:off x="756958" y="1986809"/>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04" name="Freeform 303"/>
              <p:cNvSpPr/>
              <p:nvPr/>
            </p:nvSpPr>
            <p:spPr>
              <a:xfrm>
                <a:off x="2854881"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Planning</a:t>
                </a:r>
              </a:p>
            </p:txBody>
          </p:sp>
          <p:sp>
            <p:nvSpPr>
              <p:cNvPr id="305" name="Rectangle 304"/>
              <p:cNvSpPr/>
              <p:nvPr/>
            </p:nvSpPr>
            <p:spPr>
              <a:xfrm>
                <a:off x="2856609" y="1992890"/>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06" name="Freeform 305"/>
              <p:cNvSpPr/>
              <p:nvPr/>
            </p:nvSpPr>
            <p:spPr>
              <a:xfrm>
                <a:off x="4973263"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rgbClr val="0070C0"/>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Segoe UI" panose="020B0502040204020203" pitchFamily="34" charset="0"/>
                    <a:ea typeface="Segoe UI" panose="020B0502040204020203" pitchFamily="34" charset="0"/>
                    <a:cs typeface="Segoe UI" panose="020B0502040204020203" pitchFamily="34" charset="0"/>
                  </a:rPr>
                  <a:t>Migration, &amp; Re-Build </a:t>
                </a:r>
                <a:endPar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307" name="Rectangle 306"/>
              <p:cNvSpPr/>
              <p:nvPr/>
            </p:nvSpPr>
            <p:spPr>
              <a:xfrm>
                <a:off x="4973263" y="199922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08" name="Freeform 307"/>
              <p:cNvSpPr/>
              <p:nvPr/>
            </p:nvSpPr>
            <p:spPr>
              <a:xfrm>
                <a:off x="7091646"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rgbClr val="0070C0"/>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Verification &amp; Validation</a:t>
                </a:r>
              </a:p>
            </p:txBody>
          </p:sp>
          <p:sp>
            <p:nvSpPr>
              <p:cNvPr id="309" name="Rectangle 308"/>
              <p:cNvSpPr/>
              <p:nvPr/>
            </p:nvSpPr>
            <p:spPr>
              <a:xfrm>
                <a:off x="7091646" y="199922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0" name="Freeform 309"/>
              <p:cNvSpPr/>
              <p:nvPr/>
            </p:nvSpPr>
            <p:spPr>
              <a:xfrm>
                <a:off x="9210028" y="1255935"/>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Cutover &amp; Steady State</a:t>
                </a:r>
              </a:p>
            </p:txBody>
          </p:sp>
          <p:sp>
            <p:nvSpPr>
              <p:cNvPr id="311" name="Rectangle 310"/>
              <p:cNvSpPr/>
              <p:nvPr/>
            </p:nvSpPr>
            <p:spPr>
              <a:xfrm>
                <a:off x="9210028" y="199922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253" name="Oval 252"/>
            <p:cNvSpPr/>
            <p:nvPr/>
          </p:nvSpPr>
          <p:spPr bwMode="auto">
            <a:xfrm>
              <a:off x="1443651" y="2600044"/>
              <a:ext cx="389643" cy="359634"/>
            </a:xfrm>
            <a:prstGeom prst="ellipse">
              <a:avLst/>
            </a:prstGeom>
            <a:solidFill>
              <a:srgbClr val="ED7D31">
                <a:lumMod val="75000"/>
              </a:srgb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54" name="Oval 253"/>
            <p:cNvSpPr/>
            <p:nvPr/>
          </p:nvSpPr>
          <p:spPr bwMode="auto">
            <a:xfrm>
              <a:off x="3584372" y="2605137"/>
              <a:ext cx="389643" cy="359634"/>
            </a:xfrm>
            <a:prstGeom prst="ellipse">
              <a:avLst/>
            </a:prstGeom>
            <a:solidFill>
              <a:srgbClr val="4472C4">
                <a:lumMod val="75000"/>
              </a:srgb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55" name="Oval 254"/>
            <p:cNvSpPr/>
            <p:nvPr/>
          </p:nvSpPr>
          <p:spPr bwMode="auto">
            <a:xfrm>
              <a:off x="3584371" y="3541687"/>
              <a:ext cx="389643" cy="359634"/>
            </a:xfrm>
            <a:prstGeom prst="ellipse">
              <a:avLst/>
            </a:prstGeom>
            <a:solidFill>
              <a:srgbClr val="4472C4">
                <a:lumMod val="75000"/>
              </a:srgb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56" name="Oval 255"/>
            <p:cNvSpPr/>
            <p:nvPr/>
          </p:nvSpPr>
          <p:spPr bwMode="auto">
            <a:xfrm>
              <a:off x="1443651" y="3541687"/>
              <a:ext cx="389643" cy="359634"/>
            </a:xfrm>
            <a:prstGeom prst="ellipse">
              <a:avLst/>
            </a:prstGeom>
            <a:solidFill>
              <a:srgbClr val="ED7D31">
                <a:lumMod val="75000"/>
              </a:srgb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cxnSp>
          <p:nvCxnSpPr>
            <p:cNvPr id="257" name="Straight Arrow Connector 256"/>
            <p:cNvCxnSpPr>
              <a:stCxn id="253" idx="4"/>
              <a:endCxn id="256" idx="0"/>
            </p:cNvCxnSpPr>
            <p:nvPr/>
          </p:nvCxnSpPr>
          <p:spPr bwMode="auto">
            <a:xfrm>
              <a:off x="1638473" y="2959677"/>
              <a:ext cx="0" cy="582009"/>
            </a:xfrm>
            <a:prstGeom prst="straightConnector1">
              <a:avLst/>
            </a:prstGeom>
            <a:solidFill>
              <a:srgbClr val="5B9BD5"/>
            </a:solidFill>
            <a:ln w="22225" cap="flat" cmpd="sng" algn="ctr">
              <a:solidFill>
                <a:srgbClr val="004986"/>
              </a:solidFill>
              <a:prstDash val="sysDash"/>
              <a:miter lim="800000"/>
              <a:headEnd type="none" w="med" len="med"/>
              <a:tailEnd type="triangle"/>
            </a:ln>
            <a:effectLst/>
          </p:spPr>
        </p:cxnSp>
        <p:cxnSp>
          <p:nvCxnSpPr>
            <p:cNvPr id="258" name="Straight Arrow Connector 257"/>
            <p:cNvCxnSpPr>
              <a:stCxn id="256" idx="6"/>
              <a:endCxn id="254" idx="3"/>
            </p:cNvCxnSpPr>
            <p:nvPr/>
          </p:nvCxnSpPr>
          <p:spPr bwMode="auto">
            <a:xfrm flipV="1">
              <a:off x="1833294" y="2912104"/>
              <a:ext cx="1808140" cy="809400"/>
            </a:xfrm>
            <a:prstGeom prst="straightConnector1">
              <a:avLst/>
            </a:prstGeom>
            <a:solidFill>
              <a:srgbClr val="5B9BD5"/>
            </a:solidFill>
            <a:ln w="22225" cap="flat" cmpd="sng" algn="ctr">
              <a:solidFill>
                <a:srgbClr val="004986"/>
              </a:solidFill>
              <a:prstDash val="sysDash"/>
              <a:miter lim="800000"/>
              <a:headEnd type="none" w="med" len="med"/>
              <a:tailEnd type="triangle"/>
            </a:ln>
            <a:effectLst/>
          </p:spPr>
        </p:cxnSp>
        <p:cxnSp>
          <p:nvCxnSpPr>
            <p:cNvPr id="259" name="Straight Arrow Connector 258"/>
            <p:cNvCxnSpPr>
              <a:stCxn id="254" idx="4"/>
              <a:endCxn id="255" idx="0"/>
            </p:cNvCxnSpPr>
            <p:nvPr/>
          </p:nvCxnSpPr>
          <p:spPr bwMode="auto">
            <a:xfrm flipH="1">
              <a:off x="3779193" y="2964771"/>
              <a:ext cx="1" cy="576916"/>
            </a:xfrm>
            <a:prstGeom prst="straightConnector1">
              <a:avLst/>
            </a:prstGeom>
            <a:solidFill>
              <a:srgbClr val="5B9BD5"/>
            </a:solidFill>
            <a:ln w="22225" cap="flat" cmpd="sng" algn="ctr">
              <a:solidFill>
                <a:srgbClr val="004986"/>
              </a:solidFill>
              <a:prstDash val="sysDash"/>
              <a:miter lim="800000"/>
              <a:headEnd type="none" w="med" len="med"/>
              <a:tailEnd type="triangle"/>
            </a:ln>
            <a:effectLst/>
          </p:spPr>
        </p:cxnSp>
        <p:sp>
          <p:nvSpPr>
            <p:cNvPr id="260" name="Oval 259"/>
            <p:cNvSpPr/>
            <p:nvPr/>
          </p:nvSpPr>
          <p:spPr bwMode="auto">
            <a:xfrm>
              <a:off x="9921479" y="4121745"/>
              <a:ext cx="389643" cy="359634"/>
            </a:xfrm>
            <a:prstGeom prst="ellipse">
              <a:avLst/>
            </a:prstGeom>
            <a:solidFill>
              <a:srgbClr val="00B050"/>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cxnSp>
          <p:nvCxnSpPr>
            <p:cNvPr id="261" name="Straight Arrow Connector 260"/>
            <p:cNvCxnSpPr>
              <a:stCxn id="255" idx="6"/>
              <a:endCxn id="291" idx="2"/>
            </p:cNvCxnSpPr>
            <p:nvPr/>
          </p:nvCxnSpPr>
          <p:spPr bwMode="auto">
            <a:xfrm flipV="1">
              <a:off x="3974014" y="3012271"/>
              <a:ext cx="1396796" cy="709233"/>
            </a:xfrm>
            <a:prstGeom prst="straightConnector1">
              <a:avLst/>
            </a:prstGeom>
            <a:solidFill>
              <a:srgbClr val="5B9BD5"/>
            </a:solidFill>
            <a:ln w="22225" cap="flat" cmpd="sng" algn="ctr">
              <a:solidFill>
                <a:srgbClr val="004986"/>
              </a:solidFill>
              <a:prstDash val="sysDash"/>
              <a:miter lim="800000"/>
              <a:headEnd type="none" w="med" len="med"/>
              <a:tailEnd type="triangle"/>
            </a:ln>
            <a:effectLst/>
          </p:spPr>
        </p:cxnSp>
        <p:cxnSp>
          <p:nvCxnSpPr>
            <p:cNvPr id="262" name="Straight Arrow Connector 261"/>
            <p:cNvCxnSpPr>
              <a:stCxn id="300" idx="6"/>
              <a:endCxn id="260" idx="2"/>
            </p:cNvCxnSpPr>
            <p:nvPr/>
          </p:nvCxnSpPr>
          <p:spPr bwMode="auto">
            <a:xfrm flipV="1">
              <a:off x="8214947" y="4301562"/>
              <a:ext cx="1706532" cy="13158"/>
            </a:xfrm>
            <a:prstGeom prst="straightConnector1">
              <a:avLst/>
            </a:prstGeom>
            <a:solidFill>
              <a:srgbClr val="5B9BD5"/>
            </a:solidFill>
            <a:ln w="22225" cap="flat" cmpd="sng" algn="ctr">
              <a:solidFill>
                <a:srgbClr val="00B050"/>
              </a:solidFill>
              <a:prstDash val="sysDash"/>
              <a:miter lim="800000"/>
              <a:headEnd type="none" w="med" len="med"/>
              <a:tailEnd type="triangle"/>
            </a:ln>
            <a:effectLst/>
          </p:spPr>
        </p:cxnSp>
        <p:grpSp>
          <p:nvGrpSpPr>
            <p:cNvPr id="263" name="Group 262"/>
            <p:cNvGrpSpPr/>
            <p:nvPr/>
          </p:nvGrpSpPr>
          <p:grpSpPr>
            <a:xfrm>
              <a:off x="5370810" y="2415344"/>
              <a:ext cx="3128035" cy="2079192"/>
              <a:chOff x="5234417" y="3295885"/>
              <a:chExt cx="3128759" cy="2257798"/>
            </a:xfrm>
          </p:grpSpPr>
          <p:sp>
            <p:nvSpPr>
              <p:cNvPr id="289" name="Oval 288"/>
              <p:cNvSpPr/>
              <p:nvPr/>
            </p:nvSpPr>
            <p:spPr bwMode="auto">
              <a:xfrm>
                <a:off x="5597551" y="3740679"/>
                <a:ext cx="389733" cy="406820"/>
              </a:xfrm>
              <a:prstGeom prst="ellipse">
                <a:avLst/>
              </a:prstGeom>
              <a:solidFill>
                <a:srgbClr val="BB378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90" name="Oval 289"/>
              <p:cNvSpPr/>
              <p:nvPr/>
            </p:nvSpPr>
            <p:spPr bwMode="auto">
              <a:xfrm>
                <a:off x="7693470" y="3740679"/>
                <a:ext cx="389733" cy="406820"/>
              </a:xfrm>
              <a:prstGeom prst="ellipse">
                <a:avLst/>
              </a:prstGeom>
              <a:solidFill>
                <a:srgbClr val="BB378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91" name="Oval 290"/>
              <p:cNvSpPr/>
              <p:nvPr/>
            </p:nvSpPr>
            <p:spPr bwMode="auto">
              <a:xfrm>
                <a:off x="5234417" y="3386089"/>
                <a:ext cx="1116000" cy="1116000"/>
              </a:xfrm>
              <a:prstGeom prst="ellipse">
                <a:avLst/>
              </a:prstGeom>
              <a:noFill/>
              <a:ln w="22225" cap="flat" cmpd="sng" algn="ctr">
                <a:solidFill>
                  <a:srgbClr val="BB3782"/>
                </a:solidFill>
                <a:prstDash val="sysDash"/>
                <a:miter lim="800000"/>
                <a:headEnd type="none" w="med" len="med"/>
                <a:tailEnd type="non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92" name="Isosceles Triangle 291"/>
              <p:cNvSpPr/>
              <p:nvPr/>
            </p:nvSpPr>
            <p:spPr bwMode="auto">
              <a:xfrm rot="5400000">
                <a:off x="5748575" y="3298719"/>
                <a:ext cx="166796" cy="161127"/>
              </a:xfrm>
              <a:prstGeom prst="triangle">
                <a:avLst/>
              </a:prstGeom>
              <a:solidFill>
                <a:srgbClr val="BB3782"/>
              </a:solidFill>
              <a:ln w="22225" cap="flat" cmpd="sng" algn="ctr">
                <a:solidFill>
                  <a:sysClr val="window" lastClr="FFFFFF"/>
                </a:solidFill>
                <a:prstDash val="solid"/>
                <a:miter lim="800000"/>
                <a:headEnd type="none" w="med" len="med"/>
                <a:tailEnd type="none"/>
              </a:ln>
              <a:effectLst/>
            </p:spPr>
            <p:txBody>
              <a:bodyPr rot="0" spcFirstLastPara="0" vertOverflow="overflow" horzOverflow="overflow" vert="horz" wrap="none" lIns="91419" tIns="45709" rIns="91419" bIns="45709" numCol="1" spcCol="0" rtlCol="0" fromWordArt="0" anchor="t" anchorCtr="0" forceAA="0" compatLnSpc="1">
                <a:prstTxWarp prst="textNoShape">
                  <a:avLst/>
                </a:prstTxWarp>
                <a:noAutofit/>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93" name="Oval 292"/>
              <p:cNvSpPr/>
              <p:nvPr/>
            </p:nvSpPr>
            <p:spPr bwMode="auto">
              <a:xfrm>
                <a:off x="7510336" y="3566089"/>
                <a:ext cx="756000" cy="756000"/>
              </a:xfrm>
              <a:prstGeom prst="ellipse">
                <a:avLst/>
              </a:prstGeom>
              <a:noFill/>
              <a:ln w="15875" cap="sq" cmpd="sng" algn="ctr">
                <a:solidFill>
                  <a:srgbClr val="BB3782"/>
                </a:solidFill>
                <a:prstDash val="sysDash"/>
                <a:round/>
                <a:headEnd type="none" w="sm" len="sm"/>
                <a:tailEnd type="triangle" w="med" len="med"/>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3599" kern="0" dirty="0">
                  <a:solidFill>
                    <a:prstClr val="black"/>
                  </a:solidFill>
                  <a:latin typeface="Segoe UI" pitchFamily="34" charset="0"/>
                  <a:ea typeface="Segoe UI" pitchFamily="34" charset="0"/>
                  <a:cs typeface="Segoe UI" pitchFamily="34" charset="0"/>
                </a:endParaRPr>
              </a:p>
            </p:txBody>
          </p:sp>
          <p:sp>
            <p:nvSpPr>
              <p:cNvPr id="294" name="Isosceles Triangle 293"/>
              <p:cNvSpPr/>
              <p:nvPr/>
            </p:nvSpPr>
            <p:spPr bwMode="auto">
              <a:xfrm rot="5400000">
                <a:off x="7833735" y="3496685"/>
                <a:ext cx="162655" cy="142112"/>
              </a:xfrm>
              <a:prstGeom prst="triangle">
                <a:avLst/>
              </a:prstGeom>
              <a:solidFill>
                <a:srgbClr val="BB3782"/>
              </a:solidFill>
              <a:ln w="190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cxnSp>
            <p:nvCxnSpPr>
              <p:cNvPr id="295" name="Straight Arrow Connector 294"/>
              <p:cNvCxnSpPr/>
              <p:nvPr/>
            </p:nvCxnSpPr>
            <p:spPr bwMode="auto">
              <a:xfrm flipV="1">
                <a:off x="6350417" y="3929063"/>
                <a:ext cx="1159919" cy="2155"/>
              </a:xfrm>
              <a:prstGeom prst="straightConnector1">
                <a:avLst/>
              </a:prstGeom>
              <a:noFill/>
              <a:ln w="22225" cap="flat" cmpd="sng" algn="ctr">
                <a:solidFill>
                  <a:srgbClr val="BB3782"/>
                </a:solidFill>
                <a:prstDash val="sysDash"/>
                <a:miter lim="800000"/>
                <a:headEnd type="none" w="med" len="med"/>
                <a:tailEnd type="triangle"/>
              </a:ln>
              <a:effectLst/>
            </p:spPr>
          </p:cxnSp>
          <p:sp>
            <p:nvSpPr>
              <p:cNvPr id="296" name="Arc 295"/>
              <p:cNvSpPr/>
              <p:nvPr/>
            </p:nvSpPr>
            <p:spPr bwMode="auto">
              <a:xfrm>
                <a:off x="7599739" y="3958377"/>
                <a:ext cx="763437" cy="507845"/>
              </a:xfrm>
              <a:prstGeom prst="arc">
                <a:avLst>
                  <a:gd name="adj1" fmla="val 19967604"/>
                  <a:gd name="adj2" fmla="val 3543086"/>
                </a:avLst>
              </a:prstGeom>
              <a:noFill/>
              <a:ln w="22225" cap="flat" cmpd="sng" algn="ctr">
                <a:solidFill>
                  <a:srgbClr val="BB3782"/>
                </a:solidFill>
                <a:prstDash val="sysDash"/>
                <a:miter lim="800000"/>
                <a:headEnd type="none" w="med" len="med"/>
                <a:tailEnd type="non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3599" b="1" kern="0" dirty="0">
                  <a:solidFill>
                    <a:prstClr val="black"/>
                  </a:solidFill>
                  <a:latin typeface="Segoe UI" pitchFamily="34" charset="0"/>
                  <a:ea typeface="Segoe UI" pitchFamily="34" charset="0"/>
                  <a:cs typeface="Segoe UI" pitchFamily="34" charset="0"/>
                </a:endParaRPr>
              </a:p>
            </p:txBody>
          </p:sp>
          <p:cxnSp>
            <p:nvCxnSpPr>
              <p:cNvPr id="297" name="Straight Arrow Connector 296"/>
              <p:cNvCxnSpPr/>
              <p:nvPr/>
            </p:nvCxnSpPr>
            <p:spPr bwMode="auto">
              <a:xfrm flipH="1">
                <a:off x="6250513" y="4451934"/>
                <a:ext cx="1873592" cy="0"/>
              </a:xfrm>
              <a:prstGeom prst="straightConnector1">
                <a:avLst/>
              </a:prstGeom>
              <a:noFill/>
              <a:ln w="22225" cap="flat" cmpd="sng" algn="ctr">
                <a:solidFill>
                  <a:srgbClr val="BB3782"/>
                </a:solidFill>
                <a:prstDash val="sysDash"/>
                <a:miter lim="800000"/>
                <a:headEnd type="none" w="med" len="med"/>
                <a:tailEnd type="triangle"/>
              </a:ln>
              <a:effectLst/>
            </p:spPr>
          </p:cxnSp>
          <p:sp>
            <p:nvSpPr>
              <p:cNvPr id="298" name="Oval 297"/>
              <p:cNvSpPr/>
              <p:nvPr/>
            </p:nvSpPr>
            <p:spPr bwMode="auto">
              <a:xfrm>
                <a:off x="6011442" y="4241484"/>
                <a:ext cx="239071" cy="267276"/>
              </a:xfrm>
              <a:prstGeom prst="ellipse">
                <a:avLst/>
              </a:prstGeom>
              <a:solidFill>
                <a:srgbClr val="BB378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99" name="Arc 298"/>
              <p:cNvSpPr/>
              <p:nvPr/>
            </p:nvSpPr>
            <p:spPr bwMode="auto">
              <a:xfrm rot="8025951">
                <a:off x="5896849" y="4197831"/>
                <a:ext cx="468255" cy="390862"/>
              </a:xfrm>
              <a:prstGeom prst="arc">
                <a:avLst>
                  <a:gd name="adj1" fmla="val 16200000"/>
                  <a:gd name="adj2" fmla="val 6280257"/>
                </a:avLst>
              </a:prstGeom>
              <a:noFill/>
              <a:ln w="22225" cap="flat" cmpd="sng" algn="ctr">
                <a:solidFill>
                  <a:srgbClr val="BB3782"/>
                </a:solidFill>
                <a:prstDash val="sysDash"/>
                <a:miter lim="800000"/>
                <a:headEnd type="none" w="med" len="med"/>
                <a:tailEnd type="triangl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300" name="Oval 299"/>
              <p:cNvSpPr/>
              <p:nvPr/>
            </p:nvSpPr>
            <p:spPr bwMode="auto">
              <a:xfrm>
                <a:off x="7689480" y="5163156"/>
                <a:ext cx="389733" cy="390527"/>
              </a:xfrm>
              <a:prstGeom prst="ellipse">
                <a:avLst/>
              </a:prstGeom>
              <a:solidFill>
                <a:srgbClr val="BB378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cxnSp>
            <p:nvCxnSpPr>
              <p:cNvPr id="301" name="Straight Arrow Connector 300"/>
              <p:cNvCxnSpPr>
                <a:endCxn id="300" idx="0"/>
              </p:cNvCxnSpPr>
              <p:nvPr/>
            </p:nvCxnSpPr>
            <p:spPr bwMode="auto">
              <a:xfrm flipH="1">
                <a:off x="7884347" y="4451934"/>
                <a:ext cx="2524" cy="711222"/>
              </a:xfrm>
              <a:prstGeom prst="straightConnector1">
                <a:avLst/>
              </a:prstGeom>
              <a:noFill/>
              <a:ln w="22225" cap="flat" cmpd="sng" algn="ctr">
                <a:solidFill>
                  <a:srgbClr val="BB3782"/>
                </a:solidFill>
                <a:prstDash val="sysDash"/>
                <a:miter lim="800000"/>
                <a:headEnd type="none" w="med" len="med"/>
                <a:tailEnd type="triangle"/>
              </a:ln>
              <a:effectLst/>
            </p:spPr>
          </p:cxnSp>
        </p:grpSp>
        <p:sp>
          <p:nvSpPr>
            <p:cNvPr id="264" name="Flowchart: Terminator 263"/>
            <p:cNvSpPr/>
            <p:nvPr/>
          </p:nvSpPr>
          <p:spPr>
            <a:xfrm>
              <a:off x="5136734" y="2376730"/>
              <a:ext cx="3771364" cy="1329375"/>
            </a:xfrm>
            <a:prstGeom prst="flowChartTerminator">
              <a:avLst/>
            </a:prstGeom>
            <a:noFill/>
            <a:ln w="22225" cap="flat" cmpd="sng" algn="ctr">
              <a:solidFill>
                <a:sysClr val="window" lastClr="FFFFFF">
                  <a:lumMod val="75000"/>
                </a:sysClr>
              </a:solidFill>
              <a:prstDash val="sysDash"/>
              <a:miter lim="800000"/>
              <a:headEnd type="none" w="med" len="med"/>
              <a:tailEnd type="triangle"/>
            </a:ln>
            <a:effectLst/>
          </p:spPr>
          <p:txBody>
            <a:bodyPr rtlCol="0" anchor="ctr"/>
            <a:lstStyle/>
            <a:p>
              <a:pPr algn="ctr" defTabSz="914217" eaLnBrk="1" fontAlgn="auto" hangingPunct="1">
                <a:spcBef>
                  <a:spcPts val="0"/>
                </a:spcBef>
                <a:spcAft>
                  <a:spcPts val="0"/>
                </a:spcAft>
                <a:defRPr/>
              </a:pPr>
              <a:endParaRPr lang="en-IN" sz="1800" kern="0" dirty="0">
                <a:solidFill>
                  <a:prstClr val="black"/>
                </a:solidFill>
                <a:latin typeface="Calibri" panose="020F0502020204030204"/>
                <a:ea typeface="+mn-ea"/>
              </a:endParaRPr>
            </a:p>
          </p:txBody>
        </p:sp>
        <p:sp>
          <p:nvSpPr>
            <p:cNvPr id="265" name="Rectangle 264"/>
            <p:cNvSpPr/>
            <p:nvPr/>
          </p:nvSpPr>
          <p:spPr>
            <a:xfrm>
              <a:off x="5216864" y="2462865"/>
              <a:ext cx="831908" cy="246221"/>
            </a:xfrm>
            <a:prstGeom prst="rect">
              <a:avLst/>
            </a:prstGeom>
          </p:spPr>
          <p:txBody>
            <a:bodyPr wrap="square">
              <a:spAutoFit/>
            </a:bodyPr>
            <a:lstStyle/>
            <a:p>
              <a:pPr eaLnBrk="1" fontAlgn="auto" hangingPunct="1">
                <a:spcBef>
                  <a:spcPts val="0"/>
                </a:spcBef>
                <a:spcAft>
                  <a:spcPts val="0"/>
                </a:spcAft>
              </a:pPr>
              <a:r>
                <a:rPr lang="en-US" sz="1000" b="1" dirty="0" smtClean="0">
                  <a:solidFill>
                    <a:prstClr val="black"/>
                  </a:solidFill>
                  <a:latin typeface="Segoe UI" pitchFamily="34" charset="0"/>
                  <a:ea typeface="Segoe UI" pitchFamily="34" charset="0"/>
                  <a:cs typeface="Segoe UI" pitchFamily="34" charset="0"/>
                </a:rPr>
                <a:t>Migration</a:t>
              </a:r>
              <a:endParaRPr lang="en-US" sz="1000" b="1" dirty="0">
                <a:solidFill>
                  <a:prstClr val="black"/>
                </a:solidFill>
                <a:latin typeface="Segoe UI" pitchFamily="34" charset="0"/>
                <a:ea typeface="Segoe UI" pitchFamily="34" charset="0"/>
                <a:cs typeface="Segoe UI" pitchFamily="34" charset="0"/>
              </a:endParaRPr>
            </a:p>
          </p:txBody>
        </p:sp>
        <p:sp>
          <p:nvSpPr>
            <p:cNvPr id="266" name="Rectangle 265"/>
            <p:cNvSpPr/>
            <p:nvPr/>
          </p:nvSpPr>
          <p:spPr>
            <a:xfrm>
              <a:off x="6147655" y="2418063"/>
              <a:ext cx="992476" cy="246221"/>
            </a:xfrm>
            <a:prstGeom prst="rect">
              <a:avLst/>
            </a:prstGeom>
          </p:spPr>
          <p:txBody>
            <a:bodyPr wrap="square">
              <a:spAutoFit/>
            </a:bodyPr>
            <a:lstStyle/>
            <a:p>
              <a:pPr eaLnBrk="1" fontAlgn="auto" hangingPunct="1">
                <a:spcBef>
                  <a:spcPts val="0"/>
                </a:spcBef>
                <a:spcAft>
                  <a:spcPts val="0"/>
                </a:spcAft>
              </a:pPr>
              <a:r>
                <a:rPr lang="en-US" sz="1000" b="1" dirty="0" smtClean="0">
                  <a:solidFill>
                    <a:prstClr val="black"/>
                  </a:solidFill>
                  <a:latin typeface="Segoe UI" pitchFamily="34" charset="0"/>
                  <a:ea typeface="Segoe UI" pitchFamily="34" charset="0"/>
                  <a:cs typeface="Segoe UI" pitchFamily="34" charset="0"/>
                </a:rPr>
                <a:t>Remediation</a:t>
              </a:r>
              <a:endParaRPr lang="en-US" sz="1000" b="1" dirty="0">
                <a:solidFill>
                  <a:prstClr val="black"/>
                </a:solidFill>
                <a:latin typeface="Segoe UI" pitchFamily="34" charset="0"/>
                <a:ea typeface="Segoe UI" pitchFamily="34" charset="0"/>
                <a:cs typeface="Segoe UI" pitchFamily="34" charset="0"/>
              </a:endParaRPr>
            </a:p>
          </p:txBody>
        </p:sp>
        <p:sp>
          <p:nvSpPr>
            <p:cNvPr id="267" name="Rectangle 266"/>
            <p:cNvSpPr/>
            <p:nvPr/>
          </p:nvSpPr>
          <p:spPr>
            <a:xfrm>
              <a:off x="6297778" y="3272873"/>
              <a:ext cx="834009" cy="233829"/>
            </a:xfrm>
            <a:prstGeom prst="rect">
              <a:avLst/>
            </a:prstGeom>
          </p:spPr>
          <p:txBody>
            <a:bodyPr wrap="square">
              <a:spAutoFit/>
            </a:bodyPr>
            <a:lstStyle/>
            <a:p>
              <a:pPr eaLnBrk="1" fontAlgn="auto" hangingPunct="1">
                <a:spcBef>
                  <a:spcPts val="0"/>
                </a:spcBef>
                <a:spcAft>
                  <a:spcPts val="0"/>
                </a:spcAft>
              </a:pPr>
              <a:r>
                <a:rPr lang="en-US" sz="1000" dirty="0">
                  <a:solidFill>
                    <a:prstClr val="black"/>
                  </a:solidFill>
                  <a:latin typeface="Segoe UI" pitchFamily="34" charset="0"/>
                  <a:ea typeface="Segoe UI" pitchFamily="34" charset="0"/>
                  <a:cs typeface="Segoe UI" pitchFamily="34" charset="0"/>
                </a:rPr>
                <a:t>Delta Run</a:t>
              </a:r>
            </a:p>
          </p:txBody>
        </p:sp>
        <p:sp>
          <p:nvSpPr>
            <p:cNvPr id="268" name="Rectangle 267"/>
            <p:cNvSpPr/>
            <p:nvPr/>
          </p:nvSpPr>
          <p:spPr>
            <a:xfrm>
              <a:off x="8050834" y="2201717"/>
              <a:ext cx="1154959" cy="400110"/>
            </a:xfrm>
            <a:prstGeom prst="rect">
              <a:avLst/>
            </a:prstGeom>
          </p:spPr>
          <p:txBody>
            <a:bodyPr wrap="square">
              <a:spAutoFit/>
            </a:bodyPr>
            <a:lstStyle/>
            <a:p>
              <a:pPr eaLnBrk="1" fontAlgn="auto" hangingPunct="1">
                <a:spcBef>
                  <a:spcPts val="0"/>
                </a:spcBef>
                <a:spcAft>
                  <a:spcPts val="0"/>
                </a:spcAft>
              </a:pPr>
              <a:r>
                <a:rPr lang="en-US" sz="1000" b="1" dirty="0" smtClean="0">
                  <a:solidFill>
                    <a:prstClr val="black"/>
                  </a:solidFill>
                  <a:latin typeface="Segoe UI" pitchFamily="34" charset="0"/>
                  <a:ea typeface="Segoe UI" pitchFamily="34" charset="0"/>
                  <a:cs typeface="Segoe UI" pitchFamily="34" charset="0"/>
                </a:rPr>
                <a:t>Site </a:t>
              </a:r>
              <a:endParaRPr lang="en-US" sz="1000" b="1" dirty="0">
                <a:solidFill>
                  <a:prstClr val="black"/>
                </a:solidFill>
                <a:latin typeface="Segoe UI" pitchFamily="34" charset="0"/>
                <a:ea typeface="Segoe UI" pitchFamily="34" charset="0"/>
                <a:cs typeface="Segoe UI" pitchFamily="34" charset="0"/>
              </a:endParaRPr>
            </a:p>
            <a:p>
              <a:pPr eaLnBrk="1" fontAlgn="auto" hangingPunct="1">
                <a:spcBef>
                  <a:spcPts val="0"/>
                </a:spcBef>
                <a:spcAft>
                  <a:spcPts val="0"/>
                </a:spcAft>
              </a:pPr>
              <a:r>
                <a:rPr lang="en-US" sz="1000" b="1" dirty="0">
                  <a:solidFill>
                    <a:prstClr val="black"/>
                  </a:solidFill>
                  <a:latin typeface="Segoe UI" pitchFamily="34" charset="0"/>
                  <a:ea typeface="Segoe UI" pitchFamily="34" charset="0"/>
                  <a:cs typeface="Segoe UI" pitchFamily="34" charset="0"/>
                </a:rPr>
                <a:t>Verification</a:t>
              </a:r>
            </a:p>
          </p:txBody>
        </p:sp>
        <p:sp>
          <p:nvSpPr>
            <p:cNvPr id="269" name="Rectangle 268"/>
            <p:cNvSpPr/>
            <p:nvPr/>
          </p:nvSpPr>
          <p:spPr>
            <a:xfrm>
              <a:off x="8008769" y="3738462"/>
              <a:ext cx="1154959" cy="379974"/>
            </a:xfrm>
            <a:prstGeom prst="rect">
              <a:avLst/>
            </a:prstGeom>
          </p:spPr>
          <p:txBody>
            <a:bodyPr wrap="square">
              <a:spAutoFit/>
            </a:bodyPr>
            <a:lstStyle/>
            <a:p>
              <a:pPr eaLnBrk="1" fontAlgn="auto" hangingPunct="1">
                <a:spcBef>
                  <a:spcPts val="0"/>
                </a:spcBef>
                <a:spcAft>
                  <a:spcPts val="0"/>
                </a:spcAft>
              </a:pPr>
              <a:r>
                <a:rPr lang="en-US" sz="1000" b="1" dirty="0">
                  <a:solidFill>
                    <a:prstClr val="black"/>
                  </a:solidFill>
                  <a:latin typeface="Segoe UI" pitchFamily="34" charset="0"/>
                  <a:ea typeface="Segoe UI" pitchFamily="34" charset="0"/>
                  <a:cs typeface="Segoe UI" pitchFamily="34" charset="0"/>
                </a:rPr>
                <a:t>Continuous Improvement</a:t>
              </a:r>
            </a:p>
          </p:txBody>
        </p:sp>
        <p:sp>
          <p:nvSpPr>
            <p:cNvPr id="270" name="Rectangle 269"/>
            <p:cNvSpPr/>
            <p:nvPr/>
          </p:nvSpPr>
          <p:spPr>
            <a:xfrm>
              <a:off x="7390096" y="4214437"/>
              <a:ext cx="478654" cy="233829"/>
            </a:xfrm>
            <a:prstGeom prst="rect">
              <a:avLst/>
            </a:prstGeom>
          </p:spPr>
          <p:txBody>
            <a:bodyPr wrap="square">
              <a:spAutoFit/>
            </a:bodyPr>
            <a:lstStyle/>
            <a:p>
              <a:pPr algn="ctr" eaLnBrk="1" fontAlgn="auto" hangingPunct="1">
                <a:spcBef>
                  <a:spcPts val="0"/>
                </a:spcBef>
                <a:spcAft>
                  <a:spcPts val="0"/>
                </a:spcAft>
              </a:pPr>
              <a:r>
                <a:rPr lang="en-US" sz="1000" b="1" dirty="0">
                  <a:solidFill>
                    <a:prstClr val="black"/>
                  </a:solidFill>
                  <a:latin typeface="Segoe UI" pitchFamily="34" charset="0"/>
                  <a:ea typeface="Segoe UI" pitchFamily="34" charset="0"/>
                  <a:cs typeface="Segoe UI" pitchFamily="34" charset="0"/>
                </a:rPr>
                <a:t>UAT</a:t>
              </a:r>
            </a:p>
          </p:txBody>
        </p:sp>
        <p:sp>
          <p:nvSpPr>
            <p:cNvPr id="271" name="TextBox 270"/>
            <p:cNvSpPr txBox="1"/>
            <p:nvPr/>
          </p:nvSpPr>
          <p:spPr>
            <a:xfrm>
              <a:off x="904806" y="2224222"/>
              <a:ext cx="1517476" cy="409201"/>
            </a:xfrm>
            <a:prstGeom prst="rect">
              <a:avLst/>
            </a:prstGeom>
            <a:noFill/>
          </p:spPr>
          <p:txBody>
            <a:bodyPr wrap="square" rtlCol="0">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Pre-Migration </a:t>
              </a:r>
            </a:p>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Analysis &amp; Mapping</a:t>
              </a:r>
            </a:p>
          </p:txBody>
        </p:sp>
        <p:sp>
          <p:nvSpPr>
            <p:cNvPr id="272" name="TextBox 271"/>
            <p:cNvSpPr txBox="1"/>
            <p:nvPr/>
          </p:nvSpPr>
          <p:spPr>
            <a:xfrm>
              <a:off x="850845" y="4018892"/>
              <a:ext cx="1670456" cy="730716"/>
            </a:xfrm>
            <a:prstGeom prst="rect">
              <a:avLst/>
            </a:prstGeom>
            <a:noFill/>
          </p:spPr>
          <p:txBody>
            <a:bodyPr wrap="square" rtlCol="0">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Base Platform Set-up, identify sites &amp;customizations, business functions</a:t>
              </a:r>
            </a:p>
          </p:txBody>
        </p:sp>
        <p:sp>
          <p:nvSpPr>
            <p:cNvPr id="273" name="Rectangle 272"/>
            <p:cNvSpPr/>
            <p:nvPr/>
          </p:nvSpPr>
          <p:spPr>
            <a:xfrm>
              <a:off x="3018539" y="2111486"/>
              <a:ext cx="1525052" cy="569959"/>
            </a:xfrm>
            <a:prstGeom prst="rect">
              <a:avLst/>
            </a:prstGeom>
          </p:spPr>
          <p:txBody>
            <a:bodyPr wrap="square">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Migration Strategy &amp; Phases Preparation</a:t>
              </a:r>
            </a:p>
          </p:txBody>
        </p:sp>
        <p:sp>
          <p:nvSpPr>
            <p:cNvPr id="274" name="Rectangle 273"/>
            <p:cNvSpPr/>
            <p:nvPr/>
          </p:nvSpPr>
          <p:spPr>
            <a:xfrm>
              <a:off x="3240267" y="4040074"/>
              <a:ext cx="1042206" cy="730716"/>
            </a:xfrm>
            <a:prstGeom prst="rect">
              <a:avLst/>
            </a:prstGeom>
          </p:spPr>
          <p:txBody>
            <a:bodyPr wrap="square">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Environment</a:t>
              </a:r>
            </a:p>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Readiness</a:t>
              </a:r>
            </a:p>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Plan Execution</a:t>
              </a:r>
            </a:p>
          </p:txBody>
        </p:sp>
        <p:sp>
          <p:nvSpPr>
            <p:cNvPr id="275" name="Rectangle 274"/>
            <p:cNvSpPr/>
            <p:nvPr/>
          </p:nvSpPr>
          <p:spPr>
            <a:xfrm>
              <a:off x="10300829" y="4188189"/>
              <a:ext cx="772277" cy="233829"/>
            </a:xfrm>
            <a:prstGeom prst="rect">
              <a:avLst/>
            </a:prstGeom>
          </p:spPr>
          <p:txBody>
            <a:bodyPr wrap="square">
              <a:spAutoFit/>
            </a:bodyPr>
            <a:lstStyle/>
            <a:p>
              <a:pPr algn="ctr" eaLnBrk="1" fontAlgn="auto" hangingPunct="1">
                <a:spcBef>
                  <a:spcPts val="0"/>
                </a:spcBef>
                <a:spcAft>
                  <a:spcPts val="0"/>
                </a:spcAft>
              </a:pPr>
              <a:r>
                <a:rPr lang="en-US" sz="1000" b="1" dirty="0">
                  <a:solidFill>
                    <a:prstClr val="black"/>
                  </a:solidFill>
                  <a:latin typeface="Segoe UI" pitchFamily="34" charset="0"/>
                  <a:ea typeface="Segoe UI" pitchFamily="34" charset="0"/>
                  <a:cs typeface="Segoe UI" pitchFamily="34" charset="0"/>
                </a:rPr>
                <a:t>Go-Live</a:t>
              </a:r>
            </a:p>
          </p:txBody>
        </p:sp>
        <p:sp>
          <p:nvSpPr>
            <p:cNvPr id="276" name="Rectangle 275"/>
            <p:cNvSpPr/>
            <p:nvPr/>
          </p:nvSpPr>
          <p:spPr>
            <a:xfrm>
              <a:off x="6314907" y="3486174"/>
              <a:ext cx="722526" cy="233829"/>
            </a:xfrm>
            <a:prstGeom prst="rect">
              <a:avLst/>
            </a:prstGeom>
            <a:noFill/>
          </p:spPr>
          <p:txBody>
            <a:bodyPr wrap="square">
              <a:spAutoFit/>
            </a:bodyPr>
            <a:lstStyle/>
            <a:p>
              <a:pPr algn="ctr" eaLnBrk="1" fontAlgn="auto" hangingPunct="1">
                <a:spcBef>
                  <a:spcPts val="0"/>
                </a:spcBef>
                <a:spcAft>
                  <a:spcPts val="0"/>
                </a:spcAft>
              </a:pPr>
              <a:r>
                <a:rPr lang="en-US" sz="1000" b="1" dirty="0">
                  <a:solidFill>
                    <a:srgbClr val="0070C0"/>
                  </a:solidFill>
                  <a:latin typeface="Segoe UI" pitchFamily="34" charset="0"/>
                  <a:ea typeface="Segoe UI" pitchFamily="34" charset="0"/>
                  <a:cs typeface="Segoe UI" pitchFamily="34" charset="0"/>
                </a:rPr>
                <a:t>1 .  . . n</a:t>
              </a:r>
            </a:p>
          </p:txBody>
        </p:sp>
        <p:sp>
          <p:nvSpPr>
            <p:cNvPr id="277" name="Rectangle 276"/>
            <p:cNvSpPr/>
            <p:nvPr/>
          </p:nvSpPr>
          <p:spPr>
            <a:xfrm>
              <a:off x="7171980" y="2559388"/>
              <a:ext cx="722526" cy="233829"/>
            </a:xfrm>
            <a:prstGeom prst="rect">
              <a:avLst/>
            </a:prstGeom>
            <a:noFill/>
          </p:spPr>
          <p:txBody>
            <a:bodyPr wrap="square">
              <a:spAutoFit/>
            </a:bodyPr>
            <a:lstStyle/>
            <a:p>
              <a:pPr algn="ctr" eaLnBrk="1" fontAlgn="auto" hangingPunct="1">
                <a:spcBef>
                  <a:spcPts val="0"/>
                </a:spcBef>
                <a:spcAft>
                  <a:spcPts val="0"/>
                </a:spcAft>
              </a:pPr>
              <a:r>
                <a:rPr lang="en-US" sz="1000" b="1" dirty="0">
                  <a:solidFill>
                    <a:srgbClr val="0070C0"/>
                  </a:solidFill>
                  <a:latin typeface="Segoe UI" pitchFamily="34" charset="0"/>
                  <a:ea typeface="Segoe UI" pitchFamily="34" charset="0"/>
                  <a:cs typeface="Segoe UI" pitchFamily="34" charset="0"/>
                </a:rPr>
                <a:t>1 .  . . n</a:t>
              </a:r>
            </a:p>
          </p:txBody>
        </p:sp>
        <p:sp>
          <p:nvSpPr>
            <p:cNvPr id="278" name="TextBox 277"/>
            <p:cNvSpPr txBox="1"/>
            <p:nvPr/>
          </p:nvSpPr>
          <p:spPr>
            <a:xfrm>
              <a:off x="1538113" y="4830856"/>
              <a:ext cx="2398500" cy="350744"/>
            </a:xfrm>
            <a:prstGeom prst="rect">
              <a:avLst/>
            </a:prstGeom>
            <a:noFill/>
          </p:spPr>
          <p:txBody>
            <a:bodyPr wrap="none" rtlCol="0">
              <a:spAutoFit/>
            </a:bodyPr>
            <a:lstStyle/>
            <a:p>
              <a:pPr algn="ctr" eaLnBrk="1" fontAlgn="auto" hangingPunct="1">
                <a:spcBef>
                  <a:spcPts val="0"/>
                </a:spcBef>
                <a:spcAft>
                  <a:spcPts val="0"/>
                </a:spcAft>
              </a:pPr>
              <a:r>
                <a:rPr lang="en-US" sz="1800" b="1" dirty="0">
                  <a:solidFill>
                    <a:prstClr val="white"/>
                  </a:solidFill>
                  <a:latin typeface="Segoe UI" panose="020B0502040204020203" pitchFamily="34" charset="0"/>
                  <a:ea typeface="Segoe UI" panose="020B0502040204020203" pitchFamily="34" charset="0"/>
                  <a:cs typeface="Segoe UI" panose="020B0502040204020203" pitchFamily="34" charset="0"/>
                </a:rPr>
                <a:t>HCL Reusable Assets</a:t>
              </a:r>
              <a:endParaRPr lang="en-IN" sz="18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279" name="TextBox 278"/>
            <p:cNvSpPr txBox="1"/>
            <p:nvPr/>
          </p:nvSpPr>
          <p:spPr>
            <a:xfrm>
              <a:off x="5669463" y="4830856"/>
              <a:ext cx="4674172" cy="350744"/>
            </a:xfrm>
            <a:prstGeom prst="rect">
              <a:avLst/>
            </a:prstGeom>
            <a:noFill/>
          </p:spPr>
          <p:txBody>
            <a:bodyPr wrap="none" rtlCol="0">
              <a:spAutoFit/>
            </a:bodyPr>
            <a:lstStyle/>
            <a:p>
              <a:pPr algn="ctr" eaLnBrk="1" fontAlgn="auto" hangingPunct="1">
                <a:spcBef>
                  <a:spcPts val="0"/>
                </a:spcBef>
                <a:spcAft>
                  <a:spcPts val="0"/>
                </a:spcAft>
              </a:pPr>
              <a:r>
                <a:rPr lang="en-US" sz="1800" b="1" dirty="0">
                  <a:solidFill>
                    <a:prstClr val="white"/>
                  </a:solidFill>
                  <a:latin typeface="Segoe UI" panose="020B0502040204020203" pitchFamily="34" charset="0"/>
                  <a:ea typeface="Segoe UI" panose="020B0502040204020203" pitchFamily="34" charset="0"/>
                  <a:cs typeface="Segoe UI" panose="020B0502040204020203" pitchFamily="34" charset="0"/>
                </a:rPr>
                <a:t>Reusable Assets created during Execution</a:t>
              </a:r>
              <a:endParaRPr lang="en-IN" sz="18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80" name="Straight Connector 279"/>
            <p:cNvCxnSpPr/>
            <p:nvPr/>
          </p:nvCxnSpPr>
          <p:spPr>
            <a:xfrm>
              <a:off x="4822821" y="3946204"/>
              <a:ext cx="0" cy="1210260"/>
            </a:xfrm>
            <a:prstGeom prst="line">
              <a:avLst/>
            </a:prstGeom>
            <a:noFill/>
            <a:ln w="6350" cap="flat" cmpd="sng" algn="ctr">
              <a:solidFill>
                <a:sysClr val="window" lastClr="FFFFFF"/>
              </a:solidFill>
              <a:prstDash val="dash"/>
              <a:miter lim="800000"/>
            </a:ln>
            <a:effectLst/>
          </p:spPr>
        </p:cxnSp>
        <p:sp>
          <p:nvSpPr>
            <p:cNvPr id="281" name="Oval 280"/>
            <p:cNvSpPr/>
            <p:nvPr/>
          </p:nvSpPr>
          <p:spPr bwMode="auto">
            <a:xfrm>
              <a:off x="5474508" y="3250195"/>
              <a:ext cx="239016" cy="246133"/>
            </a:xfrm>
            <a:prstGeom prst="ellipse">
              <a:avLst/>
            </a:prstGeom>
            <a:solidFill>
              <a:schemeClr val="accent2"/>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82" name="Arc 281"/>
            <p:cNvSpPr/>
            <p:nvPr/>
          </p:nvSpPr>
          <p:spPr bwMode="auto">
            <a:xfrm rot="17164417">
              <a:off x="5374127" y="3224817"/>
              <a:ext cx="382851" cy="367801"/>
            </a:xfrm>
            <a:prstGeom prst="arc">
              <a:avLst>
                <a:gd name="adj1" fmla="val 16200000"/>
                <a:gd name="adj2" fmla="val 6280257"/>
              </a:avLst>
            </a:prstGeom>
            <a:noFill/>
            <a:ln w="22225" cap="flat" cmpd="sng" algn="ctr">
              <a:solidFill>
                <a:srgbClr val="0070C0"/>
              </a:solidFill>
              <a:prstDash val="sysDash"/>
              <a:miter lim="800000"/>
              <a:headEnd type="none" w="med" len="med"/>
              <a:tailEnd type="triangl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83" name="Oval 282"/>
            <p:cNvSpPr/>
            <p:nvPr/>
          </p:nvSpPr>
          <p:spPr bwMode="auto">
            <a:xfrm>
              <a:off x="5247746" y="3858707"/>
              <a:ext cx="239016" cy="246133"/>
            </a:xfrm>
            <a:prstGeom prst="ellipse">
              <a:avLst/>
            </a:prstGeom>
            <a:solidFill>
              <a:schemeClr val="bg1">
                <a:lumMod val="50000"/>
              </a:schemeClr>
            </a:solidFill>
            <a:ln w="44450" cap="flat" cmpd="sng" algn="ctr">
              <a:solidFill>
                <a:sysClr val="window" lastClr="FFFFFF"/>
              </a:solidFill>
              <a:prstDash val="solid"/>
              <a:miter lim="800000"/>
              <a:headEnd type="none" w="sm" len="sm"/>
              <a:tailEnd type="triangle" w="med" len="med"/>
            </a:ln>
            <a:effectLst/>
          </p:spPr>
          <p:txBody>
            <a:bodyPr vert="horz" wrap="none" lIns="114274" tIns="57137" rIns="114274" bIns="57137" numCol="1" rtlCol="0" anchor="t" anchorCtr="0" compatLnSpc="1">
              <a:prstTxWarp prst="textNoShape">
                <a:avLst/>
              </a:prstTxWarp>
            </a:bodyPr>
            <a:lstStyle/>
            <a:p>
              <a:pPr defTabSz="1142771" eaLnBrk="1" fontAlgn="auto" hangingPunct="1">
                <a:spcBef>
                  <a:spcPts val="0"/>
                </a:spcBef>
                <a:spcAft>
                  <a:spcPts val="0"/>
                </a:spcAft>
                <a:defRPr/>
              </a:pPr>
              <a:endParaRPr lang="en-US" sz="4499" kern="0" dirty="0">
                <a:solidFill>
                  <a:prstClr val="black"/>
                </a:solidFill>
                <a:latin typeface="Segoe UI" pitchFamily="34" charset="0"/>
                <a:ea typeface="Segoe UI" pitchFamily="34" charset="0"/>
                <a:cs typeface="Segoe UI" pitchFamily="34" charset="0"/>
              </a:endParaRPr>
            </a:p>
          </p:txBody>
        </p:sp>
        <p:sp>
          <p:nvSpPr>
            <p:cNvPr id="284" name="Flowchart: Terminator 283"/>
            <p:cNvSpPr/>
            <p:nvPr/>
          </p:nvSpPr>
          <p:spPr>
            <a:xfrm rot="6551427">
              <a:off x="4882599" y="3503216"/>
              <a:ext cx="1131258" cy="435389"/>
            </a:xfrm>
            <a:prstGeom prst="flowChartTerminator">
              <a:avLst/>
            </a:prstGeom>
            <a:noFill/>
            <a:ln w="22225" cap="flat" cmpd="sng" algn="ctr">
              <a:solidFill>
                <a:srgbClr val="0070C0"/>
              </a:solidFill>
              <a:prstDash val="sysDash"/>
              <a:miter lim="800000"/>
              <a:headEnd type="none" w="med" len="med"/>
              <a:tailEnd type="triangle"/>
            </a:ln>
            <a:effectLst/>
          </p:spPr>
          <p:txBody>
            <a:bodyPr rtlCol="0" anchor="ctr"/>
            <a:lstStyle/>
            <a:p>
              <a:pPr algn="ctr" defTabSz="914217" eaLnBrk="1" fontAlgn="auto" hangingPunct="1">
                <a:spcBef>
                  <a:spcPts val="0"/>
                </a:spcBef>
                <a:spcAft>
                  <a:spcPts val="0"/>
                </a:spcAft>
                <a:defRPr/>
              </a:pPr>
              <a:endParaRPr lang="en-IN" sz="1800" kern="0" dirty="0">
                <a:solidFill>
                  <a:prstClr val="black"/>
                </a:solidFill>
                <a:latin typeface="Calibri" panose="020F0502020204030204"/>
                <a:ea typeface="+mn-ea"/>
              </a:endParaRPr>
            </a:p>
          </p:txBody>
        </p:sp>
        <p:sp>
          <p:nvSpPr>
            <p:cNvPr id="285" name="Oval 284"/>
            <p:cNvSpPr/>
            <p:nvPr/>
          </p:nvSpPr>
          <p:spPr bwMode="auto">
            <a:xfrm>
              <a:off x="5105400" y="3810968"/>
              <a:ext cx="472278" cy="456232"/>
            </a:xfrm>
            <a:prstGeom prst="ellipse">
              <a:avLst/>
            </a:prstGeom>
            <a:noFill/>
            <a:ln w="22225" cap="flat" cmpd="sng" algn="ctr">
              <a:solidFill>
                <a:srgbClr val="0070C0"/>
              </a:solidFill>
              <a:prstDash val="sysDash"/>
              <a:miter lim="800000"/>
              <a:headEnd type="none" w="med" len="med"/>
              <a:tailEnd type="none"/>
            </a:ln>
            <a:effectLst/>
          </p:spPr>
          <p:txBody>
            <a:bodyPr vert="horz" wrap="none" lIns="91419" tIns="45709" rIns="91419" bIns="45709" numCol="1" rtlCol="0" anchor="t" anchorCtr="0" compatLnSpc="1">
              <a:prstTxWarp prst="textNoShape">
                <a:avLst/>
              </a:prstTxWarp>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86" name="Isosceles Triangle 285"/>
            <p:cNvSpPr/>
            <p:nvPr/>
          </p:nvSpPr>
          <p:spPr bwMode="auto">
            <a:xfrm rot="5400000">
              <a:off x="5261545" y="3728854"/>
              <a:ext cx="153601" cy="161090"/>
            </a:xfrm>
            <a:prstGeom prst="triangle">
              <a:avLst/>
            </a:prstGeom>
            <a:solidFill>
              <a:srgbClr val="0070C0"/>
            </a:solidFill>
            <a:ln w="22225" cap="flat" cmpd="sng" algn="ctr">
              <a:solidFill>
                <a:sysClr val="window" lastClr="FFFFFF"/>
              </a:solidFill>
              <a:prstDash val="solid"/>
              <a:miter lim="800000"/>
              <a:headEnd type="none" w="med" len="med"/>
              <a:tailEnd type="none"/>
            </a:ln>
            <a:effectLst/>
          </p:spPr>
          <p:txBody>
            <a:bodyPr rot="0" spcFirstLastPara="0" vertOverflow="overflow" horzOverflow="overflow" vert="horz" wrap="none" lIns="91419" tIns="45709" rIns="91419" bIns="45709" numCol="1" spcCol="0" rtlCol="0" fromWordArt="0" anchor="t" anchorCtr="0" forceAA="0" compatLnSpc="1">
              <a:prstTxWarp prst="textNoShape">
                <a:avLst/>
              </a:prstTxWarp>
              <a:noAutofit/>
            </a:bodyPr>
            <a:lstStyle/>
            <a:p>
              <a:pPr defTabSz="914217" eaLnBrk="1" fontAlgn="auto" hangingPunct="1">
                <a:spcBef>
                  <a:spcPts val="0"/>
                </a:spcBef>
                <a:spcAft>
                  <a:spcPts val="0"/>
                </a:spcAft>
                <a:defRPr/>
              </a:pPr>
              <a:endParaRPr lang="en-US" sz="1800" kern="0" dirty="0">
                <a:solidFill>
                  <a:prstClr val="black"/>
                </a:solidFill>
                <a:latin typeface="Segoe UI" pitchFamily="34" charset="0"/>
                <a:ea typeface="Segoe UI" pitchFamily="34" charset="0"/>
                <a:cs typeface="Segoe UI" pitchFamily="34" charset="0"/>
              </a:endParaRPr>
            </a:p>
          </p:txBody>
        </p:sp>
        <p:sp>
          <p:nvSpPr>
            <p:cNvPr id="287" name="Rectangle 286"/>
            <p:cNvSpPr/>
            <p:nvPr/>
          </p:nvSpPr>
          <p:spPr>
            <a:xfrm>
              <a:off x="5126647" y="3444598"/>
              <a:ext cx="831908" cy="400110"/>
            </a:xfrm>
            <a:prstGeom prst="rect">
              <a:avLst/>
            </a:prstGeom>
          </p:spPr>
          <p:txBody>
            <a:bodyPr wrap="square">
              <a:spAutoFit/>
            </a:bodyPr>
            <a:lstStyle/>
            <a:p>
              <a:pPr eaLnBrk="1" fontAlgn="auto" hangingPunct="1">
                <a:spcBef>
                  <a:spcPts val="0"/>
                </a:spcBef>
                <a:spcAft>
                  <a:spcPts val="0"/>
                </a:spcAft>
              </a:pPr>
              <a:r>
                <a:rPr lang="en-US" sz="1000" b="1" dirty="0" smtClean="0">
                  <a:solidFill>
                    <a:prstClr val="black"/>
                  </a:solidFill>
                  <a:latin typeface="Segoe UI" pitchFamily="34" charset="0"/>
                  <a:ea typeface="Segoe UI" pitchFamily="34" charset="0"/>
                  <a:cs typeface="Segoe UI" pitchFamily="34" charset="0"/>
                </a:rPr>
                <a:t>Internal Testing</a:t>
              </a:r>
              <a:endParaRPr lang="en-US" sz="1000" b="1" dirty="0">
                <a:solidFill>
                  <a:prstClr val="black"/>
                </a:solidFill>
                <a:latin typeface="Segoe UI" pitchFamily="34" charset="0"/>
                <a:ea typeface="Segoe UI" pitchFamily="34" charset="0"/>
                <a:cs typeface="Segoe UI" pitchFamily="34" charset="0"/>
              </a:endParaRPr>
            </a:p>
          </p:txBody>
        </p:sp>
        <p:sp>
          <p:nvSpPr>
            <p:cNvPr id="288" name="Rectangle 287"/>
            <p:cNvSpPr/>
            <p:nvPr/>
          </p:nvSpPr>
          <p:spPr>
            <a:xfrm>
              <a:off x="5258029" y="3976998"/>
              <a:ext cx="1289055" cy="730716"/>
            </a:xfrm>
            <a:prstGeom prst="rect">
              <a:avLst/>
            </a:prstGeom>
          </p:spPr>
          <p:txBody>
            <a:bodyPr wrap="square">
              <a:spAutoFit/>
            </a:bodyPr>
            <a:lstStyle/>
            <a:p>
              <a:pPr algn="ctr" eaLnBrk="1" fontAlgn="auto" hangingPunct="1">
                <a:spcBef>
                  <a:spcPts val="0"/>
                </a:spcBef>
                <a:spcAft>
                  <a:spcPts val="0"/>
                </a:spcAft>
              </a:pPr>
              <a:r>
                <a:rPr lang="en-US" sz="1100" b="1" dirty="0">
                  <a:solidFill>
                    <a:prstClr val="black"/>
                  </a:solidFill>
                  <a:latin typeface="Segoe UI" pitchFamily="34" charset="0"/>
                  <a:ea typeface="Segoe UI" pitchFamily="34" charset="0"/>
                  <a:cs typeface="Segoe UI" pitchFamily="34" charset="0"/>
                </a:rPr>
                <a:t>Customization, Delta Sync, Downtime Management</a:t>
              </a:r>
            </a:p>
          </p:txBody>
        </p:sp>
      </p:grpSp>
      <p:sp>
        <p:nvSpPr>
          <p:cNvPr id="312" name="Oval Callout 311"/>
          <p:cNvSpPr/>
          <p:nvPr/>
        </p:nvSpPr>
        <p:spPr bwMode="auto">
          <a:xfrm>
            <a:off x="8462261" y="1033104"/>
            <a:ext cx="1320328" cy="785382"/>
          </a:xfrm>
          <a:prstGeom prst="wedgeEllipseCallout">
            <a:avLst>
              <a:gd name="adj1" fmla="val -165405"/>
              <a:gd name="adj2" fmla="val 54798"/>
            </a:avLst>
          </a:prstGeom>
          <a:noFill/>
          <a:ln w="28575" cap="flat" cmpd="sng" algn="ctr">
            <a:solidFill>
              <a:schemeClr val="tx1"/>
            </a:solidFill>
            <a:prstDash val="sysDot"/>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lvl="0" algn="ctr"/>
            <a:r>
              <a:rPr lang="en-US" sz="1000" dirty="0" smtClean="0">
                <a:latin typeface="Segoe UI" panose="020B0502040204020203" pitchFamily="34" charset="0"/>
                <a:cs typeface="Segoe UI" panose="020B0502040204020203" pitchFamily="34" charset="0"/>
              </a:rPr>
              <a:t>Details in </a:t>
            </a:r>
          </a:p>
          <a:p>
            <a:pPr lvl="0" algn="ctr"/>
            <a:r>
              <a:rPr lang="en-US" sz="1000" dirty="0" smtClean="0">
                <a:latin typeface="Segoe UI" panose="020B0502040204020203" pitchFamily="34" charset="0"/>
                <a:cs typeface="Segoe UI" panose="020B0502040204020203" pitchFamily="34" charset="0"/>
                <a:hlinkClick r:id="rId3" action="ppaction://hlinksldjump"/>
              </a:rPr>
              <a:t>Migration </a:t>
            </a:r>
          </a:p>
          <a:p>
            <a:pPr lvl="0" algn="ctr"/>
            <a:r>
              <a:rPr lang="en-US" sz="1000" dirty="0" smtClean="0">
                <a:latin typeface="Segoe UI" panose="020B0502040204020203" pitchFamily="34" charset="0"/>
                <a:cs typeface="Segoe UI" panose="020B0502040204020203" pitchFamily="34" charset="0"/>
                <a:hlinkClick r:id="rId3" action="ppaction://hlinksldjump"/>
              </a:rPr>
              <a:t>Execution </a:t>
            </a:r>
            <a:endParaRPr lang="en-US" sz="1000" dirty="0" smtClean="0">
              <a:latin typeface="Segoe UI" panose="020B0502040204020203" pitchFamily="34" charset="0"/>
              <a:cs typeface="Segoe UI" panose="020B0502040204020203" pitchFamily="34" charset="0"/>
            </a:endParaRPr>
          </a:p>
          <a:p>
            <a:pPr lvl="0" algn="ctr"/>
            <a:r>
              <a:rPr lang="en-US" sz="1000" dirty="0" smtClean="0">
                <a:latin typeface="Segoe UI" panose="020B0502040204020203" pitchFamily="34" charset="0"/>
                <a:cs typeface="Segoe UI" panose="020B0502040204020203" pitchFamily="34" charset="0"/>
              </a:rPr>
              <a:t>slide </a:t>
            </a:r>
          </a:p>
        </p:txBody>
      </p:sp>
    </p:spTree>
    <p:extLst>
      <p:ext uri="{BB962C8B-B14F-4D97-AF65-F5344CB8AC3E}">
        <p14:creationId xmlns:p14="http://schemas.microsoft.com/office/powerpoint/2010/main" val="379757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1992" y="1328967"/>
            <a:ext cx="12155720" cy="4984492"/>
            <a:chOff x="0" y="1050003"/>
            <a:chExt cx="12155720" cy="4984492"/>
          </a:xfrm>
        </p:grpSpPr>
        <p:sp>
          <p:nvSpPr>
            <p:cNvPr id="23" name="Rounded Rectangle 22"/>
            <p:cNvSpPr/>
            <p:nvPr/>
          </p:nvSpPr>
          <p:spPr>
            <a:xfrm>
              <a:off x="704538" y="1538410"/>
              <a:ext cx="10573061" cy="2614164"/>
            </a:xfrm>
            <a:prstGeom prst="roundRect">
              <a:avLst>
                <a:gd name="adj" fmla="val 4501"/>
              </a:avLst>
            </a:prstGeom>
            <a:solidFill>
              <a:schemeClr val="bg1">
                <a:lumMod val="95000"/>
              </a:schemeClr>
            </a:solid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p:nvPr/>
          </p:nvCxnSpPr>
          <p:spPr>
            <a:xfrm flipV="1">
              <a:off x="958607" y="4985314"/>
              <a:ext cx="10170331" cy="3752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auto">
            <a:xfrm>
              <a:off x="1136073" y="1938754"/>
              <a:ext cx="1433160" cy="2866794"/>
            </a:xfrm>
            <a:prstGeom prst="rect">
              <a:avLst/>
            </a:prstGeom>
            <a:solidFill>
              <a:srgbClr val="CFCFCF"/>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7" name="Rectangle 6"/>
            <p:cNvSpPr/>
            <p:nvPr/>
          </p:nvSpPr>
          <p:spPr bwMode="auto">
            <a:xfrm>
              <a:off x="1136073" y="4045399"/>
              <a:ext cx="1433160" cy="1989096"/>
            </a:xfrm>
            <a:prstGeom prst="rect">
              <a:avLst/>
            </a:prstGeom>
            <a:solidFill>
              <a:srgbClr val="CFCFCF"/>
            </a:solidFill>
            <a:ln w="3175" cap="flat" cmpd="sng" algn="ctr">
              <a:noFill/>
              <a:prstDash val="solid"/>
              <a:miter lim="800000"/>
              <a:headEnd type="none" w="sm" len="sm"/>
              <a:tailEnd type="triangle" w="med" len="med"/>
            </a:ln>
            <a:effectLst/>
          </p:spPr>
          <p:txBody>
            <a:bodyPr vert="horz" wrap="none" lIns="45698" tIns="45698" rIns="91398" bIns="45698" numCol="1" rtlCol="0" anchor="b"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8" name="Oval 7"/>
            <p:cNvSpPr/>
            <p:nvPr/>
          </p:nvSpPr>
          <p:spPr bwMode="auto">
            <a:xfrm>
              <a:off x="816860" y="1870367"/>
              <a:ext cx="2102146" cy="2010749"/>
            </a:xfrm>
            <a:prstGeom prst="ellipse">
              <a:avLst/>
            </a:prstGeom>
            <a:solidFill>
              <a:schemeClr val="bg1">
                <a:lumMod val="95000"/>
              </a:schemeClr>
            </a:solidFill>
            <a:ln w="3175" cap="flat" cmpd="sng" algn="ctr">
              <a:solidFill>
                <a:schemeClr val="bg1">
                  <a:lumMod val="95000"/>
                </a:schemeClr>
              </a:solid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 name="Oval 3"/>
            <p:cNvSpPr/>
            <p:nvPr/>
          </p:nvSpPr>
          <p:spPr bwMode="auto">
            <a:xfrm>
              <a:off x="1143398"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vert="horz" wrap="none" lIns="0" tIns="45698" rIns="0" bIns="45698" numCol="1" rtlCol="0" anchor="ctr"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rPr>
                <a:t>Provisioning</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12" name="Rectangle 11"/>
            <p:cNvSpPr/>
            <p:nvPr/>
          </p:nvSpPr>
          <p:spPr bwMode="auto">
            <a:xfrm>
              <a:off x="3229782" y="1915524"/>
              <a:ext cx="1462362" cy="2866794"/>
            </a:xfrm>
            <a:prstGeom prst="rect">
              <a:avLst/>
            </a:prstGeom>
            <a:solidFill>
              <a:srgbClr val="FFECB7"/>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4" name="Rectangle 13"/>
            <p:cNvSpPr/>
            <p:nvPr/>
          </p:nvSpPr>
          <p:spPr bwMode="auto">
            <a:xfrm>
              <a:off x="3223849" y="4022168"/>
              <a:ext cx="1468296" cy="2012327"/>
            </a:xfrm>
            <a:prstGeom prst="rect">
              <a:avLst/>
            </a:prstGeom>
            <a:solidFill>
              <a:srgbClr val="FFECB7"/>
            </a:solidFill>
            <a:ln w="3175" cap="flat" cmpd="sng" algn="ctr">
              <a:noFill/>
              <a:prstDash val="solid"/>
              <a:miter lim="800000"/>
              <a:headEnd type="none" w="sm" len="sm"/>
              <a:tailEnd type="triangle" w="med" len="med"/>
            </a:ln>
            <a:effectLst/>
          </p:spPr>
          <p:txBody>
            <a:bodyPr vert="horz" wrap="none" lIns="91398" tIns="45698" rIns="91398" bIns="45698" numCol="1" rtlCol="0" anchor="b"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5" name="Oval 14"/>
            <p:cNvSpPr/>
            <p:nvPr/>
          </p:nvSpPr>
          <p:spPr bwMode="auto">
            <a:xfrm>
              <a:off x="2920625" y="1870367"/>
              <a:ext cx="2102146" cy="2010749"/>
            </a:xfrm>
            <a:prstGeom prst="ellipse">
              <a:avLst/>
            </a:prstGeom>
            <a:solidFill>
              <a:schemeClr val="bg1">
                <a:lumMod val="95000"/>
              </a:schemeClr>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1" name="Oval 10"/>
            <p:cNvSpPr/>
            <p:nvPr/>
          </p:nvSpPr>
          <p:spPr bwMode="auto">
            <a:xfrm>
              <a:off x="3252033"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rot="0" spcFirstLastPara="0" vertOverflow="overflow" horzOverflow="overflow" vert="horz" wrap="none" lIns="0" tIns="45698" rIns="0" bIns="45698" numCol="1" spcCol="0" rtlCol="0" fromWordArt="0" anchor="ctr" anchorCtr="0" forceAA="0" compatLnSpc="1">
              <a:prstTxWarp prst="textNoShape">
                <a:avLst/>
              </a:prstTxWarp>
              <a:noAutofit/>
            </a:bodyPr>
            <a:lstStyle/>
            <a:p>
              <a:pPr marL="0" marR="0" lvl="0" indent="0" algn="ctr" defTabSz="914034" eaLnBrk="0" fontAlgn="base" latinLnBrk="0" hangingPunct="0">
                <a:lnSpc>
                  <a:spcPct val="100000"/>
                </a:lnSpc>
                <a:spcBef>
                  <a:spcPct val="0"/>
                </a:spcBef>
                <a:spcAft>
                  <a:spcPct val="0"/>
                </a:spcAft>
                <a:buClrTx/>
                <a:buSzTx/>
                <a:buFontTx/>
                <a:buNone/>
                <a:tabLst/>
                <a:defRPr/>
              </a:pPr>
              <a:r>
                <a:rPr lang="en-US" sz="1400" b="1" kern="0" dirty="0" smtClean="0">
                  <a:solidFill>
                    <a:srgbClr val="FFFFFF">
                      <a:lumMod val="95000"/>
                    </a:srgbClr>
                  </a:solidFill>
                  <a:latin typeface="Segoe UI" panose="020B0502040204020203" pitchFamily="34" charset="0"/>
                  <a:ea typeface="MS PGothic" pitchFamily="34" charset="-128"/>
                  <a:cs typeface="Segoe UI" panose="020B0502040204020203" pitchFamily="34" charset="0"/>
                </a:rPr>
                <a:t>Information </a:t>
              </a:r>
            </a:p>
            <a:p>
              <a:pPr marL="0" marR="0" lvl="0" indent="0" algn="ctr" defTabSz="914034" eaLnBrk="0" fontAlgn="base" latinLnBrk="0" hangingPunct="0">
                <a:lnSpc>
                  <a:spcPct val="100000"/>
                </a:lnSpc>
                <a:spcBef>
                  <a:spcPct val="0"/>
                </a:spcBef>
                <a:spcAft>
                  <a:spcPct val="0"/>
                </a:spcAft>
                <a:buClrTx/>
                <a:buSzTx/>
                <a:buFontTx/>
                <a:buNone/>
                <a:tabLst/>
                <a:defRPr/>
              </a:pPr>
              <a:r>
                <a:rPr lang="en-US" sz="1400" b="1" kern="0" dirty="0" smtClean="0">
                  <a:solidFill>
                    <a:srgbClr val="FFFFFF">
                      <a:lumMod val="95000"/>
                    </a:srgbClr>
                  </a:solidFill>
                  <a:latin typeface="Segoe UI" panose="020B0502040204020203" pitchFamily="34" charset="0"/>
                  <a:ea typeface="MS PGothic" pitchFamily="34" charset="-128"/>
                  <a:cs typeface="Segoe UI" panose="020B0502040204020203" pitchFamily="34" charset="0"/>
                </a:rPr>
                <a:t>Architecture</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19" name="Rectangle 18"/>
            <p:cNvSpPr/>
            <p:nvPr/>
          </p:nvSpPr>
          <p:spPr bwMode="auto">
            <a:xfrm>
              <a:off x="5310193" y="1915523"/>
              <a:ext cx="1506189" cy="2866794"/>
            </a:xfrm>
            <a:prstGeom prst="rect">
              <a:avLst/>
            </a:prstGeom>
            <a:solidFill>
              <a:srgbClr val="ADDADD"/>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21" name="Rectangle 20"/>
            <p:cNvSpPr/>
            <p:nvPr/>
          </p:nvSpPr>
          <p:spPr bwMode="auto">
            <a:xfrm>
              <a:off x="5318939" y="4022168"/>
              <a:ext cx="1497443" cy="2012327"/>
            </a:xfrm>
            <a:prstGeom prst="rect">
              <a:avLst/>
            </a:prstGeom>
            <a:solidFill>
              <a:srgbClr val="ADDADD"/>
            </a:solidFill>
            <a:ln w="3175" cap="flat" cmpd="sng" algn="ctr">
              <a:noFill/>
              <a:prstDash val="solid"/>
              <a:miter lim="800000"/>
              <a:headEnd type="none" w="sm" len="sm"/>
              <a:tailEnd type="triangle" w="med" len="med"/>
            </a:ln>
            <a:effectLst/>
          </p:spPr>
          <p:txBody>
            <a:bodyPr vert="horz" wrap="none" lIns="91398" tIns="45698" rIns="91398" bIns="45698" numCol="1" rtlCol="0" anchor="ctr"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p:txBody>
        </p:sp>
        <p:sp>
          <p:nvSpPr>
            <p:cNvPr id="22" name="Oval 21"/>
            <p:cNvSpPr/>
            <p:nvPr/>
          </p:nvSpPr>
          <p:spPr bwMode="auto">
            <a:xfrm>
              <a:off x="5024391" y="1843863"/>
              <a:ext cx="2102146" cy="2010749"/>
            </a:xfrm>
            <a:prstGeom prst="ellipse">
              <a:avLst/>
            </a:prstGeom>
            <a:solidFill>
              <a:schemeClr val="bg1">
                <a:lumMod val="95000"/>
              </a:schemeClr>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18" name="Oval 17"/>
            <p:cNvSpPr/>
            <p:nvPr/>
          </p:nvSpPr>
          <p:spPr bwMode="auto">
            <a:xfrm>
              <a:off x="5360668"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rot="0" spcFirstLastPara="0" vertOverflow="overflow" horzOverflow="overflow" vert="horz" wrap="none" lIns="0" tIns="45698" rIns="0" bIns="45698" numCol="1" spcCol="0" rtlCol="0" fromWordArt="0" anchor="ctr" anchorCtr="0" forceAA="0" compatLnSpc="1">
              <a:prstTxWarp prst="textNoShape">
                <a:avLst/>
              </a:prstTxWarp>
              <a:noAutofit/>
            </a:bodyPr>
            <a:lstStyle/>
            <a:p>
              <a:pPr marL="0" marR="0" lvl="0" indent="0" algn="ctr" defTabSz="914034"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rPr>
                <a:t>Migration</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26" name="Rectangle 25"/>
            <p:cNvSpPr/>
            <p:nvPr/>
          </p:nvSpPr>
          <p:spPr bwMode="auto">
            <a:xfrm>
              <a:off x="7443177" y="1915523"/>
              <a:ext cx="1462361" cy="2866794"/>
            </a:xfrm>
            <a:prstGeom prst="rect">
              <a:avLst/>
            </a:prstGeom>
            <a:solidFill>
              <a:srgbClr val="B3D79D"/>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28" name="Rectangle 27"/>
            <p:cNvSpPr/>
            <p:nvPr/>
          </p:nvSpPr>
          <p:spPr bwMode="auto">
            <a:xfrm>
              <a:off x="7443177" y="4022168"/>
              <a:ext cx="1462361" cy="2012327"/>
            </a:xfrm>
            <a:prstGeom prst="rect">
              <a:avLst/>
            </a:prstGeom>
            <a:solidFill>
              <a:srgbClr val="B3D79D"/>
            </a:solidFill>
            <a:ln w="3175" cap="flat" cmpd="sng" algn="ctr">
              <a:noFill/>
              <a:prstDash val="solid"/>
              <a:miter lim="800000"/>
              <a:headEnd type="none" w="sm" len="sm"/>
              <a:tailEnd type="triangle" w="med" len="med"/>
            </a:ln>
            <a:effectLst/>
          </p:spPr>
          <p:txBody>
            <a:bodyPr vert="horz" wrap="none" lIns="91398" tIns="45698" rIns="91398" bIns="45698" numCol="1" rtlCol="0" anchor="b"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29" name="Oval 28"/>
            <p:cNvSpPr/>
            <p:nvPr/>
          </p:nvSpPr>
          <p:spPr bwMode="auto">
            <a:xfrm>
              <a:off x="7128156" y="1870367"/>
              <a:ext cx="2102146" cy="2010749"/>
            </a:xfrm>
            <a:prstGeom prst="ellipse">
              <a:avLst/>
            </a:prstGeom>
            <a:solidFill>
              <a:schemeClr val="bg1">
                <a:lumMod val="95000"/>
              </a:schemeClr>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25" name="Oval 24"/>
            <p:cNvSpPr/>
            <p:nvPr/>
          </p:nvSpPr>
          <p:spPr bwMode="auto">
            <a:xfrm>
              <a:off x="7469303"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rot="0" spcFirstLastPara="0" vertOverflow="overflow" horzOverflow="overflow" vert="horz" wrap="none" lIns="0" tIns="45698" rIns="0" bIns="45698" numCol="1" spcCol="0" rtlCol="0" fromWordArt="0" anchor="ctr" anchorCtr="0" forceAA="0" compatLnSpc="1">
              <a:prstTxWarp prst="textNoShape">
                <a:avLst/>
              </a:prstTxWarp>
              <a:noAutofit/>
            </a:bodyPr>
            <a:lstStyle/>
            <a:p>
              <a:pPr marL="0" marR="0" lvl="0" indent="0" algn="ctr" defTabSz="914034" eaLnBrk="0" fontAlgn="base" latinLnBrk="0" hangingPunct="0">
                <a:lnSpc>
                  <a:spcPct val="100000"/>
                </a:lnSpc>
                <a:spcBef>
                  <a:spcPct val="0"/>
                </a:spcBef>
                <a:spcAft>
                  <a:spcPct val="0"/>
                </a:spcAft>
                <a:buClrTx/>
                <a:buSzTx/>
                <a:buFontTx/>
                <a:buNone/>
                <a:tabLst/>
                <a:defRPr/>
              </a:pPr>
              <a:r>
                <a:rPr lang="en-US" sz="1400" b="1" kern="0" dirty="0" smtClean="0">
                  <a:solidFill>
                    <a:srgbClr val="FFFFFF">
                      <a:lumMod val="95000"/>
                    </a:srgbClr>
                  </a:solidFill>
                  <a:latin typeface="Segoe UI" panose="020B0502040204020203" pitchFamily="34" charset="0"/>
                  <a:ea typeface="MS PGothic" pitchFamily="34" charset="-128"/>
                  <a:cs typeface="Segoe UI" panose="020B0502040204020203" pitchFamily="34" charset="0"/>
                </a:rPr>
                <a:t>Post </a:t>
              </a:r>
            </a:p>
            <a:p>
              <a:pPr marL="0" marR="0" lvl="0" indent="0" algn="ctr" defTabSz="914034" eaLnBrk="0" fontAlgn="base" latinLnBrk="0" hangingPunct="0">
                <a:lnSpc>
                  <a:spcPct val="100000"/>
                </a:lnSpc>
                <a:spcBef>
                  <a:spcPct val="0"/>
                </a:spcBef>
                <a:spcAft>
                  <a:spcPct val="0"/>
                </a:spcAft>
                <a:buClrTx/>
                <a:buSzTx/>
                <a:buFontTx/>
                <a:buNone/>
                <a:tabLst/>
                <a:defRPr/>
              </a:pPr>
              <a:r>
                <a:rPr lang="en-US" sz="1400" b="1" kern="0" dirty="0" smtClean="0">
                  <a:solidFill>
                    <a:srgbClr val="FFFFFF">
                      <a:lumMod val="95000"/>
                    </a:srgbClr>
                  </a:solidFill>
                  <a:latin typeface="Segoe UI" panose="020B0502040204020203" pitchFamily="34" charset="0"/>
                  <a:ea typeface="MS PGothic" pitchFamily="34" charset="-128"/>
                  <a:cs typeface="Segoe UI" panose="020B0502040204020203" pitchFamily="34" charset="0"/>
                </a:rPr>
                <a:t>Migration</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33" name="Rectangle 32"/>
            <p:cNvSpPr/>
            <p:nvPr/>
          </p:nvSpPr>
          <p:spPr bwMode="auto">
            <a:xfrm>
              <a:off x="9502817" y="1915522"/>
              <a:ext cx="1462361" cy="2890025"/>
            </a:xfrm>
            <a:prstGeom prst="rect">
              <a:avLst/>
            </a:prstGeom>
            <a:solidFill>
              <a:srgbClr val="F9D6BF"/>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algn="ctr" defTabSz="914034"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smtClean="0">
                <a:ln>
                  <a:noFill/>
                </a:ln>
                <a:solidFill>
                  <a:srgbClr val="000000"/>
                </a:solidFill>
                <a:effectLst/>
                <a:uLnTx/>
                <a:uFillTx/>
                <a:latin typeface="Arial" pitchFamily="34" charset="0"/>
                <a:ea typeface="MS PGothic" pitchFamily="34" charset="-128"/>
              </a:endParaRPr>
            </a:p>
          </p:txBody>
        </p:sp>
        <p:sp>
          <p:nvSpPr>
            <p:cNvPr id="35" name="Rectangle 34"/>
            <p:cNvSpPr/>
            <p:nvPr/>
          </p:nvSpPr>
          <p:spPr bwMode="auto">
            <a:xfrm>
              <a:off x="9502817" y="4011179"/>
              <a:ext cx="1462361" cy="2023316"/>
            </a:xfrm>
            <a:prstGeom prst="rect">
              <a:avLst/>
            </a:prstGeom>
            <a:solidFill>
              <a:srgbClr val="F9D6BF"/>
            </a:solidFill>
            <a:ln w="3175" cap="flat" cmpd="sng" algn="ctr">
              <a:noFill/>
              <a:prstDash val="solid"/>
              <a:miter lim="800000"/>
              <a:headEnd type="none" w="sm" len="sm"/>
              <a:tailEnd type="triangle" w="med" len="med"/>
            </a:ln>
            <a:effectLst/>
          </p:spPr>
          <p:txBody>
            <a:bodyPr vert="horz" wrap="none" lIns="91398" tIns="45698" rIns="91398" bIns="45698" numCol="1" rtlCol="0" anchor="b"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a:p>
              <a:pPr marL="0" marR="0" lvl="0" indent="0" defTabSz="914034"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36" name="Oval 35"/>
            <p:cNvSpPr/>
            <p:nvPr/>
          </p:nvSpPr>
          <p:spPr bwMode="auto">
            <a:xfrm>
              <a:off x="9227629" y="1870745"/>
              <a:ext cx="2049972" cy="2010749"/>
            </a:xfrm>
            <a:prstGeom prst="ellipse">
              <a:avLst/>
            </a:prstGeom>
            <a:solidFill>
              <a:schemeClr val="bg1">
                <a:lumMod val="95000"/>
              </a:schemeClr>
            </a:solidFill>
            <a:ln w="3175" cap="flat" cmpd="sng" algn="ctr">
              <a:noFill/>
              <a:prstDash val="solid"/>
              <a:miter lim="800000"/>
              <a:headEnd type="none" w="sm" len="sm"/>
              <a:tailEnd type="triangle" w="med" len="med"/>
            </a:ln>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32" name="Oval 31"/>
            <p:cNvSpPr/>
            <p:nvPr/>
          </p:nvSpPr>
          <p:spPr bwMode="auto">
            <a:xfrm>
              <a:off x="9528942" y="2177898"/>
              <a:ext cx="1462362" cy="1462363"/>
            </a:xfrm>
            <a:prstGeom prst="ellipse">
              <a:avLst/>
            </a:prstGeom>
            <a:solidFill>
              <a:srgbClr val="2E6B70"/>
            </a:solidFill>
            <a:ln w="3175" cap="flat" cmpd="sng" algn="ctr">
              <a:noFill/>
              <a:prstDash val="solid"/>
              <a:miter lim="800000"/>
              <a:headEnd type="none" w="sm" len="sm"/>
              <a:tailEnd type="triangle" w="med" len="med"/>
            </a:ln>
            <a:effectLst>
              <a:outerShdw blurRad="50800" dist="38100" dir="2700000" algn="tl" rotWithShape="0">
                <a:prstClr val="black">
                  <a:alpha val="40000"/>
                </a:prstClr>
              </a:outerShdw>
            </a:effectLst>
          </p:spPr>
          <p:txBody>
            <a:bodyPr rot="0" spcFirstLastPara="0" vertOverflow="overflow" horzOverflow="overflow" vert="horz" wrap="none" lIns="0" tIns="45698" rIns="0" bIns="45698" numCol="1" spcCol="0" rtlCol="0" fromWordArt="0" anchor="ctr" anchorCtr="0" forceAA="0" compatLnSpc="1">
              <a:prstTxWarp prst="textNoShape">
                <a:avLst/>
              </a:prstTxWarp>
              <a:noAutofit/>
            </a:bodyPr>
            <a:lstStyle/>
            <a:p>
              <a:pPr marL="0" marR="0" lvl="0" indent="0" algn="ctr" defTabSz="914034"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rPr>
                <a:t>Governance</a:t>
              </a:r>
              <a:endParaRPr kumimoji="0" lang="en-US" sz="1400" b="1" i="0" u="none" strike="noStrike" kern="0" cap="none" spc="0" normalizeH="0" baseline="0" noProof="0" dirty="0">
                <a:ln>
                  <a:noFill/>
                </a:ln>
                <a:solidFill>
                  <a:srgbClr val="FFFFFF">
                    <a:lumMod val="95000"/>
                  </a:srgbClr>
                </a:solidFill>
                <a:effectLst/>
                <a:uLnTx/>
                <a:uFillTx/>
                <a:latin typeface="Segoe UI" panose="020B0502040204020203" pitchFamily="34" charset="0"/>
                <a:ea typeface="MS PGothic" pitchFamily="34" charset="-128"/>
                <a:cs typeface="Segoe UI" panose="020B0502040204020203" pitchFamily="34" charset="0"/>
              </a:endParaRPr>
            </a:p>
          </p:txBody>
        </p:sp>
        <p:sp>
          <p:nvSpPr>
            <p:cNvPr id="38" name="Arrow: Chevron 10"/>
            <p:cNvSpPr/>
            <p:nvPr/>
          </p:nvSpPr>
          <p:spPr bwMode="auto">
            <a:xfrm>
              <a:off x="2754935"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39" name="Arrow: Chevron 11"/>
            <p:cNvSpPr/>
            <p:nvPr/>
          </p:nvSpPr>
          <p:spPr bwMode="auto">
            <a:xfrm>
              <a:off x="2934732"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1" name="Arrow: Chevron 14"/>
            <p:cNvSpPr/>
            <p:nvPr/>
          </p:nvSpPr>
          <p:spPr bwMode="auto">
            <a:xfrm>
              <a:off x="4843813"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2" name="Arrow: Chevron 15"/>
            <p:cNvSpPr/>
            <p:nvPr/>
          </p:nvSpPr>
          <p:spPr bwMode="auto">
            <a:xfrm>
              <a:off x="5023610"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4" name="Arrow: Chevron 20"/>
            <p:cNvSpPr/>
            <p:nvPr/>
          </p:nvSpPr>
          <p:spPr bwMode="auto">
            <a:xfrm>
              <a:off x="6932691" y="2740610"/>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5" name="Arrow: Chevron 21"/>
            <p:cNvSpPr/>
            <p:nvPr/>
          </p:nvSpPr>
          <p:spPr bwMode="auto">
            <a:xfrm>
              <a:off x="7112488" y="2740610"/>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7" name="Arrow: Chevron 23"/>
            <p:cNvSpPr/>
            <p:nvPr/>
          </p:nvSpPr>
          <p:spPr bwMode="auto">
            <a:xfrm>
              <a:off x="9021568"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48" name="Arrow: Chevron 24"/>
            <p:cNvSpPr/>
            <p:nvPr/>
          </p:nvSpPr>
          <p:spPr bwMode="auto">
            <a:xfrm>
              <a:off x="9201365" y="2767904"/>
              <a:ext cx="224748" cy="209764"/>
            </a:xfrm>
            <a:prstGeom prst="chevron">
              <a:avLst/>
            </a:prstGeom>
            <a:solidFill>
              <a:srgbClr val="BBE0E3"/>
            </a:solidFill>
            <a:ln w="3175" cap="flat" cmpd="sng" algn="ctr">
              <a:noFill/>
              <a:prstDash val="solid"/>
              <a:miter lim="800000"/>
              <a:headEnd type="none" w="sm" len="sm"/>
              <a:tailEnd type="triangle" w="med" len="med"/>
            </a:ln>
            <a:effectLst>
              <a:outerShdw blurRad="50800" dist="38100" dir="18900000" algn="bl" rotWithShape="0">
                <a:prstClr val="black">
                  <a:alpha val="40000"/>
                </a:prstClr>
              </a:outerShdw>
            </a:effectLst>
          </p:spPr>
          <p:txBody>
            <a:bodyPr vert="horz" wrap="none" lIns="91398" tIns="45698" rIns="91398" bIns="45698" numCol="1" rtlCol="0" anchor="t" anchorCtr="0" compatLnSpc="1">
              <a:prstTxWarp prst="textNoShape">
                <a:avLst/>
              </a:prstTxWarp>
            </a:bodyPr>
            <a:lstStyle/>
            <a:p>
              <a:pPr marL="0" marR="0" lvl="0" indent="0" defTabSz="914034" eaLnBrk="0" fontAlgn="base" latinLnBrk="0" hangingPunct="0">
                <a:lnSpc>
                  <a:spcPct val="100000"/>
                </a:lnSpc>
                <a:spcBef>
                  <a:spcPct val="0"/>
                </a:spcBef>
                <a:spcAft>
                  <a:spcPct val="0"/>
                </a:spcAft>
                <a:buClrTx/>
                <a:buSzTx/>
                <a:buFontTx/>
                <a:buNone/>
                <a:tabLst/>
                <a:defRPr/>
              </a:pPr>
              <a:endParaRPr kumimoji="0" lang="en-US" sz="3598" b="0" i="0" u="none" strike="noStrike" kern="0" cap="none" spc="0" normalizeH="0" baseline="0" noProof="0" dirty="0">
                <a:ln>
                  <a:noFill/>
                </a:ln>
                <a:solidFill>
                  <a:srgbClr val="000000"/>
                </a:solidFill>
                <a:effectLst/>
                <a:uLnTx/>
                <a:uFillTx/>
                <a:latin typeface="Arial" pitchFamily="34" charset="0"/>
                <a:ea typeface="MS PGothic" pitchFamily="34" charset="-128"/>
              </a:endParaRPr>
            </a:p>
          </p:txBody>
        </p:sp>
        <p:sp>
          <p:nvSpPr>
            <p:cNvPr id="70" name="TextBox 69"/>
            <p:cNvSpPr txBox="1"/>
            <p:nvPr/>
          </p:nvSpPr>
          <p:spPr>
            <a:xfrm>
              <a:off x="1167286" y="3933459"/>
              <a:ext cx="1433159" cy="1107996"/>
            </a:xfrm>
            <a:prstGeom prst="rect">
              <a:avLst/>
            </a:prstGeom>
            <a:noFill/>
          </p:spPr>
          <p:txBody>
            <a:bodyPr wrap="square" rtlCol="0">
              <a:spAutoFit/>
            </a:bodyPr>
            <a:lstStyle/>
            <a:p>
              <a:pPr marL="171450" indent="-171450">
                <a:buClr>
                  <a:schemeClr val="bg1"/>
                </a:buClr>
                <a:buSzPct val="250000"/>
                <a:buFont typeface="Arial" panose="020B0604020202020204" pitchFamily="34" charset="0"/>
                <a:buChar char="•"/>
              </a:pPr>
              <a:r>
                <a:rPr lang="en-IN" sz="1100" dirty="0" smtClean="0">
                  <a:latin typeface="Segoe UI" panose="020B0502040204020203" pitchFamily="34" charset="0"/>
                  <a:cs typeface="Segoe UI" panose="020B0502040204020203" pitchFamily="34" charset="0"/>
                </a:rPr>
                <a:t>Provision Site on Target</a:t>
              </a:r>
            </a:p>
            <a:p>
              <a:pPr marL="171450" indent="-171450">
                <a:buClr>
                  <a:schemeClr val="bg1"/>
                </a:buClr>
                <a:buSzPct val="250000"/>
                <a:buFont typeface="Arial" panose="020B0604020202020204" pitchFamily="34" charset="0"/>
                <a:buChar char="•"/>
              </a:pPr>
              <a:endParaRPr lang="en-IN" sz="1100" dirty="0">
                <a:latin typeface="Segoe UI" panose="020B0502040204020203" pitchFamily="34" charset="0"/>
                <a:cs typeface="Segoe UI" panose="020B0502040204020203" pitchFamily="34" charset="0"/>
              </a:endParaRPr>
            </a:p>
            <a:p>
              <a:pPr marL="171450" indent="-171450">
                <a:buClr>
                  <a:schemeClr val="bg1"/>
                </a:buClr>
                <a:buSzPct val="250000"/>
                <a:buFont typeface="Arial" panose="020B0604020202020204" pitchFamily="34" charset="0"/>
                <a:buChar char="•"/>
              </a:pPr>
              <a:r>
                <a:rPr lang="en-IN" sz="1100" dirty="0" smtClean="0">
                  <a:latin typeface="Segoe UI" panose="020B0502040204020203" pitchFamily="34" charset="0"/>
                  <a:cs typeface="Segoe UI" panose="020B0502040204020203" pitchFamily="34" charset="0"/>
                </a:rPr>
                <a:t>Provision Yammer Groups on Target</a:t>
              </a:r>
              <a:endParaRPr lang="en-IN" sz="1100" dirty="0">
                <a:latin typeface="Segoe UI" panose="020B0502040204020203" pitchFamily="34" charset="0"/>
                <a:cs typeface="Segoe UI" panose="020B0502040204020203" pitchFamily="34" charset="0"/>
              </a:endParaRPr>
            </a:p>
          </p:txBody>
        </p:sp>
        <p:sp>
          <p:nvSpPr>
            <p:cNvPr id="71" name="TextBox 70"/>
            <p:cNvSpPr txBox="1"/>
            <p:nvPr/>
          </p:nvSpPr>
          <p:spPr>
            <a:xfrm>
              <a:off x="3262048" y="3910837"/>
              <a:ext cx="1395223" cy="1277273"/>
            </a:xfrm>
            <a:prstGeom prst="rect">
              <a:avLst/>
            </a:prstGeom>
            <a:noFill/>
          </p:spPr>
          <p:txBody>
            <a:bodyPr wrap="square" rtlCol="0">
              <a:spAutoFit/>
            </a:bodyPr>
            <a:lstStyle>
              <a:defPPr>
                <a:defRPr lang="en-US"/>
              </a:defPPr>
              <a:lvl1pPr marL="171450" indent="-171450">
                <a:buClr>
                  <a:schemeClr val="bg1"/>
                </a:buClr>
                <a:buSzPct val="250000"/>
                <a:buFont typeface="Arial" panose="020B0604020202020204" pitchFamily="34" charset="0"/>
                <a:buChar char="•"/>
                <a:defRPr sz="1100">
                  <a:latin typeface="Segoe UI" panose="020B0502040204020203" pitchFamily="34" charset="0"/>
                  <a:cs typeface="Segoe UI" panose="020B0502040204020203" pitchFamily="34" charset="0"/>
                </a:defRPr>
              </a:lvl1pPr>
            </a:lstStyle>
            <a:p>
              <a:r>
                <a:rPr lang="en-IN" dirty="0"/>
                <a:t>Disable search at source</a:t>
              </a:r>
            </a:p>
            <a:p>
              <a:endParaRPr lang="en-IN" dirty="0"/>
            </a:p>
            <a:p>
              <a:r>
                <a:rPr lang="en-IN" dirty="0"/>
                <a:t>Remediate meta-data issues on the target</a:t>
              </a:r>
            </a:p>
          </p:txBody>
        </p:sp>
        <p:sp>
          <p:nvSpPr>
            <p:cNvPr id="72" name="TextBox 71"/>
            <p:cNvSpPr txBox="1"/>
            <p:nvPr/>
          </p:nvSpPr>
          <p:spPr>
            <a:xfrm>
              <a:off x="5323330" y="3910837"/>
              <a:ext cx="1403847" cy="2123658"/>
            </a:xfrm>
            <a:prstGeom prst="rect">
              <a:avLst/>
            </a:prstGeom>
            <a:noFill/>
          </p:spPr>
          <p:txBody>
            <a:bodyPr wrap="square" rtlCol="0">
              <a:spAutoFit/>
            </a:bodyPr>
            <a:lstStyle>
              <a:defPPr>
                <a:defRPr lang="en-US"/>
              </a:defPPr>
              <a:lvl1pPr marL="171450" indent="-171450">
                <a:buClr>
                  <a:schemeClr val="bg1"/>
                </a:buClr>
                <a:buSzPct val="250000"/>
                <a:buFont typeface="Arial" panose="020B0604020202020204" pitchFamily="34" charset="0"/>
                <a:buChar char="•"/>
                <a:defRPr sz="1100">
                  <a:latin typeface="Segoe UI" panose="020B0502040204020203" pitchFamily="34" charset="0"/>
                  <a:cs typeface="Segoe UI" panose="020B0502040204020203" pitchFamily="34" charset="0"/>
                </a:defRPr>
              </a:lvl1pPr>
            </a:lstStyle>
            <a:p>
              <a:r>
                <a:rPr lang="en-IN" dirty="0"/>
                <a:t>Migrate Lists &amp; Items</a:t>
              </a:r>
            </a:p>
            <a:p>
              <a:endParaRPr lang="en-IN" dirty="0"/>
            </a:p>
            <a:p>
              <a:r>
                <a:rPr lang="en-IN" dirty="0"/>
                <a:t>Carry out Incremental Migration as needed</a:t>
              </a:r>
            </a:p>
            <a:p>
              <a:endParaRPr lang="en-IN" dirty="0"/>
            </a:p>
            <a:p>
              <a:r>
                <a:rPr lang="en-IN" dirty="0"/>
                <a:t>Migrate/Configure Pages/Navigation/Web Parts</a:t>
              </a:r>
            </a:p>
          </p:txBody>
        </p:sp>
        <p:sp>
          <p:nvSpPr>
            <p:cNvPr id="73" name="TextBox 72"/>
            <p:cNvSpPr txBox="1"/>
            <p:nvPr/>
          </p:nvSpPr>
          <p:spPr>
            <a:xfrm>
              <a:off x="7444293" y="3910837"/>
              <a:ext cx="1384639" cy="1785104"/>
            </a:xfrm>
            <a:prstGeom prst="rect">
              <a:avLst/>
            </a:prstGeom>
            <a:noFill/>
          </p:spPr>
          <p:txBody>
            <a:bodyPr wrap="square" rtlCol="0">
              <a:spAutoFit/>
            </a:bodyPr>
            <a:lstStyle>
              <a:defPPr>
                <a:defRPr lang="en-US"/>
              </a:defPPr>
              <a:lvl1pPr marL="171450" indent="-171450">
                <a:buClr>
                  <a:schemeClr val="bg1"/>
                </a:buClr>
                <a:buSzPct val="250000"/>
                <a:buFont typeface="Arial" panose="020B0604020202020204" pitchFamily="34" charset="0"/>
                <a:buChar char="•"/>
                <a:defRPr sz="1100">
                  <a:latin typeface="Segoe UI" panose="020B0502040204020203" pitchFamily="34" charset="0"/>
                  <a:cs typeface="Segoe UI" panose="020B0502040204020203" pitchFamily="34" charset="0"/>
                </a:defRPr>
              </a:lvl1pPr>
            </a:lstStyle>
            <a:p>
              <a:r>
                <a:rPr lang="en-IN" dirty="0"/>
                <a:t>Validate &amp; remediate site titles</a:t>
              </a:r>
            </a:p>
            <a:p>
              <a:endParaRPr lang="en-IN" dirty="0"/>
            </a:p>
            <a:p>
              <a:r>
                <a:rPr lang="en-IN" dirty="0"/>
                <a:t>Configure Search</a:t>
              </a:r>
            </a:p>
            <a:p>
              <a:endParaRPr lang="en-IN" dirty="0"/>
            </a:p>
            <a:p>
              <a:r>
                <a:rPr lang="en-IN" dirty="0"/>
                <a:t>Add members to Yammer groups</a:t>
              </a:r>
            </a:p>
          </p:txBody>
        </p:sp>
        <p:sp>
          <p:nvSpPr>
            <p:cNvPr id="74" name="TextBox 73"/>
            <p:cNvSpPr txBox="1"/>
            <p:nvPr/>
          </p:nvSpPr>
          <p:spPr>
            <a:xfrm>
              <a:off x="9515879" y="3864058"/>
              <a:ext cx="1488488" cy="2123658"/>
            </a:xfrm>
            <a:prstGeom prst="rect">
              <a:avLst/>
            </a:prstGeom>
            <a:noFill/>
          </p:spPr>
          <p:txBody>
            <a:bodyPr wrap="square" rtlCol="0">
              <a:spAutoFit/>
            </a:bodyPr>
            <a:lstStyle>
              <a:defPPr>
                <a:defRPr lang="en-US"/>
              </a:defPPr>
              <a:lvl1pPr marL="171450" indent="-171450">
                <a:buClr>
                  <a:schemeClr val="bg1"/>
                </a:buClr>
                <a:buSzPct val="250000"/>
                <a:buFont typeface="Arial" panose="020B0604020202020204" pitchFamily="34" charset="0"/>
                <a:buChar char="•"/>
                <a:defRPr sz="1100">
                  <a:latin typeface="Segoe UI" panose="020B0502040204020203" pitchFamily="34" charset="0"/>
                  <a:cs typeface="Segoe UI" panose="020B0502040204020203" pitchFamily="34" charset="0"/>
                </a:defRPr>
              </a:lvl1pPr>
            </a:lstStyle>
            <a:p>
              <a:r>
                <a:rPr lang="en-IN" dirty="0"/>
                <a:t>Cross-check migrated sites</a:t>
              </a:r>
            </a:p>
            <a:p>
              <a:endParaRPr lang="en-IN" dirty="0"/>
            </a:p>
            <a:p>
              <a:r>
                <a:rPr lang="en-IN" dirty="0"/>
                <a:t>Define policies including Site Usage Policy, Information Management Policy, Security Policy, customization policy etc.</a:t>
              </a:r>
            </a:p>
          </p:txBody>
        </p:sp>
        <p:pic>
          <p:nvPicPr>
            <p:cNvPr id="9" name="Picture 8"/>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807317" y="1050003"/>
              <a:ext cx="598182" cy="598182"/>
            </a:xfrm>
            <a:prstGeom prst="rect">
              <a:avLst/>
            </a:prstGeom>
          </p:spPr>
        </p:pic>
        <p:sp>
          <p:nvSpPr>
            <p:cNvPr id="49" name="TextBox 48"/>
            <p:cNvSpPr txBox="1"/>
            <p:nvPr/>
          </p:nvSpPr>
          <p:spPr>
            <a:xfrm>
              <a:off x="712941" y="1591749"/>
              <a:ext cx="1335866" cy="246221"/>
            </a:xfrm>
            <a:prstGeom prst="rect">
              <a:avLst/>
            </a:prstGeom>
            <a:noFill/>
          </p:spPr>
          <p:txBody>
            <a:bodyPr wrap="square" rtlCol="0">
              <a:spAutoFit/>
            </a:bodyPr>
            <a:lstStyle/>
            <a:p>
              <a:pPr algn="ctr"/>
              <a:r>
                <a:rPr lang="en-IN" sz="1000" b="1" dirty="0" smtClean="0">
                  <a:solidFill>
                    <a:srgbClr val="FF0000"/>
                  </a:solidFill>
                  <a:latin typeface="Segoe UI" panose="020B0502040204020203" pitchFamily="34" charset="0"/>
                  <a:cs typeface="Segoe UI" panose="020B0502040204020203" pitchFamily="34" charset="0"/>
                </a:rPr>
                <a:t>Migration Steward</a:t>
              </a:r>
              <a:endParaRPr lang="en-IN" sz="1000" b="1" dirty="0">
                <a:solidFill>
                  <a:srgbClr val="FF0000"/>
                </a:solidFill>
                <a:latin typeface="Segoe UI" panose="020B0502040204020203" pitchFamily="34" charset="0"/>
                <a:cs typeface="Segoe UI" panose="020B0502040204020203" pitchFamily="34" charset="0"/>
              </a:endParaRPr>
            </a:p>
          </p:txBody>
        </p:sp>
        <p:sp>
          <p:nvSpPr>
            <p:cNvPr id="57" name="Oval 56"/>
            <p:cNvSpPr/>
            <p:nvPr/>
          </p:nvSpPr>
          <p:spPr>
            <a:xfrm>
              <a:off x="3355895"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p:cNvSpPr/>
            <p:nvPr/>
          </p:nvSpPr>
          <p:spPr>
            <a:xfrm>
              <a:off x="5466053"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Oval 58"/>
            <p:cNvSpPr/>
            <p:nvPr/>
          </p:nvSpPr>
          <p:spPr>
            <a:xfrm>
              <a:off x="7587348"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p:cNvSpPr/>
            <p:nvPr/>
          </p:nvSpPr>
          <p:spPr>
            <a:xfrm>
              <a:off x="9636299"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p:cNvSpPr/>
            <p:nvPr/>
          </p:nvSpPr>
          <p:spPr>
            <a:xfrm>
              <a:off x="1243385" y="2263166"/>
              <a:ext cx="1262388" cy="1276213"/>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p:cNvCxnSpPr>
              <a:stCxn id="50" idx="0"/>
            </p:cNvCxnSpPr>
            <p:nvPr/>
          </p:nvCxnSpPr>
          <p:spPr>
            <a:xfrm flipV="1">
              <a:off x="1412859" y="1284302"/>
              <a:ext cx="792000" cy="5793"/>
            </a:xfrm>
            <a:prstGeom prst="lin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cxnSp>
        <p:pic>
          <p:nvPicPr>
            <p:cNvPr id="62" name="Picture 61"/>
            <p:cNvPicPr>
              <a:picLocks noChangeAspect="1"/>
            </p:cNvPicPr>
            <p:nvPr/>
          </p:nvPicPr>
          <p:blipFill>
            <a:blip r:embed="rId3">
              <a:clrChange>
                <a:clrFrom>
                  <a:srgbClr val="FFFFFF"/>
                </a:clrFrom>
                <a:clrTo>
                  <a:srgbClr val="FFFFFF">
                    <a:alpha val="0"/>
                  </a:srgbClr>
                </a:clrTo>
              </a:clrChange>
            </a:blip>
            <a:stretch>
              <a:fillRect/>
            </a:stretch>
          </p:blipFill>
          <p:spPr>
            <a:xfrm>
              <a:off x="11128938" y="4549473"/>
              <a:ext cx="1026782" cy="628494"/>
            </a:xfrm>
            <a:prstGeom prst="rect">
              <a:avLst/>
            </a:prstGeom>
          </p:spPr>
        </p:pic>
        <p:pic>
          <p:nvPicPr>
            <p:cNvPr id="63" name="Picture 62"/>
            <p:cNvPicPr>
              <a:picLocks noChangeAspect="1"/>
            </p:cNvPicPr>
            <p:nvPr/>
          </p:nvPicPr>
          <p:blipFill rotWithShape="1">
            <a:blip r:embed="rId4">
              <a:clrChange>
                <a:clrFrom>
                  <a:srgbClr val="FFFFFF"/>
                </a:clrFrom>
                <a:clrTo>
                  <a:srgbClr val="FFFFFF">
                    <a:alpha val="0"/>
                  </a:srgbClr>
                </a:clrTo>
              </a:clrChange>
            </a:blip>
            <a:srcRect l="17273" t="16938" r="17893" b="16999"/>
            <a:stretch/>
          </p:blipFill>
          <p:spPr>
            <a:xfrm>
              <a:off x="0" y="4435931"/>
              <a:ext cx="1167284" cy="430489"/>
            </a:xfrm>
            <a:prstGeom prst="rect">
              <a:avLst/>
            </a:prstGeom>
          </p:spPr>
        </p:pic>
        <p:sp>
          <p:nvSpPr>
            <p:cNvPr id="2" name="Rectangle 1"/>
            <p:cNvSpPr/>
            <p:nvPr/>
          </p:nvSpPr>
          <p:spPr>
            <a:xfrm>
              <a:off x="816861" y="1865996"/>
              <a:ext cx="10312078" cy="264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4" name="Picture 63"/>
            <p:cNvPicPr>
              <a:picLocks noChangeAspect="1"/>
            </p:cNvPicPr>
            <p:nvPr/>
          </p:nvPicPr>
          <p:blipFill>
            <a:blip r:embed="rId5">
              <a:clrChange>
                <a:clrFrom>
                  <a:srgbClr val="FFFFFF"/>
                </a:clrFrom>
                <a:clrTo>
                  <a:srgbClr val="FFFFFF">
                    <a:alpha val="0"/>
                  </a:srgbClr>
                </a:clrTo>
              </a:clrChange>
            </a:blip>
            <a:stretch>
              <a:fillRect/>
            </a:stretch>
          </p:blipFill>
          <p:spPr>
            <a:xfrm>
              <a:off x="168781" y="4805404"/>
              <a:ext cx="789826" cy="622383"/>
            </a:xfrm>
            <a:prstGeom prst="rect">
              <a:avLst/>
            </a:prstGeom>
          </p:spPr>
        </p:pic>
        <p:pic>
          <p:nvPicPr>
            <p:cNvPr id="78" name="Picture 77"/>
            <p:cNvPicPr>
              <a:picLocks noChangeAspect="1"/>
            </p:cNvPicPr>
            <p:nvPr/>
          </p:nvPicPr>
          <p:blipFill>
            <a:blip r:embed="rId6">
              <a:clrChange>
                <a:clrFrom>
                  <a:srgbClr val="FFFFFF"/>
                </a:clrFrom>
                <a:clrTo>
                  <a:srgbClr val="FFFFFF">
                    <a:alpha val="0"/>
                  </a:srgbClr>
                </a:clrTo>
              </a:clrChange>
            </a:blip>
            <a:stretch>
              <a:fillRect/>
            </a:stretch>
          </p:blipFill>
          <p:spPr>
            <a:xfrm>
              <a:off x="4130630" y="1618545"/>
              <a:ext cx="216000" cy="216000"/>
            </a:xfrm>
            <a:prstGeom prst="rect">
              <a:avLst/>
            </a:prstGeom>
          </p:spPr>
        </p:pic>
        <p:pic>
          <p:nvPicPr>
            <p:cNvPr id="3" name="Picture 2"/>
            <p:cNvPicPr>
              <a:picLocks noChangeAspect="1"/>
            </p:cNvPicPr>
            <p:nvPr/>
          </p:nvPicPr>
          <p:blipFill>
            <a:blip r:embed="rId7">
              <a:clrChange>
                <a:clrFrom>
                  <a:srgbClr val="FFFFFF"/>
                </a:clrFrom>
                <a:clrTo>
                  <a:srgbClr val="FFFFFF">
                    <a:alpha val="0"/>
                  </a:srgbClr>
                </a:clrTo>
              </a:clrChange>
            </a:blip>
            <a:stretch>
              <a:fillRect/>
            </a:stretch>
          </p:blipFill>
          <p:spPr>
            <a:xfrm>
              <a:off x="7639043" y="1629512"/>
              <a:ext cx="216000" cy="216000"/>
            </a:xfrm>
            <a:prstGeom prst="rect">
              <a:avLst/>
            </a:prstGeom>
          </p:spPr>
        </p:pic>
        <p:pic>
          <p:nvPicPr>
            <p:cNvPr id="6" name="Picture 5"/>
            <p:cNvPicPr>
              <a:picLocks noChangeAspect="1"/>
            </p:cNvPicPr>
            <p:nvPr/>
          </p:nvPicPr>
          <p:blipFill>
            <a:blip r:embed="rId8">
              <a:clrChange>
                <a:clrFrom>
                  <a:srgbClr val="FFFFFF"/>
                </a:clrFrom>
                <a:clrTo>
                  <a:srgbClr val="FFFFFF">
                    <a:alpha val="0"/>
                  </a:srgbClr>
                </a:clrTo>
              </a:clrChange>
            </a:blip>
            <a:stretch>
              <a:fillRect/>
            </a:stretch>
          </p:blipFill>
          <p:spPr>
            <a:xfrm>
              <a:off x="5934909" y="1555831"/>
              <a:ext cx="216000" cy="216000"/>
            </a:xfrm>
            <a:prstGeom prst="rect">
              <a:avLst/>
            </a:prstGeom>
          </p:spPr>
        </p:pic>
        <p:cxnSp>
          <p:nvCxnSpPr>
            <p:cNvPr id="53" name="Straight Connector 52"/>
            <p:cNvCxnSpPr/>
            <p:nvPr/>
          </p:nvCxnSpPr>
          <p:spPr>
            <a:xfrm>
              <a:off x="9446653" y="2015898"/>
              <a:ext cx="2" cy="324000"/>
            </a:xfrm>
            <a:prstGeom prst="line">
              <a:avLst/>
            </a:prstGeom>
            <a:ln w="34925">
              <a:solidFill>
                <a:schemeClr val="accent1">
                  <a:lumMod val="50000"/>
                </a:schemeClr>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793437" y="2015898"/>
              <a:ext cx="2" cy="324000"/>
            </a:xfrm>
            <a:prstGeom prst="line">
              <a:avLst/>
            </a:prstGeom>
            <a:ln w="34925">
              <a:solidFill>
                <a:schemeClr val="accent1">
                  <a:lumMod val="50000"/>
                </a:schemeClr>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2132249" y="1285785"/>
              <a:ext cx="9291125" cy="71542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7" name="Straight Connector 66"/>
            <p:cNvCxnSpPr/>
            <p:nvPr/>
          </p:nvCxnSpPr>
          <p:spPr>
            <a:xfrm>
              <a:off x="1594914" y="2001205"/>
              <a:ext cx="647999" cy="0"/>
            </a:xfrm>
            <a:prstGeom prst="lin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2067337" y="1303506"/>
              <a:ext cx="225289" cy="220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Rectangle 68"/>
            <p:cNvSpPr/>
            <p:nvPr/>
          </p:nvSpPr>
          <p:spPr>
            <a:xfrm>
              <a:off x="2047672" y="1862848"/>
              <a:ext cx="195241" cy="121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2048806" y="1550504"/>
              <a:ext cx="204063" cy="2874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0" name="Elbow Connector 39"/>
            <p:cNvCxnSpPr>
              <a:endCxn id="49" idx="2"/>
            </p:cNvCxnSpPr>
            <p:nvPr/>
          </p:nvCxnSpPr>
          <p:spPr>
            <a:xfrm rot="10800000">
              <a:off x="1380875" y="1837971"/>
              <a:ext cx="174851" cy="163235"/>
            </a:xfrm>
            <a:prstGeom prst="bentConnector2">
              <a:avLst/>
            </a:prstGeom>
            <a:ln w="127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251232" y="1887648"/>
              <a:ext cx="991622" cy="246221"/>
            </a:xfrm>
            <a:prstGeom prst="rect">
              <a:avLst/>
            </a:prstGeom>
            <a:solidFill>
              <a:schemeClr val="bg1"/>
            </a:solidFill>
          </p:spPr>
          <p:txBody>
            <a:bodyPr wrap="square" rtlCol="0">
              <a:spAutoFit/>
            </a:bodyPr>
            <a:lstStyle/>
            <a:p>
              <a:pPr algn="ctr"/>
              <a:r>
                <a:rPr lang="en-IN" sz="1000" b="1" dirty="0" smtClean="0">
                  <a:solidFill>
                    <a:srgbClr val="0070C0"/>
                  </a:solidFill>
                  <a:latin typeface="Segoe UI" panose="020B0502040204020203" pitchFamily="34" charset="0"/>
                  <a:cs typeface="Segoe UI" panose="020B0502040204020203" pitchFamily="34" charset="0"/>
                </a:rPr>
                <a:t>Testing Team</a:t>
              </a:r>
              <a:endParaRPr lang="en-IN" sz="1000" b="1" dirty="0">
                <a:solidFill>
                  <a:srgbClr val="0070C0"/>
                </a:solidFill>
                <a:latin typeface="Segoe UI" panose="020B0502040204020203" pitchFamily="34" charset="0"/>
                <a:cs typeface="Segoe UI" panose="020B0502040204020203" pitchFamily="34" charset="0"/>
              </a:endParaRPr>
            </a:p>
          </p:txBody>
        </p:sp>
        <p:sp>
          <p:nvSpPr>
            <p:cNvPr id="79" name="TextBox 78"/>
            <p:cNvSpPr txBox="1"/>
            <p:nvPr/>
          </p:nvSpPr>
          <p:spPr>
            <a:xfrm>
              <a:off x="3645294" y="1887648"/>
              <a:ext cx="1208892" cy="246221"/>
            </a:xfrm>
            <a:prstGeom prst="rect">
              <a:avLst/>
            </a:prstGeom>
            <a:solidFill>
              <a:schemeClr val="bg1"/>
            </a:solidFill>
          </p:spPr>
          <p:txBody>
            <a:bodyPr wrap="square" rtlCol="0">
              <a:spAutoFit/>
            </a:bodyPr>
            <a:lstStyle/>
            <a:p>
              <a:pPr algn="ctr"/>
              <a:r>
                <a:rPr lang="en-IN" sz="1000" b="1" dirty="0" smtClean="0">
                  <a:solidFill>
                    <a:srgbClr val="00B050"/>
                  </a:solidFill>
                  <a:latin typeface="Segoe UI" panose="020B0502040204020203" pitchFamily="34" charset="0"/>
                  <a:cs typeface="Segoe UI" panose="020B0502040204020203" pitchFamily="34" charset="0"/>
                </a:rPr>
                <a:t>Migration Team</a:t>
              </a:r>
              <a:endParaRPr lang="en-IN" sz="1000" b="1" dirty="0">
                <a:solidFill>
                  <a:srgbClr val="00B050"/>
                </a:solidFill>
                <a:latin typeface="Segoe UI" panose="020B0502040204020203" pitchFamily="34" charset="0"/>
                <a:cs typeface="Segoe UI" panose="020B0502040204020203" pitchFamily="34" charset="0"/>
              </a:endParaRPr>
            </a:p>
          </p:txBody>
        </p:sp>
        <p:sp>
          <p:nvSpPr>
            <p:cNvPr id="50" name="Isosceles Triangle 49"/>
            <p:cNvSpPr/>
            <p:nvPr/>
          </p:nvSpPr>
          <p:spPr>
            <a:xfrm rot="5400000">
              <a:off x="1340859" y="1254095"/>
              <a:ext cx="72000" cy="72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Oval 86"/>
            <p:cNvSpPr/>
            <p:nvPr/>
          </p:nvSpPr>
          <p:spPr>
            <a:xfrm>
              <a:off x="5087683" y="1663830"/>
              <a:ext cx="3383655" cy="596407"/>
            </a:xfrm>
            <a:prstGeom prst="ellipse">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g</a:t>
              </a:r>
              <a:endParaRPr lang="en-IN" dirty="0"/>
            </a:p>
          </p:txBody>
        </p:sp>
        <p:sp>
          <p:nvSpPr>
            <p:cNvPr id="88" name="Isosceles Triangle 87"/>
            <p:cNvSpPr/>
            <p:nvPr/>
          </p:nvSpPr>
          <p:spPr>
            <a:xfrm rot="5400000">
              <a:off x="5434625" y="1732309"/>
              <a:ext cx="72000" cy="72000"/>
            </a:xfrm>
            <a:prstGeom prst="triangle">
              <a:avLst/>
            </a:prstGeom>
            <a:solidFill>
              <a:srgbClr val="6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Isosceles Triangle 88"/>
            <p:cNvSpPr/>
            <p:nvPr/>
          </p:nvSpPr>
          <p:spPr>
            <a:xfrm rot="5400000">
              <a:off x="6963876" y="1632469"/>
              <a:ext cx="72000" cy="72000"/>
            </a:xfrm>
            <a:prstGeom prst="triangle">
              <a:avLst/>
            </a:prstGeom>
            <a:solidFill>
              <a:srgbClr val="6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TextBox 45"/>
            <p:cNvSpPr txBox="1"/>
            <p:nvPr/>
          </p:nvSpPr>
          <p:spPr>
            <a:xfrm>
              <a:off x="5352423" y="1887648"/>
              <a:ext cx="1339926" cy="246221"/>
            </a:xfrm>
            <a:prstGeom prst="rect">
              <a:avLst/>
            </a:prstGeom>
            <a:solidFill>
              <a:schemeClr val="bg1"/>
            </a:solidFill>
          </p:spPr>
          <p:txBody>
            <a:bodyPr wrap="square" rtlCol="0">
              <a:spAutoFit/>
            </a:bodyPr>
            <a:lstStyle/>
            <a:p>
              <a:pPr algn="ctr"/>
              <a:r>
                <a:rPr lang="en-IN" sz="1000" b="1" dirty="0" smtClean="0">
                  <a:solidFill>
                    <a:srgbClr val="C00000"/>
                  </a:solidFill>
                  <a:latin typeface="Segoe UI" panose="020B0502040204020203" pitchFamily="34" charset="0"/>
                  <a:cs typeface="Segoe UI" panose="020B0502040204020203" pitchFamily="34" charset="0"/>
                </a:rPr>
                <a:t>Remediation Team</a:t>
              </a:r>
              <a:endParaRPr lang="en-IN" sz="1000" b="1" dirty="0">
                <a:solidFill>
                  <a:srgbClr val="C00000"/>
                </a:solidFill>
                <a:latin typeface="Segoe UI" panose="020B0502040204020203" pitchFamily="34" charset="0"/>
                <a:cs typeface="Segoe UI" panose="020B0502040204020203" pitchFamily="34" charset="0"/>
              </a:endParaRPr>
            </a:p>
          </p:txBody>
        </p:sp>
        <p:sp>
          <p:nvSpPr>
            <p:cNvPr id="90" name="Isosceles Triangle 89"/>
            <p:cNvSpPr/>
            <p:nvPr/>
          </p:nvSpPr>
          <p:spPr>
            <a:xfrm rot="5400000" flipV="1">
              <a:off x="5333266" y="2093328"/>
              <a:ext cx="72000" cy="72000"/>
            </a:xfrm>
            <a:prstGeom prst="triangle">
              <a:avLst/>
            </a:prstGeom>
            <a:solidFill>
              <a:srgbClr val="6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1" name="Isosceles Triangle 90"/>
            <p:cNvSpPr/>
            <p:nvPr/>
          </p:nvSpPr>
          <p:spPr>
            <a:xfrm rot="5400000" flipV="1">
              <a:off x="6715371" y="2235218"/>
              <a:ext cx="72000" cy="72000"/>
            </a:xfrm>
            <a:prstGeom prst="triangle">
              <a:avLst/>
            </a:prstGeom>
            <a:solidFill>
              <a:srgbClr val="6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7" name="Group 16"/>
            <p:cNvGrpSpPr/>
            <p:nvPr/>
          </p:nvGrpSpPr>
          <p:grpSpPr>
            <a:xfrm>
              <a:off x="5598788" y="1467075"/>
              <a:ext cx="853227" cy="417594"/>
              <a:chOff x="3000316" y="380683"/>
              <a:chExt cx="853227" cy="625388"/>
            </a:xfrm>
          </p:grpSpPr>
          <p:sp>
            <p:nvSpPr>
              <p:cNvPr id="75" name="Oval 74"/>
              <p:cNvSpPr/>
              <p:nvPr/>
            </p:nvSpPr>
            <p:spPr>
              <a:xfrm>
                <a:off x="3000316" y="380683"/>
                <a:ext cx="853227" cy="596407"/>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g</a:t>
                </a:r>
                <a:endParaRPr lang="en-IN" dirty="0"/>
              </a:p>
            </p:txBody>
          </p:sp>
          <p:sp>
            <p:nvSpPr>
              <p:cNvPr id="81" name="Isosceles Triangle 80"/>
              <p:cNvSpPr/>
              <p:nvPr/>
            </p:nvSpPr>
            <p:spPr>
              <a:xfrm rot="5400000" flipV="1">
                <a:off x="3374912" y="952071"/>
                <a:ext cx="54000" cy="54000"/>
              </a:xfrm>
              <a:prstGeom prst="triangle">
                <a:avLst/>
              </a:prstGeom>
              <a:solidFill>
                <a:srgbClr val="607A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2" name="Isosceles Triangle 81"/>
              <p:cNvSpPr/>
              <p:nvPr/>
            </p:nvSpPr>
            <p:spPr>
              <a:xfrm rot="14949319" flipV="1">
                <a:off x="3185986" y="403699"/>
                <a:ext cx="57600" cy="57600"/>
              </a:xfrm>
              <a:prstGeom prst="triangle">
                <a:avLst/>
              </a:prstGeom>
              <a:solidFill>
                <a:srgbClr val="607A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4" name="Isosceles Triangle 83"/>
              <p:cNvSpPr/>
              <p:nvPr/>
            </p:nvSpPr>
            <p:spPr>
              <a:xfrm rot="17645830" flipV="1">
                <a:off x="3733743" y="466559"/>
                <a:ext cx="57600" cy="57600"/>
              </a:xfrm>
              <a:prstGeom prst="triangle">
                <a:avLst/>
              </a:prstGeom>
              <a:solidFill>
                <a:srgbClr val="607A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sp>
        <p:nvSpPr>
          <p:cNvPr id="80" name="Title 1"/>
          <p:cNvSpPr>
            <a:spLocks noGrp="1"/>
          </p:cNvSpPr>
          <p:nvPr>
            <p:ph type="title"/>
          </p:nvPr>
        </p:nvSpPr>
        <p:spPr>
          <a:xfrm>
            <a:off x="173834" y="159780"/>
            <a:ext cx="10460971" cy="666450"/>
          </a:xfrm>
        </p:spPr>
        <p:txBody>
          <a:bodyPr/>
          <a:lstStyle/>
          <a:p>
            <a:r>
              <a:rPr lang="en-US" dirty="0" smtClean="0"/>
              <a:t>Migration Execution Process</a:t>
            </a:r>
            <a:endParaRPr lang="en-IN" dirty="0"/>
          </a:p>
        </p:txBody>
      </p:sp>
    </p:spTree>
    <p:extLst>
      <p:ext uri="{BB962C8B-B14F-4D97-AF65-F5344CB8AC3E}">
        <p14:creationId xmlns:p14="http://schemas.microsoft.com/office/powerpoint/2010/main" val="3957419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Migration Testing </a:t>
            </a:r>
            <a:r>
              <a:rPr lang="en-US" dirty="0" smtClean="0"/>
              <a:t>Process</a:t>
            </a:r>
            <a:endParaRPr lang="en-IN" dirty="0"/>
          </a:p>
        </p:txBody>
      </p:sp>
      <p:grpSp>
        <p:nvGrpSpPr>
          <p:cNvPr id="71" name="Group 70"/>
          <p:cNvGrpSpPr/>
          <p:nvPr/>
        </p:nvGrpSpPr>
        <p:grpSpPr>
          <a:xfrm>
            <a:off x="499696" y="1053655"/>
            <a:ext cx="11322038" cy="5656254"/>
            <a:chOff x="499696" y="1201746"/>
            <a:chExt cx="11322038" cy="5656254"/>
          </a:xfrm>
        </p:grpSpPr>
        <p:grpSp>
          <p:nvGrpSpPr>
            <p:cNvPr id="72" name="Group 71"/>
            <p:cNvGrpSpPr/>
            <p:nvPr/>
          </p:nvGrpSpPr>
          <p:grpSpPr>
            <a:xfrm>
              <a:off x="499696" y="1201746"/>
              <a:ext cx="1871528" cy="1829866"/>
              <a:chOff x="1599372" y="2327190"/>
              <a:chExt cx="3237941" cy="3237943"/>
            </a:xfrm>
          </p:grpSpPr>
          <p:sp>
            <p:nvSpPr>
              <p:cNvPr id="146" name="Freeform 16"/>
              <p:cNvSpPr>
                <a:spLocks/>
              </p:cNvSpPr>
              <p:nvPr/>
            </p:nvSpPr>
            <p:spPr bwMode="auto">
              <a:xfrm>
                <a:off x="1599372" y="2327190"/>
                <a:ext cx="3065181" cy="3066511"/>
              </a:xfrm>
              <a:custGeom>
                <a:avLst/>
                <a:gdLst>
                  <a:gd name="T0" fmla="*/ 975 w 1950"/>
                  <a:gd name="T1" fmla="*/ 1951 h 1951"/>
                  <a:gd name="T2" fmla="*/ 285 w 1950"/>
                  <a:gd name="T3" fmla="*/ 1665 h 1951"/>
                  <a:gd name="T4" fmla="*/ 0 w 1950"/>
                  <a:gd name="T5" fmla="*/ 976 h 1951"/>
                  <a:gd name="T6" fmla="*/ 285 w 1950"/>
                  <a:gd name="T7" fmla="*/ 286 h 1951"/>
                  <a:gd name="T8" fmla="*/ 975 w 1950"/>
                  <a:gd name="T9" fmla="*/ 0 h 1951"/>
                  <a:gd name="T10" fmla="*/ 1019 w 1950"/>
                  <a:gd name="T11" fmla="*/ 44 h 1951"/>
                  <a:gd name="T12" fmla="*/ 975 w 1950"/>
                  <a:gd name="T13" fmla="*/ 89 h 1951"/>
                  <a:gd name="T14" fmla="*/ 348 w 1950"/>
                  <a:gd name="T15" fmla="*/ 348 h 1951"/>
                  <a:gd name="T16" fmla="*/ 88 w 1950"/>
                  <a:gd name="T17" fmla="*/ 976 h 1951"/>
                  <a:gd name="T18" fmla="*/ 348 w 1950"/>
                  <a:gd name="T19" fmla="*/ 1603 h 1951"/>
                  <a:gd name="T20" fmla="*/ 975 w 1950"/>
                  <a:gd name="T21" fmla="*/ 1862 h 1951"/>
                  <a:gd name="T22" fmla="*/ 1602 w 1950"/>
                  <a:gd name="T23" fmla="*/ 1603 h 1951"/>
                  <a:gd name="T24" fmla="*/ 1862 w 1950"/>
                  <a:gd name="T25" fmla="*/ 976 h 1951"/>
                  <a:gd name="T26" fmla="*/ 1906 w 1950"/>
                  <a:gd name="T27" fmla="*/ 931 h 1951"/>
                  <a:gd name="T28" fmla="*/ 1950 w 1950"/>
                  <a:gd name="T29" fmla="*/ 976 h 1951"/>
                  <a:gd name="T30" fmla="*/ 1665 w 1950"/>
                  <a:gd name="T31" fmla="*/ 1665 h 1951"/>
                  <a:gd name="T32" fmla="*/ 975 w 1950"/>
                  <a:gd name="T33" fmla="*/ 195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0" h="1951">
                    <a:moveTo>
                      <a:pt x="975" y="1951"/>
                    </a:moveTo>
                    <a:cubicBezTo>
                      <a:pt x="715" y="1951"/>
                      <a:pt x="470" y="1849"/>
                      <a:pt x="285" y="1665"/>
                    </a:cubicBezTo>
                    <a:cubicBezTo>
                      <a:pt x="101" y="1481"/>
                      <a:pt x="0" y="1236"/>
                      <a:pt x="0" y="976"/>
                    </a:cubicBezTo>
                    <a:cubicBezTo>
                      <a:pt x="0" y="715"/>
                      <a:pt x="101" y="470"/>
                      <a:pt x="285" y="286"/>
                    </a:cubicBezTo>
                    <a:cubicBezTo>
                      <a:pt x="470" y="102"/>
                      <a:pt x="715" y="0"/>
                      <a:pt x="975" y="0"/>
                    </a:cubicBezTo>
                    <a:cubicBezTo>
                      <a:pt x="1000" y="0"/>
                      <a:pt x="1019" y="20"/>
                      <a:pt x="1019" y="44"/>
                    </a:cubicBezTo>
                    <a:cubicBezTo>
                      <a:pt x="1019" y="69"/>
                      <a:pt x="1000" y="89"/>
                      <a:pt x="975" y="89"/>
                    </a:cubicBezTo>
                    <a:cubicBezTo>
                      <a:pt x="738" y="89"/>
                      <a:pt x="516" y="181"/>
                      <a:pt x="348" y="348"/>
                    </a:cubicBezTo>
                    <a:cubicBezTo>
                      <a:pt x="181" y="516"/>
                      <a:pt x="88" y="739"/>
                      <a:pt x="88" y="976"/>
                    </a:cubicBezTo>
                    <a:cubicBezTo>
                      <a:pt x="88" y="1212"/>
                      <a:pt x="181" y="1435"/>
                      <a:pt x="348" y="1603"/>
                    </a:cubicBezTo>
                    <a:cubicBezTo>
                      <a:pt x="516" y="1770"/>
                      <a:pt x="738" y="1862"/>
                      <a:pt x="975" y="1862"/>
                    </a:cubicBezTo>
                    <a:cubicBezTo>
                      <a:pt x="1212" y="1862"/>
                      <a:pt x="1435" y="1770"/>
                      <a:pt x="1602" y="1603"/>
                    </a:cubicBezTo>
                    <a:cubicBezTo>
                      <a:pt x="1770" y="1435"/>
                      <a:pt x="1862" y="1212"/>
                      <a:pt x="1862" y="976"/>
                    </a:cubicBezTo>
                    <a:cubicBezTo>
                      <a:pt x="1862" y="951"/>
                      <a:pt x="1882" y="931"/>
                      <a:pt x="1906" y="931"/>
                    </a:cubicBezTo>
                    <a:cubicBezTo>
                      <a:pt x="1931" y="931"/>
                      <a:pt x="1950" y="951"/>
                      <a:pt x="1950" y="976"/>
                    </a:cubicBezTo>
                    <a:cubicBezTo>
                      <a:pt x="1950" y="1236"/>
                      <a:pt x="1849" y="1481"/>
                      <a:pt x="1665" y="1665"/>
                    </a:cubicBezTo>
                    <a:cubicBezTo>
                      <a:pt x="1481" y="1849"/>
                      <a:pt x="1236" y="1951"/>
                      <a:pt x="975" y="1951"/>
                    </a:cubicBezTo>
                  </a:path>
                </a:pathLst>
              </a:custGeom>
              <a:solidFill>
                <a:srgbClr val="5F5F5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47" name="Freeform 17"/>
              <p:cNvSpPr>
                <a:spLocks/>
              </p:cNvSpPr>
              <p:nvPr/>
            </p:nvSpPr>
            <p:spPr bwMode="auto">
              <a:xfrm>
                <a:off x="2168819" y="2535832"/>
                <a:ext cx="2288420" cy="2281112"/>
              </a:xfrm>
              <a:custGeom>
                <a:avLst/>
                <a:gdLst>
                  <a:gd name="T0" fmla="*/ 1178 w 1456"/>
                  <a:gd name="T1" fmla="*/ 1451 h 1451"/>
                  <a:gd name="T2" fmla="*/ 1146 w 1456"/>
                  <a:gd name="T3" fmla="*/ 1438 h 1451"/>
                  <a:gd name="T4" fmla="*/ 1146 w 1456"/>
                  <a:gd name="T5" fmla="*/ 1376 h 1451"/>
                  <a:gd name="T6" fmla="*/ 1367 w 1456"/>
                  <a:gd name="T7" fmla="*/ 843 h 1451"/>
                  <a:gd name="T8" fmla="*/ 1146 w 1456"/>
                  <a:gd name="T9" fmla="*/ 309 h 1451"/>
                  <a:gd name="T10" fmla="*/ 613 w 1456"/>
                  <a:gd name="T11" fmla="*/ 88 h 1451"/>
                  <a:gd name="T12" fmla="*/ 80 w 1456"/>
                  <a:gd name="T13" fmla="*/ 309 h 1451"/>
                  <a:gd name="T14" fmla="*/ 17 w 1456"/>
                  <a:gd name="T15" fmla="*/ 309 h 1451"/>
                  <a:gd name="T16" fmla="*/ 17 w 1456"/>
                  <a:gd name="T17" fmla="*/ 247 h 1451"/>
                  <a:gd name="T18" fmla="*/ 613 w 1456"/>
                  <a:gd name="T19" fmla="*/ 0 h 1451"/>
                  <a:gd name="T20" fmla="*/ 1209 w 1456"/>
                  <a:gd name="T21" fmla="*/ 247 h 1451"/>
                  <a:gd name="T22" fmla="*/ 1456 w 1456"/>
                  <a:gd name="T23" fmla="*/ 843 h 1451"/>
                  <a:gd name="T24" fmla="*/ 1209 w 1456"/>
                  <a:gd name="T25" fmla="*/ 1438 h 1451"/>
                  <a:gd name="T26" fmla="*/ 1178 w 1456"/>
                  <a:gd name="T27" fmla="*/ 1451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6" h="1451">
                    <a:moveTo>
                      <a:pt x="1178" y="1451"/>
                    </a:moveTo>
                    <a:cubicBezTo>
                      <a:pt x="1166" y="1451"/>
                      <a:pt x="1155" y="1447"/>
                      <a:pt x="1146" y="1438"/>
                    </a:cubicBezTo>
                    <a:cubicBezTo>
                      <a:pt x="1129" y="1421"/>
                      <a:pt x="1129" y="1393"/>
                      <a:pt x="1146" y="1376"/>
                    </a:cubicBezTo>
                    <a:cubicBezTo>
                      <a:pt x="1289" y="1233"/>
                      <a:pt x="1367" y="1044"/>
                      <a:pt x="1367" y="843"/>
                    </a:cubicBezTo>
                    <a:cubicBezTo>
                      <a:pt x="1367" y="641"/>
                      <a:pt x="1289" y="452"/>
                      <a:pt x="1146" y="309"/>
                    </a:cubicBezTo>
                    <a:cubicBezTo>
                      <a:pt x="1004" y="167"/>
                      <a:pt x="814" y="88"/>
                      <a:pt x="613" y="88"/>
                    </a:cubicBezTo>
                    <a:cubicBezTo>
                      <a:pt x="412" y="88"/>
                      <a:pt x="222" y="167"/>
                      <a:pt x="80" y="309"/>
                    </a:cubicBezTo>
                    <a:cubicBezTo>
                      <a:pt x="63" y="327"/>
                      <a:pt x="35" y="327"/>
                      <a:pt x="17" y="309"/>
                    </a:cubicBezTo>
                    <a:cubicBezTo>
                      <a:pt x="0" y="292"/>
                      <a:pt x="0" y="264"/>
                      <a:pt x="17" y="247"/>
                    </a:cubicBezTo>
                    <a:cubicBezTo>
                      <a:pt x="176" y="88"/>
                      <a:pt x="388" y="0"/>
                      <a:pt x="613" y="0"/>
                    </a:cubicBezTo>
                    <a:cubicBezTo>
                      <a:pt x="838" y="0"/>
                      <a:pt x="1050" y="88"/>
                      <a:pt x="1209" y="247"/>
                    </a:cubicBezTo>
                    <a:cubicBezTo>
                      <a:pt x="1368" y="406"/>
                      <a:pt x="1456" y="617"/>
                      <a:pt x="1456" y="843"/>
                    </a:cubicBezTo>
                    <a:cubicBezTo>
                      <a:pt x="1456" y="1068"/>
                      <a:pt x="1368" y="1279"/>
                      <a:pt x="1209" y="1438"/>
                    </a:cubicBezTo>
                    <a:cubicBezTo>
                      <a:pt x="1200" y="1447"/>
                      <a:pt x="1189" y="1451"/>
                      <a:pt x="1178" y="1451"/>
                    </a:cubicBezTo>
                  </a:path>
                </a:pathLst>
              </a:custGeom>
              <a:solidFill>
                <a:srgbClr val="9E9B7C"/>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48" name="Freeform 18"/>
              <p:cNvSpPr>
                <a:spLocks/>
              </p:cNvSpPr>
              <p:nvPr/>
            </p:nvSpPr>
            <p:spPr bwMode="auto">
              <a:xfrm>
                <a:off x="2015992" y="3045478"/>
                <a:ext cx="2231941" cy="1930274"/>
              </a:xfrm>
              <a:custGeom>
                <a:avLst/>
                <a:gdLst>
                  <a:gd name="T0" fmla="*/ 710 w 1420"/>
                  <a:gd name="T1" fmla="*/ 1228 h 1228"/>
                  <a:gd name="T2" fmla="*/ 208 w 1420"/>
                  <a:gd name="T3" fmla="*/ 1020 h 1228"/>
                  <a:gd name="T4" fmla="*/ 0 w 1420"/>
                  <a:gd name="T5" fmla="*/ 519 h 1228"/>
                  <a:gd name="T6" fmla="*/ 208 w 1420"/>
                  <a:gd name="T7" fmla="*/ 17 h 1228"/>
                  <a:gd name="T8" fmla="*/ 270 w 1420"/>
                  <a:gd name="T9" fmla="*/ 17 h 1228"/>
                  <a:gd name="T10" fmla="*/ 270 w 1420"/>
                  <a:gd name="T11" fmla="*/ 80 h 1228"/>
                  <a:gd name="T12" fmla="*/ 89 w 1420"/>
                  <a:gd name="T13" fmla="*/ 519 h 1228"/>
                  <a:gd name="T14" fmla="*/ 710 w 1420"/>
                  <a:gd name="T15" fmla="*/ 1140 h 1228"/>
                  <a:gd name="T16" fmla="*/ 1331 w 1420"/>
                  <a:gd name="T17" fmla="*/ 519 h 1228"/>
                  <a:gd name="T18" fmla="*/ 1376 w 1420"/>
                  <a:gd name="T19" fmla="*/ 474 h 1228"/>
                  <a:gd name="T20" fmla="*/ 1420 w 1420"/>
                  <a:gd name="T21" fmla="*/ 519 h 1228"/>
                  <a:gd name="T22" fmla="*/ 1212 w 1420"/>
                  <a:gd name="T23" fmla="*/ 1020 h 1228"/>
                  <a:gd name="T24" fmla="*/ 710 w 1420"/>
                  <a:gd name="T25" fmla="*/ 122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0" h="1228">
                    <a:moveTo>
                      <a:pt x="710" y="1228"/>
                    </a:moveTo>
                    <a:cubicBezTo>
                      <a:pt x="520" y="1228"/>
                      <a:pt x="342" y="1154"/>
                      <a:pt x="208" y="1020"/>
                    </a:cubicBezTo>
                    <a:cubicBezTo>
                      <a:pt x="74" y="886"/>
                      <a:pt x="0" y="708"/>
                      <a:pt x="0" y="519"/>
                    </a:cubicBezTo>
                    <a:cubicBezTo>
                      <a:pt x="0" y="329"/>
                      <a:pt x="74" y="151"/>
                      <a:pt x="208" y="17"/>
                    </a:cubicBezTo>
                    <a:cubicBezTo>
                      <a:pt x="225" y="0"/>
                      <a:pt x="253" y="0"/>
                      <a:pt x="270" y="17"/>
                    </a:cubicBezTo>
                    <a:cubicBezTo>
                      <a:pt x="288" y="34"/>
                      <a:pt x="288" y="62"/>
                      <a:pt x="270" y="80"/>
                    </a:cubicBezTo>
                    <a:cubicBezTo>
                      <a:pt x="153" y="197"/>
                      <a:pt x="89" y="353"/>
                      <a:pt x="89" y="519"/>
                    </a:cubicBezTo>
                    <a:cubicBezTo>
                      <a:pt x="89" y="861"/>
                      <a:pt x="368" y="1140"/>
                      <a:pt x="710" y="1140"/>
                    </a:cubicBezTo>
                    <a:cubicBezTo>
                      <a:pt x="1053" y="1140"/>
                      <a:pt x="1331" y="861"/>
                      <a:pt x="1331" y="519"/>
                    </a:cubicBezTo>
                    <a:cubicBezTo>
                      <a:pt x="1331" y="494"/>
                      <a:pt x="1351" y="474"/>
                      <a:pt x="1376" y="474"/>
                    </a:cubicBezTo>
                    <a:cubicBezTo>
                      <a:pt x="1400" y="474"/>
                      <a:pt x="1420" y="494"/>
                      <a:pt x="1420" y="519"/>
                    </a:cubicBezTo>
                    <a:cubicBezTo>
                      <a:pt x="1420" y="708"/>
                      <a:pt x="1346" y="886"/>
                      <a:pt x="1212" y="1020"/>
                    </a:cubicBezTo>
                    <a:cubicBezTo>
                      <a:pt x="1078" y="1154"/>
                      <a:pt x="900" y="1228"/>
                      <a:pt x="710" y="1228"/>
                    </a:cubicBezTo>
                  </a:path>
                </a:pathLst>
              </a:custGeom>
              <a:solidFill>
                <a:srgbClr val="4B505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49" name="Freeform 42"/>
              <p:cNvSpPr>
                <a:spLocks/>
              </p:cNvSpPr>
              <p:nvPr/>
            </p:nvSpPr>
            <p:spPr bwMode="auto">
              <a:xfrm>
                <a:off x="3671176" y="4400324"/>
                <a:ext cx="548184" cy="548849"/>
              </a:xfrm>
              <a:custGeom>
                <a:avLst/>
                <a:gdLst>
                  <a:gd name="T0" fmla="*/ 631 w 825"/>
                  <a:gd name="T1" fmla="*/ 826 h 826"/>
                  <a:gd name="T2" fmla="*/ 825 w 825"/>
                  <a:gd name="T3" fmla="*/ 629 h 826"/>
                  <a:gd name="T4" fmla="*/ 194 w 825"/>
                  <a:gd name="T5" fmla="*/ 0 h 826"/>
                  <a:gd name="T6" fmla="*/ 0 w 825"/>
                  <a:gd name="T7" fmla="*/ 194 h 826"/>
                  <a:gd name="T8" fmla="*/ 631 w 825"/>
                  <a:gd name="T9" fmla="*/ 826 h 826"/>
                </a:gdLst>
                <a:ahLst/>
                <a:cxnLst>
                  <a:cxn ang="0">
                    <a:pos x="T0" y="T1"/>
                  </a:cxn>
                  <a:cxn ang="0">
                    <a:pos x="T2" y="T3"/>
                  </a:cxn>
                  <a:cxn ang="0">
                    <a:pos x="T4" y="T5"/>
                  </a:cxn>
                  <a:cxn ang="0">
                    <a:pos x="T6" y="T7"/>
                  </a:cxn>
                  <a:cxn ang="0">
                    <a:pos x="T8" y="T9"/>
                  </a:cxn>
                </a:cxnLst>
                <a:rect l="0" t="0" r="r" b="b"/>
                <a:pathLst>
                  <a:path w="825" h="826">
                    <a:moveTo>
                      <a:pt x="631" y="826"/>
                    </a:moveTo>
                    <a:lnTo>
                      <a:pt x="825" y="629"/>
                    </a:lnTo>
                    <a:lnTo>
                      <a:pt x="194" y="0"/>
                    </a:lnTo>
                    <a:lnTo>
                      <a:pt x="0" y="194"/>
                    </a:lnTo>
                    <a:lnTo>
                      <a:pt x="631" y="826"/>
                    </a:lnTo>
                    <a:close/>
                  </a:path>
                </a:pathLst>
              </a:custGeom>
              <a:solidFill>
                <a:srgbClr val="FFFFFF">
                  <a:lumMod val="6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0" name="Freeform 43"/>
              <p:cNvSpPr>
                <a:spLocks/>
              </p:cNvSpPr>
              <p:nvPr/>
            </p:nvSpPr>
            <p:spPr bwMode="auto">
              <a:xfrm>
                <a:off x="3671176" y="4400324"/>
                <a:ext cx="548184" cy="548849"/>
              </a:xfrm>
              <a:custGeom>
                <a:avLst/>
                <a:gdLst>
                  <a:gd name="T0" fmla="*/ 631 w 825"/>
                  <a:gd name="T1" fmla="*/ 826 h 826"/>
                  <a:gd name="T2" fmla="*/ 825 w 825"/>
                  <a:gd name="T3" fmla="*/ 629 h 826"/>
                  <a:gd name="T4" fmla="*/ 194 w 825"/>
                  <a:gd name="T5" fmla="*/ 0 h 826"/>
                  <a:gd name="T6" fmla="*/ 0 w 825"/>
                  <a:gd name="T7" fmla="*/ 194 h 826"/>
                  <a:gd name="T8" fmla="*/ 631 w 825"/>
                  <a:gd name="T9" fmla="*/ 826 h 826"/>
                </a:gdLst>
                <a:ahLst/>
                <a:cxnLst>
                  <a:cxn ang="0">
                    <a:pos x="T0" y="T1"/>
                  </a:cxn>
                  <a:cxn ang="0">
                    <a:pos x="T2" y="T3"/>
                  </a:cxn>
                  <a:cxn ang="0">
                    <a:pos x="T4" y="T5"/>
                  </a:cxn>
                  <a:cxn ang="0">
                    <a:pos x="T6" y="T7"/>
                  </a:cxn>
                  <a:cxn ang="0">
                    <a:pos x="T8" y="T9"/>
                  </a:cxn>
                </a:cxnLst>
                <a:rect l="0" t="0" r="r" b="b"/>
                <a:pathLst>
                  <a:path w="825" h="826">
                    <a:moveTo>
                      <a:pt x="631" y="826"/>
                    </a:moveTo>
                    <a:lnTo>
                      <a:pt x="825" y="629"/>
                    </a:lnTo>
                    <a:lnTo>
                      <a:pt x="194" y="0"/>
                    </a:lnTo>
                    <a:lnTo>
                      <a:pt x="0" y="194"/>
                    </a:lnTo>
                    <a:lnTo>
                      <a:pt x="631" y="8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1" name="Freeform 44"/>
              <p:cNvSpPr>
                <a:spLocks/>
              </p:cNvSpPr>
              <p:nvPr/>
            </p:nvSpPr>
            <p:spPr bwMode="auto">
              <a:xfrm>
                <a:off x="3679149" y="4503981"/>
                <a:ext cx="436554" cy="437219"/>
              </a:xfrm>
              <a:custGeom>
                <a:avLst/>
                <a:gdLst>
                  <a:gd name="T0" fmla="*/ 631 w 657"/>
                  <a:gd name="T1" fmla="*/ 658 h 658"/>
                  <a:gd name="T2" fmla="*/ 657 w 657"/>
                  <a:gd name="T3" fmla="*/ 629 h 658"/>
                  <a:gd name="T4" fmla="*/ 26 w 657"/>
                  <a:gd name="T5" fmla="*/ 0 h 658"/>
                  <a:gd name="T6" fmla="*/ 0 w 657"/>
                  <a:gd name="T7" fmla="*/ 26 h 658"/>
                  <a:gd name="T8" fmla="*/ 631 w 657"/>
                  <a:gd name="T9" fmla="*/ 658 h 658"/>
                </a:gdLst>
                <a:ahLst/>
                <a:cxnLst>
                  <a:cxn ang="0">
                    <a:pos x="T0" y="T1"/>
                  </a:cxn>
                  <a:cxn ang="0">
                    <a:pos x="T2" y="T3"/>
                  </a:cxn>
                  <a:cxn ang="0">
                    <a:pos x="T4" y="T5"/>
                  </a:cxn>
                  <a:cxn ang="0">
                    <a:pos x="T6" y="T7"/>
                  </a:cxn>
                  <a:cxn ang="0">
                    <a:pos x="T8" y="T9"/>
                  </a:cxn>
                </a:cxnLst>
                <a:rect l="0" t="0" r="r" b="b"/>
                <a:pathLst>
                  <a:path w="657" h="658">
                    <a:moveTo>
                      <a:pt x="631" y="658"/>
                    </a:moveTo>
                    <a:lnTo>
                      <a:pt x="657" y="629"/>
                    </a:lnTo>
                    <a:lnTo>
                      <a:pt x="26" y="0"/>
                    </a:lnTo>
                    <a:lnTo>
                      <a:pt x="0" y="26"/>
                    </a:lnTo>
                    <a:lnTo>
                      <a:pt x="631" y="658"/>
                    </a:lnTo>
                    <a:close/>
                  </a:path>
                </a:pathLst>
              </a:custGeom>
              <a:solidFill>
                <a:srgbClr val="FFFFFF">
                  <a:lumMod val="5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2" name="Freeform 45"/>
              <p:cNvSpPr>
                <a:spLocks/>
              </p:cNvSpPr>
              <p:nvPr/>
            </p:nvSpPr>
            <p:spPr bwMode="auto">
              <a:xfrm>
                <a:off x="3679149" y="4503981"/>
                <a:ext cx="436554" cy="437219"/>
              </a:xfrm>
              <a:custGeom>
                <a:avLst/>
                <a:gdLst>
                  <a:gd name="T0" fmla="*/ 631 w 657"/>
                  <a:gd name="T1" fmla="*/ 658 h 658"/>
                  <a:gd name="T2" fmla="*/ 657 w 657"/>
                  <a:gd name="T3" fmla="*/ 629 h 658"/>
                  <a:gd name="T4" fmla="*/ 26 w 657"/>
                  <a:gd name="T5" fmla="*/ 0 h 658"/>
                  <a:gd name="T6" fmla="*/ 0 w 657"/>
                  <a:gd name="T7" fmla="*/ 26 h 658"/>
                  <a:gd name="T8" fmla="*/ 631 w 657"/>
                  <a:gd name="T9" fmla="*/ 658 h 658"/>
                </a:gdLst>
                <a:ahLst/>
                <a:cxnLst>
                  <a:cxn ang="0">
                    <a:pos x="T0" y="T1"/>
                  </a:cxn>
                  <a:cxn ang="0">
                    <a:pos x="T2" y="T3"/>
                  </a:cxn>
                  <a:cxn ang="0">
                    <a:pos x="T4" y="T5"/>
                  </a:cxn>
                  <a:cxn ang="0">
                    <a:pos x="T6" y="T7"/>
                  </a:cxn>
                  <a:cxn ang="0">
                    <a:pos x="T8" y="T9"/>
                  </a:cxn>
                </a:cxnLst>
                <a:rect l="0" t="0" r="r" b="b"/>
                <a:pathLst>
                  <a:path w="657" h="658">
                    <a:moveTo>
                      <a:pt x="631" y="658"/>
                    </a:moveTo>
                    <a:lnTo>
                      <a:pt x="657" y="629"/>
                    </a:lnTo>
                    <a:lnTo>
                      <a:pt x="26" y="0"/>
                    </a:lnTo>
                    <a:lnTo>
                      <a:pt x="0" y="26"/>
                    </a:lnTo>
                    <a:lnTo>
                      <a:pt x="631" y="6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3" name="Freeform 46"/>
              <p:cNvSpPr>
                <a:spLocks/>
              </p:cNvSpPr>
              <p:nvPr/>
            </p:nvSpPr>
            <p:spPr bwMode="auto">
              <a:xfrm>
                <a:off x="3704398" y="4490027"/>
                <a:ext cx="425923" cy="425924"/>
              </a:xfrm>
              <a:custGeom>
                <a:avLst/>
                <a:gdLst>
                  <a:gd name="T0" fmla="*/ 629 w 641"/>
                  <a:gd name="T1" fmla="*/ 641 h 641"/>
                  <a:gd name="T2" fmla="*/ 641 w 641"/>
                  <a:gd name="T3" fmla="*/ 632 h 641"/>
                  <a:gd name="T4" fmla="*/ 9 w 641"/>
                  <a:gd name="T5" fmla="*/ 0 h 641"/>
                  <a:gd name="T6" fmla="*/ 0 w 641"/>
                  <a:gd name="T7" fmla="*/ 9 h 641"/>
                  <a:gd name="T8" fmla="*/ 629 w 641"/>
                  <a:gd name="T9" fmla="*/ 641 h 641"/>
                </a:gdLst>
                <a:ahLst/>
                <a:cxnLst>
                  <a:cxn ang="0">
                    <a:pos x="T0" y="T1"/>
                  </a:cxn>
                  <a:cxn ang="0">
                    <a:pos x="T2" y="T3"/>
                  </a:cxn>
                  <a:cxn ang="0">
                    <a:pos x="T4" y="T5"/>
                  </a:cxn>
                  <a:cxn ang="0">
                    <a:pos x="T6" y="T7"/>
                  </a:cxn>
                  <a:cxn ang="0">
                    <a:pos x="T8" y="T9"/>
                  </a:cxn>
                </a:cxnLst>
                <a:rect l="0" t="0" r="r" b="b"/>
                <a:pathLst>
                  <a:path w="641" h="641">
                    <a:moveTo>
                      <a:pt x="629" y="641"/>
                    </a:moveTo>
                    <a:lnTo>
                      <a:pt x="641" y="632"/>
                    </a:lnTo>
                    <a:lnTo>
                      <a:pt x="9" y="0"/>
                    </a:lnTo>
                    <a:lnTo>
                      <a:pt x="0" y="9"/>
                    </a:lnTo>
                    <a:lnTo>
                      <a:pt x="629" y="641"/>
                    </a:lnTo>
                    <a:close/>
                  </a:path>
                </a:pathLst>
              </a:custGeom>
              <a:solidFill>
                <a:srgbClr val="FFFFFF">
                  <a:lumMod val="50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4" name="Freeform 47"/>
              <p:cNvSpPr>
                <a:spLocks/>
              </p:cNvSpPr>
              <p:nvPr/>
            </p:nvSpPr>
            <p:spPr bwMode="auto">
              <a:xfrm>
                <a:off x="3704399" y="4490027"/>
                <a:ext cx="425923" cy="425923"/>
              </a:xfrm>
              <a:custGeom>
                <a:avLst/>
                <a:gdLst>
                  <a:gd name="T0" fmla="*/ 629 w 641"/>
                  <a:gd name="T1" fmla="*/ 641 h 641"/>
                  <a:gd name="T2" fmla="*/ 641 w 641"/>
                  <a:gd name="T3" fmla="*/ 632 h 641"/>
                  <a:gd name="T4" fmla="*/ 9 w 641"/>
                  <a:gd name="T5" fmla="*/ 0 h 641"/>
                  <a:gd name="T6" fmla="*/ 0 w 641"/>
                  <a:gd name="T7" fmla="*/ 9 h 641"/>
                  <a:gd name="T8" fmla="*/ 629 w 641"/>
                  <a:gd name="T9" fmla="*/ 641 h 641"/>
                </a:gdLst>
                <a:ahLst/>
                <a:cxnLst>
                  <a:cxn ang="0">
                    <a:pos x="T0" y="T1"/>
                  </a:cxn>
                  <a:cxn ang="0">
                    <a:pos x="T2" y="T3"/>
                  </a:cxn>
                  <a:cxn ang="0">
                    <a:pos x="T4" y="T5"/>
                  </a:cxn>
                  <a:cxn ang="0">
                    <a:pos x="T6" y="T7"/>
                  </a:cxn>
                  <a:cxn ang="0">
                    <a:pos x="T8" y="T9"/>
                  </a:cxn>
                </a:cxnLst>
                <a:rect l="0" t="0" r="r" b="b"/>
                <a:pathLst>
                  <a:path w="641" h="641">
                    <a:moveTo>
                      <a:pt x="629" y="641"/>
                    </a:moveTo>
                    <a:lnTo>
                      <a:pt x="641" y="632"/>
                    </a:lnTo>
                    <a:lnTo>
                      <a:pt x="9" y="0"/>
                    </a:lnTo>
                    <a:lnTo>
                      <a:pt x="0" y="9"/>
                    </a:lnTo>
                    <a:lnTo>
                      <a:pt x="629" y="6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5" name="Freeform 48"/>
              <p:cNvSpPr>
                <a:spLocks/>
              </p:cNvSpPr>
              <p:nvPr/>
            </p:nvSpPr>
            <p:spPr bwMode="auto">
              <a:xfrm>
                <a:off x="3978823" y="4706643"/>
                <a:ext cx="858490" cy="858490"/>
              </a:xfrm>
              <a:custGeom>
                <a:avLst/>
                <a:gdLst>
                  <a:gd name="T0" fmla="*/ 405 w 546"/>
                  <a:gd name="T1" fmla="*/ 535 h 546"/>
                  <a:gd name="T2" fmla="*/ 446 w 546"/>
                  <a:gd name="T3" fmla="*/ 535 h 546"/>
                  <a:gd name="T4" fmla="*/ 534 w 546"/>
                  <a:gd name="T5" fmla="*/ 447 h 546"/>
                  <a:gd name="T6" fmla="*/ 534 w 546"/>
                  <a:gd name="T7" fmla="*/ 405 h 546"/>
                  <a:gd name="T8" fmla="*/ 140 w 546"/>
                  <a:gd name="T9" fmla="*/ 11 h 546"/>
                  <a:gd name="T10" fmla="*/ 99 w 546"/>
                  <a:gd name="T11" fmla="*/ 11 h 546"/>
                  <a:gd name="T12" fmla="*/ 11 w 546"/>
                  <a:gd name="T13" fmla="*/ 100 h 546"/>
                  <a:gd name="T14" fmla="*/ 11 w 546"/>
                  <a:gd name="T15" fmla="*/ 141 h 546"/>
                  <a:gd name="T16" fmla="*/ 405 w 546"/>
                  <a:gd name="T17" fmla="*/ 53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546">
                    <a:moveTo>
                      <a:pt x="405" y="535"/>
                    </a:moveTo>
                    <a:cubicBezTo>
                      <a:pt x="416" y="546"/>
                      <a:pt x="435" y="546"/>
                      <a:pt x="446" y="535"/>
                    </a:cubicBezTo>
                    <a:cubicBezTo>
                      <a:pt x="534" y="447"/>
                      <a:pt x="534" y="447"/>
                      <a:pt x="534" y="447"/>
                    </a:cubicBezTo>
                    <a:cubicBezTo>
                      <a:pt x="546" y="435"/>
                      <a:pt x="546" y="417"/>
                      <a:pt x="534" y="405"/>
                    </a:cubicBezTo>
                    <a:cubicBezTo>
                      <a:pt x="140" y="11"/>
                      <a:pt x="140" y="11"/>
                      <a:pt x="140" y="11"/>
                    </a:cubicBezTo>
                    <a:cubicBezTo>
                      <a:pt x="129" y="0"/>
                      <a:pt x="111" y="0"/>
                      <a:pt x="99" y="11"/>
                    </a:cubicBezTo>
                    <a:cubicBezTo>
                      <a:pt x="11" y="100"/>
                      <a:pt x="11" y="100"/>
                      <a:pt x="11" y="100"/>
                    </a:cubicBezTo>
                    <a:cubicBezTo>
                      <a:pt x="0" y="111"/>
                      <a:pt x="0" y="130"/>
                      <a:pt x="11" y="141"/>
                    </a:cubicBezTo>
                    <a:cubicBezTo>
                      <a:pt x="405" y="535"/>
                      <a:pt x="405" y="535"/>
                      <a:pt x="405" y="535"/>
                    </a:cubicBezTo>
                  </a:path>
                </a:pathLst>
              </a:custGeom>
              <a:solidFill>
                <a:srgbClr val="4B505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56" name="Freeform 49"/>
              <p:cNvSpPr>
                <a:spLocks/>
              </p:cNvSpPr>
              <p:nvPr/>
            </p:nvSpPr>
            <p:spPr bwMode="auto">
              <a:xfrm>
                <a:off x="4705085" y="5502009"/>
                <a:ext cx="20599" cy="20599"/>
              </a:xfrm>
              <a:custGeom>
                <a:avLst/>
                <a:gdLst>
                  <a:gd name="T0" fmla="*/ 31 w 31"/>
                  <a:gd name="T1" fmla="*/ 0 h 31"/>
                  <a:gd name="T2" fmla="*/ 0 w 31"/>
                  <a:gd name="T3" fmla="*/ 31 h 31"/>
                  <a:gd name="T4" fmla="*/ 0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lnTo>
                      <a:pt x="0" y="31"/>
                    </a:lnTo>
                    <a:lnTo>
                      <a:pt x="0" y="31"/>
                    </a:lnTo>
                    <a:lnTo>
                      <a:pt x="31" y="0"/>
                    </a:lnTo>
                    <a:close/>
                  </a:path>
                </a:pathLst>
              </a:custGeom>
              <a:solidFill>
                <a:srgbClr val="C2B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3" name="Freeform 50"/>
              <p:cNvSpPr>
                <a:spLocks/>
              </p:cNvSpPr>
              <p:nvPr/>
            </p:nvSpPr>
            <p:spPr bwMode="auto">
              <a:xfrm>
                <a:off x="4705085" y="5502009"/>
                <a:ext cx="20599" cy="20599"/>
              </a:xfrm>
              <a:custGeom>
                <a:avLst/>
                <a:gdLst>
                  <a:gd name="T0" fmla="*/ 31 w 31"/>
                  <a:gd name="T1" fmla="*/ 0 h 31"/>
                  <a:gd name="T2" fmla="*/ 0 w 31"/>
                  <a:gd name="T3" fmla="*/ 31 h 31"/>
                  <a:gd name="T4" fmla="*/ 0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lnTo>
                      <a:pt x="0" y="31"/>
                    </a:lnTo>
                    <a:lnTo>
                      <a:pt x="0" y="3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4" name="Freeform 51"/>
              <p:cNvSpPr>
                <a:spLocks/>
              </p:cNvSpPr>
              <p:nvPr/>
            </p:nvSpPr>
            <p:spPr bwMode="auto">
              <a:xfrm>
                <a:off x="4021349" y="4818274"/>
                <a:ext cx="704333" cy="704334"/>
              </a:xfrm>
              <a:custGeom>
                <a:avLst/>
                <a:gdLst>
                  <a:gd name="T0" fmla="*/ 31 w 1060"/>
                  <a:gd name="T1" fmla="*/ 0 h 1060"/>
                  <a:gd name="T2" fmla="*/ 3 w 1060"/>
                  <a:gd name="T3" fmla="*/ 29 h 1060"/>
                  <a:gd name="T4" fmla="*/ 0 w 1060"/>
                  <a:gd name="T5" fmla="*/ 31 h 1060"/>
                  <a:gd name="T6" fmla="*/ 1029 w 1060"/>
                  <a:gd name="T7" fmla="*/ 1060 h 1060"/>
                  <a:gd name="T8" fmla="*/ 1060 w 1060"/>
                  <a:gd name="T9" fmla="*/ 1029 h 1060"/>
                  <a:gd name="T10" fmla="*/ 31 w 1060"/>
                  <a:gd name="T11" fmla="*/ 0 h 1060"/>
                </a:gdLst>
                <a:ahLst/>
                <a:cxnLst>
                  <a:cxn ang="0">
                    <a:pos x="T0" y="T1"/>
                  </a:cxn>
                  <a:cxn ang="0">
                    <a:pos x="T2" y="T3"/>
                  </a:cxn>
                  <a:cxn ang="0">
                    <a:pos x="T4" y="T5"/>
                  </a:cxn>
                  <a:cxn ang="0">
                    <a:pos x="T6" y="T7"/>
                  </a:cxn>
                  <a:cxn ang="0">
                    <a:pos x="T8" y="T9"/>
                  </a:cxn>
                  <a:cxn ang="0">
                    <a:pos x="T10" y="T11"/>
                  </a:cxn>
                </a:cxnLst>
                <a:rect l="0" t="0" r="r" b="b"/>
                <a:pathLst>
                  <a:path w="1060" h="1060">
                    <a:moveTo>
                      <a:pt x="31" y="0"/>
                    </a:moveTo>
                    <a:lnTo>
                      <a:pt x="3" y="29"/>
                    </a:lnTo>
                    <a:lnTo>
                      <a:pt x="0" y="31"/>
                    </a:lnTo>
                    <a:lnTo>
                      <a:pt x="1029" y="1060"/>
                    </a:lnTo>
                    <a:lnTo>
                      <a:pt x="1060" y="1029"/>
                    </a:lnTo>
                    <a:lnTo>
                      <a:pt x="31" y="0"/>
                    </a:lnTo>
                    <a:close/>
                  </a:path>
                </a:pathLst>
              </a:custGeom>
              <a:solidFill>
                <a:srgbClr val="4B5050">
                  <a:lumMod val="7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5" name="Freeform 52"/>
              <p:cNvSpPr>
                <a:spLocks/>
              </p:cNvSpPr>
              <p:nvPr/>
            </p:nvSpPr>
            <p:spPr bwMode="auto">
              <a:xfrm>
                <a:off x="4021349" y="4818274"/>
                <a:ext cx="704334" cy="704334"/>
              </a:xfrm>
              <a:custGeom>
                <a:avLst/>
                <a:gdLst>
                  <a:gd name="T0" fmla="*/ 31 w 1060"/>
                  <a:gd name="T1" fmla="*/ 0 h 1060"/>
                  <a:gd name="T2" fmla="*/ 3 w 1060"/>
                  <a:gd name="T3" fmla="*/ 29 h 1060"/>
                  <a:gd name="T4" fmla="*/ 0 w 1060"/>
                  <a:gd name="T5" fmla="*/ 31 h 1060"/>
                  <a:gd name="T6" fmla="*/ 1029 w 1060"/>
                  <a:gd name="T7" fmla="*/ 1060 h 1060"/>
                  <a:gd name="T8" fmla="*/ 1060 w 1060"/>
                  <a:gd name="T9" fmla="*/ 1029 h 1060"/>
                  <a:gd name="T10" fmla="*/ 31 w 1060"/>
                  <a:gd name="T11" fmla="*/ 0 h 1060"/>
                </a:gdLst>
                <a:ahLst/>
                <a:cxnLst>
                  <a:cxn ang="0">
                    <a:pos x="T0" y="T1"/>
                  </a:cxn>
                  <a:cxn ang="0">
                    <a:pos x="T2" y="T3"/>
                  </a:cxn>
                  <a:cxn ang="0">
                    <a:pos x="T4" y="T5"/>
                  </a:cxn>
                  <a:cxn ang="0">
                    <a:pos x="T6" y="T7"/>
                  </a:cxn>
                  <a:cxn ang="0">
                    <a:pos x="T8" y="T9"/>
                  </a:cxn>
                  <a:cxn ang="0">
                    <a:pos x="T10" y="T11"/>
                  </a:cxn>
                </a:cxnLst>
                <a:rect l="0" t="0" r="r" b="b"/>
                <a:pathLst>
                  <a:path w="1060" h="1060">
                    <a:moveTo>
                      <a:pt x="31" y="0"/>
                    </a:moveTo>
                    <a:lnTo>
                      <a:pt x="3" y="29"/>
                    </a:lnTo>
                    <a:lnTo>
                      <a:pt x="0" y="31"/>
                    </a:lnTo>
                    <a:lnTo>
                      <a:pt x="1029" y="1060"/>
                    </a:lnTo>
                    <a:lnTo>
                      <a:pt x="1060" y="1029"/>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6" name="Freeform 53"/>
              <p:cNvSpPr>
                <a:spLocks noEditPoints="1"/>
              </p:cNvSpPr>
              <p:nvPr/>
            </p:nvSpPr>
            <p:spPr bwMode="auto">
              <a:xfrm>
                <a:off x="3982146" y="4859470"/>
                <a:ext cx="710314" cy="688387"/>
              </a:xfrm>
              <a:custGeom>
                <a:avLst/>
                <a:gdLst>
                  <a:gd name="T0" fmla="*/ 452 w 452"/>
                  <a:gd name="T1" fmla="*/ 430 h 438"/>
                  <a:gd name="T2" fmla="*/ 444 w 452"/>
                  <a:gd name="T3" fmla="*/ 438 h 438"/>
                  <a:gd name="T4" fmla="*/ 452 w 452"/>
                  <a:gd name="T5" fmla="*/ 430 h 438"/>
                  <a:gd name="T6" fmla="*/ 12 w 452"/>
                  <a:gd name="T7" fmla="*/ 0 h 438"/>
                  <a:gd name="T8" fmla="*/ 9 w 452"/>
                  <a:gd name="T9" fmla="*/ 3 h 438"/>
                  <a:gd name="T10" fmla="*/ 0 w 452"/>
                  <a:gd name="T11" fmla="*/ 23 h 438"/>
                  <a:gd name="T12" fmla="*/ 9 w 452"/>
                  <a:gd name="T13" fmla="*/ 3 h 438"/>
                  <a:gd name="T14" fmla="*/ 12 w 452"/>
                  <a:gd name="T15" fmla="*/ 0 h 438"/>
                  <a:gd name="T16" fmla="*/ 12 w 452"/>
                  <a:gd name="T1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438">
                    <a:moveTo>
                      <a:pt x="452" y="430"/>
                    </a:moveTo>
                    <a:cubicBezTo>
                      <a:pt x="444" y="438"/>
                      <a:pt x="444" y="438"/>
                      <a:pt x="444" y="438"/>
                    </a:cubicBezTo>
                    <a:cubicBezTo>
                      <a:pt x="452" y="430"/>
                      <a:pt x="452" y="430"/>
                      <a:pt x="452" y="430"/>
                    </a:cubicBezTo>
                    <a:moveTo>
                      <a:pt x="12" y="0"/>
                    </a:moveTo>
                    <a:cubicBezTo>
                      <a:pt x="9" y="3"/>
                      <a:pt x="9" y="3"/>
                      <a:pt x="9" y="3"/>
                    </a:cubicBezTo>
                    <a:cubicBezTo>
                      <a:pt x="3" y="8"/>
                      <a:pt x="0" y="16"/>
                      <a:pt x="0" y="23"/>
                    </a:cubicBezTo>
                    <a:cubicBezTo>
                      <a:pt x="0" y="16"/>
                      <a:pt x="3" y="8"/>
                      <a:pt x="9" y="3"/>
                    </a:cubicBezTo>
                    <a:cubicBezTo>
                      <a:pt x="12" y="0"/>
                      <a:pt x="12" y="0"/>
                      <a:pt x="12" y="0"/>
                    </a:cubicBezTo>
                    <a:cubicBezTo>
                      <a:pt x="12" y="0"/>
                      <a:pt x="12" y="0"/>
                      <a:pt x="12" y="0"/>
                    </a:cubicBezTo>
                  </a:path>
                </a:pathLst>
              </a:custGeom>
              <a:solidFill>
                <a:srgbClr val="C2B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7" name="Freeform 54"/>
              <p:cNvSpPr>
                <a:spLocks/>
              </p:cNvSpPr>
              <p:nvPr/>
            </p:nvSpPr>
            <p:spPr bwMode="auto">
              <a:xfrm>
                <a:off x="4001415" y="4851497"/>
                <a:ext cx="7309" cy="7973"/>
              </a:xfrm>
              <a:custGeom>
                <a:avLst/>
                <a:gdLst>
                  <a:gd name="T0" fmla="*/ 11 w 11"/>
                  <a:gd name="T1" fmla="*/ 0 h 12"/>
                  <a:gd name="T2" fmla="*/ 0 w 11"/>
                  <a:gd name="T3" fmla="*/ 12 h 12"/>
                  <a:gd name="T4" fmla="*/ 0 w 11"/>
                  <a:gd name="T5" fmla="*/ 12 h 12"/>
                  <a:gd name="T6" fmla="*/ 11 w 11"/>
                  <a:gd name="T7" fmla="*/ 0 h 12"/>
                  <a:gd name="T8" fmla="*/ 11 w 11"/>
                  <a:gd name="T9" fmla="*/ 0 h 12"/>
                </a:gdLst>
                <a:ahLst/>
                <a:cxnLst>
                  <a:cxn ang="0">
                    <a:pos x="T0" y="T1"/>
                  </a:cxn>
                  <a:cxn ang="0">
                    <a:pos x="T2" y="T3"/>
                  </a:cxn>
                  <a:cxn ang="0">
                    <a:pos x="T4" y="T5"/>
                  </a:cxn>
                  <a:cxn ang="0">
                    <a:pos x="T6" y="T7"/>
                  </a:cxn>
                  <a:cxn ang="0">
                    <a:pos x="T8" y="T9"/>
                  </a:cxn>
                </a:cxnLst>
                <a:rect l="0" t="0" r="r" b="b"/>
                <a:pathLst>
                  <a:path w="11" h="12">
                    <a:moveTo>
                      <a:pt x="11" y="0"/>
                    </a:moveTo>
                    <a:lnTo>
                      <a:pt x="0" y="12"/>
                    </a:lnTo>
                    <a:lnTo>
                      <a:pt x="0" y="12"/>
                    </a:lnTo>
                    <a:lnTo>
                      <a:pt x="11" y="0"/>
                    </a:lnTo>
                    <a:lnTo>
                      <a:pt x="11" y="0"/>
                    </a:lnTo>
                    <a:close/>
                  </a:path>
                </a:pathLst>
              </a:custGeom>
              <a:solidFill>
                <a:srgbClr val="736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68" name="Freeform 55"/>
              <p:cNvSpPr>
                <a:spLocks/>
              </p:cNvSpPr>
              <p:nvPr/>
            </p:nvSpPr>
            <p:spPr bwMode="auto">
              <a:xfrm>
                <a:off x="4001415" y="4851497"/>
                <a:ext cx="7309" cy="7973"/>
              </a:xfrm>
              <a:custGeom>
                <a:avLst/>
                <a:gdLst>
                  <a:gd name="T0" fmla="*/ 11 w 11"/>
                  <a:gd name="T1" fmla="*/ 0 h 12"/>
                  <a:gd name="T2" fmla="*/ 0 w 11"/>
                  <a:gd name="T3" fmla="*/ 12 h 12"/>
                  <a:gd name="T4" fmla="*/ 0 w 11"/>
                  <a:gd name="T5" fmla="*/ 12 h 12"/>
                  <a:gd name="T6" fmla="*/ 11 w 11"/>
                  <a:gd name="T7" fmla="*/ 0 h 12"/>
                  <a:gd name="T8" fmla="*/ 11 w 11"/>
                  <a:gd name="T9" fmla="*/ 0 h 12"/>
                </a:gdLst>
                <a:ahLst/>
                <a:cxnLst>
                  <a:cxn ang="0">
                    <a:pos x="T0" y="T1"/>
                  </a:cxn>
                  <a:cxn ang="0">
                    <a:pos x="T2" y="T3"/>
                  </a:cxn>
                  <a:cxn ang="0">
                    <a:pos x="T4" y="T5"/>
                  </a:cxn>
                  <a:cxn ang="0">
                    <a:pos x="T6" y="T7"/>
                  </a:cxn>
                  <a:cxn ang="0">
                    <a:pos x="T8" y="T9"/>
                  </a:cxn>
                </a:cxnLst>
                <a:rect l="0" t="0" r="r" b="b"/>
                <a:pathLst>
                  <a:path w="11" h="12">
                    <a:moveTo>
                      <a:pt x="11" y="0"/>
                    </a:moveTo>
                    <a:lnTo>
                      <a:pt x="0" y="12"/>
                    </a:lnTo>
                    <a:lnTo>
                      <a:pt x="0" y="12"/>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0" name="Rectangle 56"/>
              <p:cNvSpPr>
                <a:spLocks noChangeArrowheads="1"/>
              </p:cNvSpPr>
              <p:nvPr/>
            </p:nvSpPr>
            <p:spPr bwMode="auto">
              <a:xfrm>
                <a:off x="4008725" y="4850167"/>
                <a:ext cx="664" cy="1329"/>
              </a:xfrm>
              <a:prstGeom prst="rect">
                <a:avLst/>
              </a:prstGeom>
              <a:solidFill>
                <a:srgbClr val="6158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1" name="Rectangle 57"/>
              <p:cNvSpPr>
                <a:spLocks noChangeArrowheads="1"/>
              </p:cNvSpPr>
              <p:nvPr/>
            </p:nvSpPr>
            <p:spPr bwMode="auto">
              <a:xfrm>
                <a:off x="4008725" y="4850167"/>
                <a:ext cx="664" cy="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2" name="Freeform 58"/>
              <p:cNvSpPr>
                <a:spLocks/>
              </p:cNvSpPr>
              <p:nvPr/>
            </p:nvSpPr>
            <p:spPr bwMode="auto">
              <a:xfrm>
                <a:off x="3982146" y="4850167"/>
                <a:ext cx="710314" cy="710314"/>
              </a:xfrm>
              <a:custGeom>
                <a:avLst/>
                <a:gdLst>
                  <a:gd name="T0" fmla="*/ 17 w 452"/>
                  <a:gd name="T1" fmla="*/ 0 h 452"/>
                  <a:gd name="T2" fmla="*/ 17 w 452"/>
                  <a:gd name="T3" fmla="*/ 1 h 452"/>
                  <a:gd name="T4" fmla="*/ 12 w 452"/>
                  <a:gd name="T5" fmla="*/ 6 h 452"/>
                  <a:gd name="T6" fmla="*/ 9 w 452"/>
                  <a:gd name="T7" fmla="*/ 9 h 452"/>
                  <a:gd name="T8" fmla="*/ 0 w 452"/>
                  <a:gd name="T9" fmla="*/ 29 h 452"/>
                  <a:gd name="T10" fmla="*/ 9 w 452"/>
                  <a:gd name="T11" fmla="*/ 50 h 452"/>
                  <a:gd name="T12" fmla="*/ 403 w 452"/>
                  <a:gd name="T13" fmla="*/ 444 h 452"/>
                  <a:gd name="T14" fmla="*/ 424 w 452"/>
                  <a:gd name="T15" fmla="*/ 452 h 452"/>
                  <a:gd name="T16" fmla="*/ 444 w 452"/>
                  <a:gd name="T17" fmla="*/ 444 h 452"/>
                  <a:gd name="T18" fmla="*/ 444 w 452"/>
                  <a:gd name="T19" fmla="*/ 444 h 452"/>
                  <a:gd name="T20" fmla="*/ 452 w 452"/>
                  <a:gd name="T21" fmla="*/ 436 h 452"/>
                  <a:gd name="T22" fmla="*/ 17 w 452"/>
                  <a:gd name="T2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2" h="452">
                    <a:moveTo>
                      <a:pt x="17" y="0"/>
                    </a:moveTo>
                    <a:cubicBezTo>
                      <a:pt x="17" y="1"/>
                      <a:pt x="17" y="1"/>
                      <a:pt x="17" y="1"/>
                    </a:cubicBezTo>
                    <a:cubicBezTo>
                      <a:pt x="12" y="6"/>
                      <a:pt x="12" y="6"/>
                      <a:pt x="12" y="6"/>
                    </a:cubicBezTo>
                    <a:cubicBezTo>
                      <a:pt x="9" y="9"/>
                      <a:pt x="9" y="9"/>
                      <a:pt x="9" y="9"/>
                    </a:cubicBezTo>
                    <a:cubicBezTo>
                      <a:pt x="3" y="14"/>
                      <a:pt x="0" y="22"/>
                      <a:pt x="0" y="29"/>
                    </a:cubicBezTo>
                    <a:cubicBezTo>
                      <a:pt x="0" y="37"/>
                      <a:pt x="3" y="44"/>
                      <a:pt x="9" y="50"/>
                    </a:cubicBezTo>
                    <a:cubicBezTo>
                      <a:pt x="403" y="444"/>
                      <a:pt x="403" y="444"/>
                      <a:pt x="403" y="444"/>
                    </a:cubicBezTo>
                    <a:cubicBezTo>
                      <a:pt x="409" y="450"/>
                      <a:pt x="416" y="452"/>
                      <a:pt x="424" y="452"/>
                    </a:cubicBezTo>
                    <a:cubicBezTo>
                      <a:pt x="431" y="452"/>
                      <a:pt x="438" y="450"/>
                      <a:pt x="444" y="444"/>
                    </a:cubicBezTo>
                    <a:cubicBezTo>
                      <a:pt x="444" y="444"/>
                      <a:pt x="444" y="444"/>
                      <a:pt x="444" y="444"/>
                    </a:cubicBezTo>
                    <a:cubicBezTo>
                      <a:pt x="452" y="436"/>
                      <a:pt x="452" y="436"/>
                      <a:pt x="452" y="436"/>
                    </a:cubicBezTo>
                    <a:cubicBezTo>
                      <a:pt x="17" y="0"/>
                      <a:pt x="17" y="0"/>
                      <a:pt x="17" y="0"/>
                    </a:cubicBezTo>
                  </a:path>
                </a:pathLst>
              </a:custGeom>
              <a:solidFill>
                <a:srgbClr val="4B5050">
                  <a:lumMod val="7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3" name="Freeform 59"/>
              <p:cNvSpPr>
                <a:spLocks/>
              </p:cNvSpPr>
              <p:nvPr/>
            </p:nvSpPr>
            <p:spPr bwMode="auto">
              <a:xfrm>
                <a:off x="3649249" y="4378397"/>
                <a:ext cx="218609" cy="218609"/>
              </a:xfrm>
              <a:custGeom>
                <a:avLst/>
                <a:gdLst>
                  <a:gd name="T0" fmla="*/ 90 w 329"/>
                  <a:gd name="T1" fmla="*/ 329 h 329"/>
                  <a:gd name="T2" fmla="*/ 329 w 329"/>
                  <a:gd name="T3" fmla="*/ 87 h 329"/>
                  <a:gd name="T4" fmla="*/ 241 w 329"/>
                  <a:gd name="T5" fmla="*/ 0 h 329"/>
                  <a:gd name="T6" fmla="*/ 0 w 329"/>
                  <a:gd name="T7" fmla="*/ 239 h 329"/>
                  <a:gd name="T8" fmla="*/ 90 w 329"/>
                  <a:gd name="T9" fmla="*/ 329 h 329"/>
                </a:gdLst>
                <a:ahLst/>
                <a:cxnLst>
                  <a:cxn ang="0">
                    <a:pos x="T0" y="T1"/>
                  </a:cxn>
                  <a:cxn ang="0">
                    <a:pos x="T2" y="T3"/>
                  </a:cxn>
                  <a:cxn ang="0">
                    <a:pos x="T4" y="T5"/>
                  </a:cxn>
                  <a:cxn ang="0">
                    <a:pos x="T6" y="T7"/>
                  </a:cxn>
                  <a:cxn ang="0">
                    <a:pos x="T8" y="T9"/>
                  </a:cxn>
                </a:cxnLst>
                <a:rect l="0" t="0" r="r" b="b"/>
                <a:pathLst>
                  <a:path w="329" h="329">
                    <a:moveTo>
                      <a:pt x="90" y="329"/>
                    </a:moveTo>
                    <a:lnTo>
                      <a:pt x="329" y="87"/>
                    </a:lnTo>
                    <a:lnTo>
                      <a:pt x="241" y="0"/>
                    </a:lnTo>
                    <a:lnTo>
                      <a:pt x="0" y="239"/>
                    </a:lnTo>
                    <a:lnTo>
                      <a:pt x="90" y="329"/>
                    </a:lnTo>
                    <a:close/>
                  </a:path>
                </a:pathLst>
              </a:custGeom>
              <a:solidFill>
                <a:srgbClr val="FFFFFF">
                  <a:lumMod val="7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4" name="Freeform 60"/>
              <p:cNvSpPr>
                <a:spLocks/>
              </p:cNvSpPr>
              <p:nvPr/>
            </p:nvSpPr>
            <p:spPr bwMode="auto">
              <a:xfrm>
                <a:off x="3652570" y="4510625"/>
                <a:ext cx="83058" cy="81729"/>
              </a:xfrm>
              <a:custGeom>
                <a:avLst/>
                <a:gdLst>
                  <a:gd name="T0" fmla="*/ 89 w 125"/>
                  <a:gd name="T1" fmla="*/ 123 h 123"/>
                  <a:gd name="T2" fmla="*/ 125 w 125"/>
                  <a:gd name="T3" fmla="*/ 90 h 123"/>
                  <a:gd name="T4" fmla="*/ 35 w 125"/>
                  <a:gd name="T5" fmla="*/ 0 h 123"/>
                  <a:gd name="T6" fmla="*/ 0 w 125"/>
                  <a:gd name="T7" fmla="*/ 35 h 123"/>
                  <a:gd name="T8" fmla="*/ 89 w 125"/>
                  <a:gd name="T9" fmla="*/ 123 h 123"/>
                </a:gdLst>
                <a:ahLst/>
                <a:cxnLst>
                  <a:cxn ang="0">
                    <a:pos x="T0" y="T1"/>
                  </a:cxn>
                  <a:cxn ang="0">
                    <a:pos x="T2" y="T3"/>
                  </a:cxn>
                  <a:cxn ang="0">
                    <a:pos x="T4" y="T5"/>
                  </a:cxn>
                  <a:cxn ang="0">
                    <a:pos x="T6" y="T7"/>
                  </a:cxn>
                  <a:cxn ang="0">
                    <a:pos x="T8" y="T9"/>
                  </a:cxn>
                </a:cxnLst>
                <a:rect l="0" t="0" r="r" b="b"/>
                <a:pathLst>
                  <a:path w="125" h="123">
                    <a:moveTo>
                      <a:pt x="89" y="123"/>
                    </a:moveTo>
                    <a:lnTo>
                      <a:pt x="125" y="90"/>
                    </a:lnTo>
                    <a:lnTo>
                      <a:pt x="35" y="0"/>
                    </a:lnTo>
                    <a:lnTo>
                      <a:pt x="0" y="35"/>
                    </a:lnTo>
                    <a:lnTo>
                      <a:pt x="89" y="123"/>
                    </a:lnTo>
                    <a:close/>
                  </a:path>
                </a:pathLst>
              </a:custGeom>
              <a:solidFill>
                <a:srgbClr val="FFFFFF">
                  <a:lumMod val="6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5" name="Freeform 61"/>
              <p:cNvSpPr>
                <a:spLocks/>
              </p:cNvSpPr>
              <p:nvPr/>
            </p:nvSpPr>
            <p:spPr bwMode="auto">
              <a:xfrm>
                <a:off x="3685129" y="4491356"/>
                <a:ext cx="69105" cy="69105"/>
              </a:xfrm>
              <a:custGeom>
                <a:avLst/>
                <a:gdLst>
                  <a:gd name="T0" fmla="*/ 88 w 104"/>
                  <a:gd name="T1" fmla="*/ 104 h 104"/>
                  <a:gd name="T2" fmla="*/ 104 w 104"/>
                  <a:gd name="T3" fmla="*/ 90 h 104"/>
                  <a:gd name="T4" fmla="*/ 14 w 104"/>
                  <a:gd name="T5" fmla="*/ 0 h 104"/>
                  <a:gd name="T6" fmla="*/ 0 w 104"/>
                  <a:gd name="T7" fmla="*/ 14 h 104"/>
                  <a:gd name="T8" fmla="*/ 88 w 104"/>
                  <a:gd name="T9" fmla="*/ 104 h 104"/>
                </a:gdLst>
                <a:ahLst/>
                <a:cxnLst>
                  <a:cxn ang="0">
                    <a:pos x="T0" y="T1"/>
                  </a:cxn>
                  <a:cxn ang="0">
                    <a:pos x="T2" y="T3"/>
                  </a:cxn>
                  <a:cxn ang="0">
                    <a:pos x="T4" y="T5"/>
                  </a:cxn>
                  <a:cxn ang="0">
                    <a:pos x="T6" y="T7"/>
                  </a:cxn>
                  <a:cxn ang="0">
                    <a:pos x="T8" y="T9"/>
                  </a:cxn>
                </a:cxnLst>
                <a:rect l="0" t="0" r="r" b="b"/>
                <a:pathLst>
                  <a:path w="104" h="104">
                    <a:moveTo>
                      <a:pt x="88" y="104"/>
                    </a:moveTo>
                    <a:lnTo>
                      <a:pt x="104" y="90"/>
                    </a:lnTo>
                    <a:lnTo>
                      <a:pt x="14" y="0"/>
                    </a:lnTo>
                    <a:lnTo>
                      <a:pt x="0" y="14"/>
                    </a:lnTo>
                    <a:lnTo>
                      <a:pt x="88" y="104"/>
                    </a:lnTo>
                    <a:close/>
                  </a:path>
                </a:pathLst>
              </a:custGeom>
              <a:solidFill>
                <a:srgbClr val="FFFFFF">
                  <a:lumMod val="6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76" name="Freeform 175"/>
              <p:cNvSpPr>
                <a:spLocks/>
              </p:cNvSpPr>
              <p:nvPr/>
            </p:nvSpPr>
            <p:spPr bwMode="auto">
              <a:xfrm>
                <a:off x="2250548" y="2979032"/>
                <a:ext cx="1763492" cy="1762164"/>
              </a:xfrm>
              <a:custGeom>
                <a:avLst/>
                <a:gdLst>
                  <a:gd name="T0" fmla="*/ 1076 w 1122"/>
                  <a:gd name="T1" fmla="*/ 561 h 1121"/>
                  <a:gd name="T2" fmla="*/ 1030 w 1122"/>
                  <a:gd name="T3" fmla="*/ 561 h 1121"/>
                  <a:gd name="T4" fmla="*/ 993 w 1122"/>
                  <a:gd name="T5" fmla="*/ 743 h 1121"/>
                  <a:gd name="T6" fmla="*/ 823 w 1122"/>
                  <a:gd name="T7" fmla="*/ 949 h 1121"/>
                  <a:gd name="T8" fmla="*/ 561 w 1122"/>
                  <a:gd name="T9" fmla="*/ 1029 h 1121"/>
                  <a:gd name="T10" fmla="*/ 379 w 1122"/>
                  <a:gd name="T11" fmla="*/ 993 h 1121"/>
                  <a:gd name="T12" fmla="*/ 172 w 1122"/>
                  <a:gd name="T13" fmla="*/ 823 h 1121"/>
                  <a:gd name="T14" fmla="*/ 92 w 1122"/>
                  <a:gd name="T15" fmla="*/ 561 h 1121"/>
                  <a:gd name="T16" fmla="*/ 129 w 1122"/>
                  <a:gd name="T17" fmla="*/ 378 h 1121"/>
                  <a:gd name="T18" fmla="*/ 299 w 1122"/>
                  <a:gd name="T19" fmla="*/ 172 h 1121"/>
                  <a:gd name="T20" fmla="*/ 561 w 1122"/>
                  <a:gd name="T21" fmla="*/ 92 h 1121"/>
                  <a:gd name="T22" fmla="*/ 744 w 1122"/>
                  <a:gd name="T23" fmla="*/ 128 h 1121"/>
                  <a:gd name="T24" fmla="*/ 950 w 1122"/>
                  <a:gd name="T25" fmla="*/ 298 h 1121"/>
                  <a:gd name="T26" fmla="*/ 1030 w 1122"/>
                  <a:gd name="T27" fmla="*/ 561 h 1121"/>
                  <a:gd name="T28" fmla="*/ 1076 w 1122"/>
                  <a:gd name="T29" fmla="*/ 561 h 1121"/>
                  <a:gd name="T30" fmla="*/ 1122 w 1122"/>
                  <a:gd name="T31" fmla="*/ 561 h 1121"/>
                  <a:gd name="T32" fmla="*/ 1078 w 1122"/>
                  <a:gd name="T33" fmla="*/ 342 h 1121"/>
                  <a:gd name="T34" fmla="*/ 875 w 1122"/>
                  <a:gd name="T35" fmla="*/ 96 h 1121"/>
                  <a:gd name="T36" fmla="*/ 561 w 1122"/>
                  <a:gd name="T37" fmla="*/ 0 h 1121"/>
                  <a:gd name="T38" fmla="*/ 343 w 1122"/>
                  <a:gd name="T39" fmla="*/ 44 h 1121"/>
                  <a:gd name="T40" fmla="*/ 96 w 1122"/>
                  <a:gd name="T41" fmla="*/ 247 h 1121"/>
                  <a:gd name="T42" fmla="*/ 0 w 1122"/>
                  <a:gd name="T43" fmla="*/ 561 h 1121"/>
                  <a:gd name="T44" fmla="*/ 44 w 1122"/>
                  <a:gd name="T45" fmla="*/ 779 h 1121"/>
                  <a:gd name="T46" fmla="*/ 248 w 1122"/>
                  <a:gd name="T47" fmla="*/ 1026 h 1121"/>
                  <a:gd name="T48" fmla="*/ 561 w 1122"/>
                  <a:gd name="T49" fmla="*/ 1121 h 1121"/>
                  <a:gd name="T50" fmla="*/ 779 w 1122"/>
                  <a:gd name="T51" fmla="*/ 1077 h 1121"/>
                  <a:gd name="T52" fmla="*/ 1026 w 1122"/>
                  <a:gd name="T53" fmla="*/ 874 h 1121"/>
                  <a:gd name="T54" fmla="*/ 1122 w 1122"/>
                  <a:gd name="T55" fmla="*/ 561 h 1121"/>
                  <a:gd name="T56" fmla="*/ 1076 w 1122"/>
                  <a:gd name="T57" fmla="*/ 5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2" h="1121">
                    <a:moveTo>
                      <a:pt x="1076" y="561"/>
                    </a:moveTo>
                    <a:cubicBezTo>
                      <a:pt x="1030" y="561"/>
                      <a:pt x="1030" y="561"/>
                      <a:pt x="1030" y="561"/>
                    </a:cubicBezTo>
                    <a:cubicBezTo>
                      <a:pt x="1030" y="625"/>
                      <a:pt x="1017" y="687"/>
                      <a:pt x="993" y="743"/>
                    </a:cubicBezTo>
                    <a:cubicBezTo>
                      <a:pt x="958" y="827"/>
                      <a:pt x="898" y="899"/>
                      <a:pt x="823" y="949"/>
                    </a:cubicBezTo>
                    <a:cubicBezTo>
                      <a:pt x="748" y="1000"/>
                      <a:pt x="658" y="1029"/>
                      <a:pt x="561" y="1029"/>
                    </a:cubicBezTo>
                    <a:cubicBezTo>
                      <a:pt x="496" y="1029"/>
                      <a:pt x="435" y="1016"/>
                      <a:pt x="379" y="993"/>
                    </a:cubicBezTo>
                    <a:cubicBezTo>
                      <a:pt x="294" y="957"/>
                      <a:pt x="223" y="898"/>
                      <a:pt x="172" y="823"/>
                    </a:cubicBezTo>
                    <a:cubicBezTo>
                      <a:pt x="122" y="748"/>
                      <a:pt x="92" y="658"/>
                      <a:pt x="92" y="561"/>
                    </a:cubicBezTo>
                    <a:cubicBezTo>
                      <a:pt x="92" y="496"/>
                      <a:pt x="105" y="434"/>
                      <a:pt x="129" y="378"/>
                    </a:cubicBezTo>
                    <a:cubicBezTo>
                      <a:pt x="165" y="294"/>
                      <a:pt x="224" y="222"/>
                      <a:pt x="299" y="172"/>
                    </a:cubicBezTo>
                    <a:cubicBezTo>
                      <a:pt x="374" y="121"/>
                      <a:pt x="464" y="92"/>
                      <a:pt x="561" y="92"/>
                    </a:cubicBezTo>
                    <a:cubicBezTo>
                      <a:pt x="626" y="92"/>
                      <a:pt x="688" y="105"/>
                      <a:pt x="744" y="128"/>
                    </a:cubicBezTo>
                    <a:cubicBezTo>
                      <a:pt x="828" y="164"/>
                      <a:pt x="899" y="224"/>
                      <a:pt x="950" y="298"/>
                    </a:cubicBezTo>
                    <a:cubicBezTo>
                      <a:pt x="1000" y="373"/>
                      <a:pt x="1030" y="463"/>
                      <a:pt x="1030" y="561"/>
                    </a:cubicBezTo>
                    <a:cubicBezTo>
                      <a:pt x="1076" y="561"/>
                      <a:pt x="1076" y="561"/>
                      <a:pt x="1076" y="561"/>
                    </a:cubicBezTo>
                    <a:cubicBezTo>
                      <a:pt x="1122" y="561"/>
                      <a:pt x="1122" y="561"/>
                      <a:pt x="1122" y="561"/>
                    </a:cubicBezTo>
                    <a:cubicBezTo>
                      <a:pt x="1122" y="483"/>
                      <a:pt x="1106" y="409"/>
                      <a:pt x="1078" y="342"/>
                    </a:cubicBezTo>
                    <a:cubicBezTo>
                      <a:pt x="1035" y="242"/>
                      <a:pt x="964" y="156"/>
                      <a:pt x="875" y="96"/>
                    </a:cubicBezTo>
                    <a:cubicBezTo>
                      <a:pt x="785" y="35"/>
                      <a:pt x="677" y="0"/>
                      <a:pt x="561" y="0"/>
                    </a:cubicBezTo>
                    <a:cubicBezTo>
                      <a:pt x="484" y="0"/>
                      <a:pt x="410" y="15"/>
                      <a:pt x="343" y="44"/>
                    </a:cubicBezTo>
                    <a:cubicBezTo>
                      <a:pt x="242" y="86"/>
                      <a:pt x="157" y="157"/>
                      <a:pt x="96" y="247"/>
                    </a:cubicBezTo>
                    <a:cubicBezTo>
                      <a:pt x="36" y="336"/>
                      <a:pt x="0" y="445"/>
                      <a:pt x="0" y="561"/>
                    </a:cubicBezTo>
                    <a:cubicBezTo>
                      <a:pt x="0" y="638"/>
                      <a:pt x="16" y="712"/>
                      <a:pt x="44" y="779"/>
                    </a:cubicBezTo>
                    <a:cubicBezTo>
                      <a:pt x="87" y="880"/>
                      <a:pt x="158" y="965"/>
                      <a:pt x="248" y="1026"/>
                    </a:cubicBezTo>
                    <a:cubicBezTo>
                      <a:pt x="337" y="1086"/>
                      <a:pt x="445" y="1121"/>
                      <a:pt x="561" y="1121"/>
                    </a:cubicBezTo>
                    <a:cubicBezTo>
                      <a:pt x="638" y="1121"/>
                      <a:pt x="712" y="1106"/>
                      <a:pt x="779" y="1077"/>
                    </a:cubicBezTo>
                    <a:cubicBezTo>
                      <a:pt x="880" y="1035"/>
                      <a:pt x="966" y="964"/>
                      <a:pt x="1026" y="874"/>
                    </a:cubicBezTo>
                    <a:cubicBezTo>
                      <a:pt x="1087" y="785"/>
                      <a:pt x="1122" y="677"/>
                      <a:pt x="1122" y="561"/>
                    </a:cubicBezTo>
                    <a:lnTo>
                      <a:pt x="1076" y="561"/>
                    </a:lnTo>
                    <a:close/>
                  </a:path>
                </a:pathLst>
              </a:custGeom>
              <a:solidFill>
                <a:srgbClr val="FFFFFF">
                  <a:lumMod val="8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sp>
            <p:nvSpPr>
              <p:cNvPr id="181" name="Freeform 180"/>
              <p:cNvSpPr>
                <a:spLocks/>
              </p:cNvSpPr>
              <p:nvPr/>
            </p:nvSpPr>
            <p:spPr bwMode="auto">
              <a:xfrm>
                <a:off x="2286429" y="3015577"/>
                <a:ext cx="1691066" cy="1689736"/>
              </a:xfrm>
              <a:custGeom>
                <a:avLst/>
                <a:gdLst>
                  <a:gd name="T0" fmla="*/ 1053 w 1076"/>
                  <a:gd name="T1" fmla="*/ 538 h 1075"/>
                  <a:gd name="T2" fmla="*/ 1030 w 1076"/>
                  <a:gd name="T3" fmla="*/ 538 h 1075"/>
                  <a:gd name="T4" fmla="*/ 886 w 1076"/>
                  <a:gd name="T5" fmla="*/ 885 h 1075"/>
                  <a:gd name="T6" fmla="*/ 538 w 1076"/>
                  <a:gd name="T7" fmla="*/ 1029 h 1075"/>
                  <a:gd name="T8" fmla="*/ 190 w 1076"/>
                  <a:gd name="T9" fmla="*/ 885 h 1075"/>
                  <a:gd name="T10" fmla="*/ 46 w 1076"/>
                  <a:gd name="T11" fmla="*/ 538 h 1075"/>
                  <a:gd name="T12" fmla="*/ 190 w 1076"/>
                  <a:gd name="T13" fmla="*/ 190 h 1075"/>
                  <a:gd name="T14" fmla="*/ 538 w 1076"/>
                  <a:gd name="T15" fmla="*/ 46 h 1075"/>
                  <a:gd name="T16" fmla="*/ 886 w 1076"/>
                  <a:gd name="T17" fmla="*/ 190 h 1075"/>
                  <a:gd name="T18" fmla="*/ 1030 w 1076"/>
                  <a:gd name="T19" fmla="*/ 538 h 1075"/>
                  <a:gd name="T20" fmla="*/ 1053 w 1076"/>
                  <a:gd name="T21" fmla="*/ 538 h 1075"/>
                  <a:gd name="T22" fmla="*/ 1076 w 1076"/>
                  <a:gd name="T23" fmla="*/ 538 h 1075"/>
                  <a:gd name="T24" fmla="*/ 918 w 1076"/>
                  <a:gd name="T25" fmla="*/ 157 h 1075"/>
                  <a:gd name="T26" fmla="*/ 538 w 1076"/>
                  <a:gd name="T27" fmla="*/ 0 h 1075"/>
                  <a:gd name="T28" fmla="*/ 158 w 1076"/>
                  <a:gd name="T29" fmla="*/ 157 h 1075"/>
                  <a:gd name="T30" fmla="*/ 0 w 1076"/>
                  <a:gd name="T31" fmla="*/ 538 h 1075"/>
                  <a:gd name="T32" fmla="*/ 158 w 1076"/>
                  <a:gd name="T33" fmla="*/ 918 h 1075"/>
                  <a:gd name="T34" fmla="*/ 538 w 1076"/>
                  <a:gd name="T35" fmla="*/ 1075 h 1075"/>
                  <a:gd name="T36" fmla="*/ 918 w 1076"/>
                  <a:gd name="T37" fmla="*/ 918 h 1075"/>
                  <a:gd name="T38" fmla="*/ 1076 w 1076"/>
                  <a:gd name="T39" fmla="*/ 538 h 1075"/>
                  <a:gd name="T40" fmla="*/ 1053 w 1076"/>
                  <a:gd name="T41" fmla="*/ 538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6" h="1075">
                    <a:moveTo>
                      <a:pt x="1053" y="538"/>
                    </a:moveTo>
                    <a:cubicBezTo>
                      <a:pt x="1030" y="538"/>
                      <a:pt x="1030" y="538"/>
                      <a:pt x="1030" y="538"/>
                    </a:cubicBezTo>
                    <a:cubicBezTo>
                      <a:pt x="1030" y="673"/>
                      <a:pt x="975" y="796"/>
                      <a:pt x="886" y="885"/>
                    </a:cubicBezTo>
                    <a:cubicBezTo>
                      <a:pt x="797" y="974"/>
                      <a:pt x="674" y="1029"/>
                      <a:pt x="538" y="1029"/>
                    </a:cubicBezTo>
                    <a:cubicBezTo>
                      <a:pt x="402" y="1029"/>
                      <a:pt x="279" y="974"/>
                      <a:pt x="190" y="885"/>
                    </a:cubicBezTo>
                    <a:cubicBezTo>
                      <a:pt x="101" y="796"/>
                      <a:pt x="46" y="673"/>
                      <a:pt x="46" y="538"/>
                    </a:cubicBezTo>
                    <a:cubicBezTo>
                      <a:pt x="46" y="402"/>
                      <a:pt x="101" y="279"/>
                      <a:pt x="190" y="190"/>
                    </a:cubicBezTo>
                    <a:cubicBezTo>
                      <a:pt x="279" y="101"/>
                      <a:pt x="402" y="46"/>
                      <a:pt x="538" y="46"/>
                    </a:cubicBezTo>
                    <a:cubicBezTo>
                      <a:pt x="674" y="46"/>
                      <a:pt x="797" y="101"/>
                      <a:pt x="886" y="190"/>
                    </a:cubicBezTo>
                    <a:cubicBezTo>
                      <a:pt x="975" y="279"/>
                      <a:pt x="1030" y="402"/>
                      <a:pt x="1030" y="538"/>
                    </a:cubicBezTo>
                    <a:cubicBezTo>
                      <a:pt x="1053" y="538"/>
                      <a:pt x="1053" y="538"/>
                      <a:pt x="1053" y="538"/>
                    </a:cubicBezTo>
                    <a:cubicBezTo>
                      <a:pt x="1076" y="538"/>
                      <a:pt x="1076" y="538"/>
                      <a:pt x="1076" y="538"/>
                    </a:cubicBezTo>
                    <a:cubicBezTo>
                      <a:pt x="1076" y="389"/>
                      <a:pt x="1016" y="255"/>
                      <a:pt x="918" y="157"/>
                    </a:cubicBezTo>
                    <a:cubicBezTo>
                      <a:pt x="821" y="60"/>
                      <a:pt x="687" y="0"/>
                      <a:pt x="538" y="0"/>
                    </a:cubicBezTo>
                    <a:cubicBezTo>
                      <a:pt x="390" y="0"/>
                      <a:pt x="255" y="60"/>
                      <a:pt x="158" y="157"/>
                    </a:cubicBezTo>
                    <a:cubicBezTo>
                      <a:pt x="61" y="255"/>
                      <a:pt x="0" y="389"/>
                      <a:pt x="0" y="538"/>
                    </a:cubicBezTo>
                    <a:cubicBezTo>
                      <a:pt x="0" y="686"/>
                      <a:pt x="61" y="821"/>
                      <a:pt x="158" y="918"/>
                    </a:cubicBezTo>
                    <a:cubicBezTo>
                      <a:pt x="255" y="1015"/>
                      <a:pt x="390" y="1075"/>
                      <a:pt x="538" y="1075"/>
                    </a:cubicBezTo>
                    <a:cubicBezTo>
                      <a:pt x="687" y="1075"/>
                      <a:pt x="821" y="1015"/>
                      <a:pt x="918" y="918"/>
                    </a:cubicBezTo>
                    <a:cubicBezTo>
                      <a:pt x="1016" y="821"/>
                      <a:pt x="1076" y="686"/>
                      <a:pt x="1076" y="538"/>
                    </a:cubicBezTo>
                    <a:lnTo>
                      <a:pt x="1053" y="538"/>
                    </a:lnTo>
                    <a:close/>
                  </a:path>
                </a:pathLst>
              </a:custGeom>
              <a:solidFill>
                <a:srgbClr val="FFFFFF">
                  <a:lumMod val="7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latin typeface="Open Sans"/>
                </a:endParaRPr>
              </a:p>
            </p:txBody>
          </p:sp>
        </p:grpSp>
        <p:sp>
          <p:nvSpPr>
            <p:cNvPr id="73" name="Shape 2784"/>
            <p:cNvSpPr/>
            <p:nvPr/>
          </p:nvSpPr>
          <p:spPr>
            <a:xfrm>
              <a:off x="1102821" y="1737249"/>
              <a:ext cx="563272" cy="56549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FFFFF"/>
            </a:solidFill>
            <a:ln w="12700">
              <a:miter lim="400000"/>
            </a:ln>
          </p:spPr>
          <p:txBody>
            <a:bodyPr lIns="14284" tIns="14284" rIns="14284" bIns="14284" anchor="ctr"/>
            <a:lstStyle/>
            <a:p>
              <a:pPr marL="0" marR="0" lvl="0" indent="0" defTabSz="171401"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cxnSp>
          <p:nvCxnSpPr>
            <p:cNvPr id="77" name="Straight Connector 76"/>
            <p:cNvCxnSpPr>
              <a:stCxn id="146" idx="14"/>
              <a:endCxn id="144" idx="2"/>
            </p:cNvCxnSpPr>
            <p:nvPr/>
          </p:nvCxnSpPr>
          <p:spPr>
            <a:xfrm>
              <a:off x="2271369" y="2068682"/>
              <a:ext cx="1581393" cy="3114"/>
            </a:xfrm>
            <a:prstGeom prst="line">
              <a:avLst/>
            </a:prstGeom>
            <a:ln w="28575">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00" name="Straight Connector 99"/>
            <p:cNvCxnSpPr>
              <a:stCxn id="142" idx="0"/>
              <a:endCxn id="144" idx="4"/>
            </p:cNvCxnSpPr>
            <p:nvPr/>
          </p:nvCxnSpPr>
          <p:spPr>
            <a:xfrm flipV="1">
              <a:off x="4235192" y="2454326"/>
              <a:ext cx="0" cy="511026"/>
            </a:xfrm>
            <a:prstGeom prst="line">
              <a:avLst/>
            </a:prstGeom>
            <a:ln w="28575">
              <a:solidFill>
                <a:schemeClr val="bg1">
                  <a:lumMod val="50000"/>
                </a:schemeClr>
              </a:solidFill>
              <a:prstDash val="dash"/>
              <a:headEnd type="arrow"/>
              <a:tailEnd type="none"/>
            </a:ln>
          </p:spPr>
          <p:style>
            <a:lnRef idx="1">
              <a:schemeClr val="dk1"/>
            </a:lnRef>
            <a:fillRef idx="0">
              <a:schemeClr val="dk1"/>
            </a:fillRef>
            <a:effectRef idx="0">
              <a:schemeClr val="dk1"/>
            </a:effectRef>
            <a:fontRef idx="minor">
              <a:schemeClr val="tx1"/>
            </a:fontRef>
          </p:style>
        </p:cxnSp>
        <p:sp>
          <p:nvSpPr>
            <p:cNvPr id="101" name="TextBox 100"/>
            <p:cNvSpPr txBox="1"/>
            <p:nvPr/>
          </p:nvSpPr>
          <p:spPr>
            <a:xfrm>
              <a:off x="4624942" y="1689683"/>
              <a:ext cx="2338840" cy="707886"/>
            </a:xfrm>
            <a:prstGeom prst="rect">
              <a:avLst/>
            </a:prstGeom>
            <a:noFill/>
          </p:spPr>
          <p:txBody>
            <a:bodyPr wrap="square" rtlCol="0">
              <a:spAutoFit/>
            </a:bodyPr>
            <a:lstStyle/>
            <a:p>
              <a:r>
                <a:rPr lang="en-IN" b="1" dirty="0" smtClean="0"/>
                <a:t>Validation Report Tool</a:t>
              </a:r>
            </a:p>
            <a:p>
              <a:r>
                <a:rPr lang="en-IN" sz="1100" dirty="0" smtClean="0"/>
                <a:t>Data Mismatch – List/Libraries, Item Count, views &amp; Permissions</a:t>
              </a:r>
              <a:endParaRPr lang="en-IN" sz="1100" dirty="0"/>
            </a:p>
          </p:txBody>
        </p:sp>
        <p:sp>
          <p:nvSpPr>
            <p:cNvPr id="102" name="TextBox 101"/>
            <p:cNvSpPr txBox="1"/>
            <p:nvPr/>
          </p:nvSpPr>
          <p:spPr>
            <a:xfrm>
              <a:off x="1393348" y="3214800"/>
              <a:ext cx="2502859" cy="1046440"/>
            </a:xfrm>
            <a:prstGeom prst="rect">
              <a:avLst/>
            </a:prstGeom>
            <a:noFill/>
          </p:spPr>
          <p:txBody>
            <a:bodyPr wrap="square" rtlCol="0">
              <a:spAutoFit/>
            </a:bodyPr>
            <a:lstStyle/>
            <a:p>
              <a:pPr algn="r"/>
              <a:r>
                <a:rPr lang="en-IN" b="1" dirty="0" smtClean="0"/>
                <a:t>Site Comparison</a:t>
              </a:r>
            </a:p>
            <a:p>
              <a:pPr algn="r"/>
              <a:r>
                <a:rPr lang="en-IN" sz="1100" dirty="0" smtClean="0"/>
                <a:t>Sites &amp; Site Collections</a:t>
              </a:r>
            </a:p>
            <a:p>
              <a:pPr algn="r"/>
              <a:r>
                <a:rPr lang="en-IN" sz="1100" dirty="0" smtClean="0"/>
                <a:t>Root &amp; Sub sites Pages – Home Page &amp; Page Libraries</a:t>
              </a:r>
            </a:p>
            <a:p>
              <a:pPr algn="r"/>
              <a:r>
                <a:rPr lang="en-IN" sz="1100" dirty="0" smtClean="0"/>
                <a:t>Links in all Pages &amp; their associations</a:t>
              </a:r>
            </a:p>
          </p:txBody>
        </p:sp>
        <p:sp>
          <p:nvSpPr>
            <p:cNvPr id="103" name="TextBox 102"/>
            <p:cNvSpPr txBox="1"/>
            <p:nvPr/>
          </p:nvSpPr>
          <p:spPr>
            <a:xfrm>
              <a:off x="6652495" y="2772491"/>
              <a:ext cx="3646891" cy="1046440"/>
            </a:xfrm>
            <a:prstGeom prst="rect">
              <a:avLst/>
            </a:prstGeom>
            <a:noFill/>
          </p:spPr>
          <p:txBody>
            <a:bodyPr wrap="square" rtlCol="0">
              <a:spAutoFit/>
            </a:bodyPr>
            <a:lstStyle/>
            <a:p>
              <a:r>
                <a:rPr lang="en-IN" b="1" dirty="0" smtClean="0"/>
                <a:t>Site’s Components Comparison</a:t>
              </a:r>
            </a:p>
            <a:p>
              <a:r>
                <a:rPr lang="en-IN" sz="1100" dirty="0" smtClean="0"/>
                <a:t>Content Types &amp; their association with Document Libraries</a:t>
              </a:r>
            </a:p>
            <a:p>
              <a:r>
                <a:rPr lang="en-IN" sz="1100" dirty="0" smtClean="0"/>
                <a:t>InfoPath Forms &amp; associated data List/Libraries</a:t>
              </a:r>
            </a:p>
            <a:p>
              <a:r>
                <a:rPr lang="en-IN" sz="1100" dirty="0" smtClean="0"/>
                <a:t>Workflows (SPD, VSD &amp; PSD) </a:t>
              </a:r>
            </a:p>
            <a:p>
              <a:r>
                <a:rPr lang="en-IN" sz="1100" dirty="0" smtClean="0"/>
                <a:t>Web Parts (OOTB &amp; custom) </a:t>
              </a:r>
            </a:p>
          </p:txBody>
        </p:sp>
        <p:sp>
          <p:nvSpPr>
            <p:cNvPr id="104" name="TextBox 103"/>
            <p:cNvSpPr txBox="1"/>
            <p:nvPr/>
          </p:nvSpPr>
          <p:spPr>
            <a:xfrm>
              <a:off x="4392486" y="4338854"/>
              <a:ext cx="2479003" cy="538609"/>
            </a:xfrm>
            <a:prstGeom prst="rect">
              <a:avLst/>
            </a:prstGeom>
            <a:noFill/>
          </p:spPr>
          <p:txBody>
            <a:bodyPr wrap="square" rtlCol="0">
              <a:spAutoFit/>
            </a:bodyPr>
            <a:lstStyle/>
            <a:p>
              <a:r>
                <a:rPr lang="en-IN" b="1" dirty="0" smtClean="0"/>
                <a:t>QI Point Tool</a:t>
              </a:r>
            </a:p>
            <a:p>
              <a:r>
                <a:rPr lang="en-IN" sz="1100" dirty="0" smtClean="0"/>
                <a:t>Test broken links</a:t>
              </a:r>
              <a:endParaRPr lang="en-IN" sz="1100" dirty="0"/>
            </a:p>
          </p:txBody>
        </p:sp>
        <p:sp>
          <p:nvSpPr>
            <p:cNvPr id="105" name="TextBox 104"/>
            <p:cNvSpPr txBox="1"/>
            <p:nvPr/>
          </p:nvSpPr>
          <p:spPr>
            <a:xfrm>
              <a:off x="8820203" y="4293109"/>
              <a:ext cx="2479003" cy="707886"/>
            </a:xfrm>
            <a:prstGeom prst="rect">
              <a:avLst/>
            </a:prstGeom>
            <a:noFill/>
          </p:spPr>
          <p:txBody>
            <a:bodyPr wrap="square" rtlCol="0">
              <a:spAutoFit/>
            </a:bodyPr>
            <a:lstStyle/>
            <a:p>
              <a:r>
                <a:rPr lang="en-IN" b="1" dirty="0" smtClean="0"/>
                <a:t>PowerShell Scripts</a:t>
              </a:r>
            </a:p>
            <a:p>
              <a:r>
                <a:rPr lang="en-IN" sz="1100" dirty="0" smtClean="0"/>
                <a:t>Generate reports of checked-out files &amp; in-progress workflows</a:t>
              </a:r>
              <a:endParaRPr lang="en-IN" sz="1100" dirty="0"/>
            </a:p>
          </p:txBody>
        </p:sp>
        <p:sp>
          <p:nvSpPr>
            <p:cNvPr id="106" name="TextBox 105"/>
            <p:cNvSpPr txBox="1"/>
            <p:nvPr/>
          </p:nvSpPr>
          <p:spPr>
            <a:xfrm>
              <a:off x="5530835" y="5379263"/>
              <a:ext cx="2415996" cy="1208023"/>
            </a:xfrm>
            <a:prstGeom prst="rect">
              <a:avLst/>
            </a:prstGeom>
            <a:noFill/>
          </p:spPr>
          <p:txBody>
            <a:bodyPr wrap="square" rtlCol="0">
              <a:spAutoFit/>
            </a:bodyPr>
            <a:lstStyle/>
            <a:p>
              <a:pPr algn="r"/>
              <a:r>
                <a:rPr lang="en-IN" b="1" dirty="0" smtClean="0"/>
                <a:t>Migration Tool</a:t>
              </a:r>
            </a:p>
            <a:p>
              <a:pPr algn="r"/>
              <a:r>
                <a:rPr lang="en-IN" sz="1100" dirty="0" smtClean="0"/>
                <a:t>For Migration &amp; fixing of issues reported using tool/scripts</a:t>
              </a:r>
            </a:p>
            <a:p>
              <a:pPr algn="r"/>
              <a:r>
                <a:rPr lang="en-IN" sz="1100" dirty="0" smtClean="0"/>
                <a:t>Custom scripts for additional insight of permissions &amp; SP elements</a:t>
              </a:r>
            </a:p>
            <a:p>
              <a:pPr algn="r"/>
              <a:r>
                <a:rPr lang="en-IN" sz="1050" dirty="0" smtClean="0"/>
                <a:t> </a:t>
              </a:r>
              <a:endParaRPr lang="en-IN" sz="1050" dirty="0"/>
            </a:p>
          </p:txBody>
        </p:sp>
        <p:cxnSp>
          <p:nvCxnSpPr>
            <p:cNvPr id="107" name="Straight Connector 106"/>
            <p:cNvCxnSpPr>
              <a:stCxn id="142" idx="6"/>
              <a:endCxn id="140" idx="2"/>
            </p:cNvCxnSpPr>
            <p:nvPr/>
          </p:nvCxnSpPr>
          <p:spPr>
            <a:xfrm>
              <a:off x="4617622" y="3347882"/>
              <a:ext cx="1243080" cy="7608"/>
            </a:xfrm>
            <a:prstGeom prst="line">
              <a:avLst/>
            </a:prstGeom>
            <a:ln w="28575">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grpSp>
          <p:nvGrpSpPr>
            <p:cNvPr id="108" name="Group 107"/>
            <p:cNvGrpSpPr/>
            <p:nvPr/>
          </p:nvGrpSpPr>
          <p:grpSpPr>
            <a:xfrm>
              <a:off x="3852762" y="1689266"/>
              <a:ext cx="764860" cy="765060"/>
              <a:chOff x="3438172" y="1556966"/>
              <a:chExt cx="764860" cy="765060"/>
            </a:xfrm>
          </p:grpSpPr>
          <p:sp>
            <p:nvSpPr>
              <p:cNvPr id="144" name="Oval 143"/>
              <p:cNvSpPr/>
              <p:nvPr/>
            </p:nvSpPr>
            <p:spPr bwMode="auto">
              <a:xfrm>
                <a:off x="3438172" y="1556966"/>
                <a:ext cx="764860" cy="765060"/>
              </a:xfrm>
              <a:prstGeom prst="ellipse">
                <a:avLst/>
              </a:prstGeom>
              <a:solidFill>
                <a:schemeClr val="accent1">
                  <a:lumMod val="40000"/>
                  <a:lumOff val="60000"/>
                </a:schemeClr>
              </a:solid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45" name="Picture 14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55000"/>
                        </a14:imgEffect>
                      </a14:imgLayer>
                    </a14:imgProps>
                  </a:ext>
                </a:extLst>
              </a:blip>
              <a:stretch>
                <a:fillRect/>
              </a:stretch>
            </p:blipFill>
            <p:spPr>
              <a:xfrm>
                <a:off x="3594029" y="1719120"/>
                <a:ext cx="460466" cy="460466"/>
              </a:xfrm>
              <a:prstGeom prst="rect">
                <a:avLst/>
              </a:prstGeom>
            </p:spPr>
          </p:pic>
        </p:grpSp>
        <p:grpSp>
          <p:nvGrpSpPr>
            <p:cNvPr id="109" name="Group 108"/>
            <p:cNvGrpSpPr/>
            <p:nvPr/>
          </p:nvGrpSpPr>
          <p:grpSpPr>
            <a:xfrm>
              <a:off x="3852762" y="2965352"/>
              <a:ext cx="764860" cy="765060"/>
              <a:chOff x="7292126" y="4913560"/>
              <a:chExt cx="764860" cy="765060"/>
            </a:xfrm>
            <a:solidFill>
              <a:schemeClr val="accent1">
                <a:lumMod val="40000"/>
                <a:lumOff val="60000"/>
              </a:schemeClr>
            </a:solidFill>
          </p:grpSpPr>
          <p:sp>
            <p:nvSpPr>
              <p:cNvPr id="142" name="Oval 141"/>
              <p:cNvSpPr/>
              <p:nvPr/>
            </p:nvSpPr>
            <p:spPr bwMode="auto">
              <a:xfrm>
                <a:off x="7292126" y="4913560"/>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43" name="Picture 142"/>
              <p:cNvPicPr>
                <a:picLocks noChangeAspect="1"/>
              </p:cNvPicPr>
              <p:nvPr/>
            </p:nvPicPr>
            <p:blipFill>
              <a:blip r:embed="rId4">
                <a:clrChange>
                  <a:clrFrom>
                    <a:srgbClr val="FFFFFF"/>
                  </a:clrFrom>
                  <a:clrTo>
                    <a:srgbClr val="FFFFFF">
                      <a:alpha val="0"/>
                    </a:srgbClr>
                  </a:clrTo>
                </a:clrChange>
              </a:blip>
              <a:stretch>
                <a:fillRect/>
              </a:stretch>
            </p:blipFill>
            <p:spPr>
              <a:xfrm>
                <a:off x="7419829" y="5041363"/>
                <a:ext cx="509454" cy="509454"/>
              </a:xfrm>
              <a:prstGeom prst="rect">
                <a:avLst/>
              </a:prstGeom>
              <a:grpFill/>
            </p:spPr>
          </p:pic>
        </p:grpSp>
        <p:cxnSp>
          <p:nvCxnSpPr>
            <p:cNvPr id="110" name="Straight Connector 109"/>
            <p:cNvCxnSpPr>
              <a:stCxn id="138" idx="0"/>
              <a:endCxn id="140" idx="4"/>
            </p:cNvCxnSpPr>
            <p:nvPr/>
          </p:nvCxnSpPr>
          <p:spPr>
            <a:xfrm flipV="1">
              <a:off x="6243132" y="3738020"/>
              <a:ext cx="0" cy="526502"/>
            </a:xfrm>
            <a:prstGeom prst="line">
              <a:avLst/>
            </a:prstGeom>
            <a:ln w="28575">
              <a:solidFill>
                <a:schemeClr val="bg1">
                  <a:lumMod val="50000"/>
                </a:schemeClr>
              </a:solidFill>
              <a:prstDash val="dash"/>
              <a:headEnd type="arrow"/>
              <a:tailEnd type="none"/>
            </a:ln>
          </p:spPr>
          <p:style>
            <a:lnRef idx="1">
              <a:schemeClr val="dk1"/>
            </a:lnRef>
            <a:fillRef idx="0">
              <a:schemeClr val="dk1"/>
            </a:fillRef>
            <a:effectRef idx="0">
              <a:schemeClr val="dk1"/>
            </a:effectRef>
            <a:fontRef idx="minor">
              <a:schemeClr val="tx1"/>
            </a:fontRef>
          </p:style>
        </p:cxnSp>
        <p:cxnSp>
          <p:nvCxnSpPr>
            <p:cNvPr id="111" name="Straight Connector 110"/>
            <p:cNvCxnSpPr>
              <a:endCxn id="136" idx="2"/>
            </p:cNvCxnSpPr>
            <p:nvPr/>
          </p:nvCxnSpPr>
          <p:spPr>
            <a:xfrm flipV="1">
              <a:off x="6739142" y="4647052"/>
              <a:ext cx="1163243" cy="0"/>
            </a:xfrm>
            <a:prstGeom prst="line">
              <a:avLst/>
            </a:prstGeom>
            <a:ln w="28575">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12" name="Straight Connector 111"/>
            <p:cNvCxnSpPr>
              <a:stCxn id="134" idx="0"/>
              <a:endCxn id="136" idx="4"/>
            </p:cNvCxnSpPr>
            <p:nvPr/>
          </p:nvCxnSpPr>
          <p:spPr>
            <a:xfrm flipV="1">
              <a:off x="8284815" y="5029582"/>
              <a:ext cx="0" cy="477603"/>
            </a:xfrm>
            <a:prstGeom prst="line">
              <a:avLst/>
            </a:prstGeom>
            <a:ln w="28575">
              <a:solidFill>
                <a:schemeClr val="bg1">
                  <a:lumMod val="50000"/>
                </a:schemeClr>
              </a:solidFill>
              <a:prstDash val="dash"/>
              <a:headEnd type="arrow"/>
              <a:tailEnd type="none"/>
            </a:ln>
          </p:spPr>
          <p:style>
            <a:lnRef idx="1">
              <a:schemeClr val="dk1"/>
            </a:lnRef>
            <a:fillRef idx="0">
              <a:schemeClr val="dk1"/>
            </a:fillRef>
            <a:effectRef idx="0">
              <a:schemeClr val="dk1"/>
            </a:effectRef>
            <a:fontRef idx="minor">
              <a:schemeClr val="tx1"/>
            </a:fontRef>
          </p:style>
        </p:cxnSp>
        <p:grpSp>
          <p:nvGrpSpPr>
            <p:cNvPr id="114" name="Group 113"/>
            <p:cNvGrpSpPr/>
            <p:nvPr/>
          </p:nvGrpSpPr>
          <p:grpSpPr>
            <a:xfrm>
              <a:off x="5860702" y="2972960"/>
              <a:ext cx="764860" cy="765060"/>
              <a:chOff x="5581682" y="2546502"/>
              <a:chExt cx="764860" cy="765060"/>
            </a:xfrm>
            <a:solidFill>
              <a:schemeClr val="accent2">
                <a:lumMod val="40000"/>
                <a:lumOff val="60000"/>
              </a:schemeClr>
            </a:solidFill>
          </p:grpSpPr>
          <p:sp>
            <p:nvSpPr>
              <p:cNvPr id="140" name="Oval 139"/>
              <p:cNvSpPr/>
              <p:nvPr/>
            </p:nvSpPr>
            <p:spPr bwMode="auto">
              <a:xfrm>
                <a:off x="5581682" y="2546502"/>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41" name="Picture 14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0882" y="2674669"/>
                <a:ext cx="529471" cy="529471"/>
              </a:xfrm>
              <a:prstGeom prst="rect">
                <a:avLst/>
              </a:prstGeom>
              <a:grpFill/>
            </p:spPr>
          </p:pic>
        </p:grpSp>
        <p:grpSp>
          <p:nvGrpSpPr>
            <p:cNvPr id="115" name="Group 114"/>
            <p:cNvGrpSpPr/>
            <p:nvPr/>
          </p:nvGrpSpPr>
          <p:grpSpPr>
            <a:xfrm>
              <a:off x="5860702" y="4264522"/>
              <a:ext cx="764860" cy="765060"/>
              <a:chOff x="5901291" y="4822817"/>
              <a:chExt cx="764860" cy="765060"/>
            </a:xfrm>
            <a:solidFill>
              <a:schemeClr val="accent2">
                <a:lumMod val="40000"/>
                <a:lumOff val="60000"/>
              </a:schemeClr>
            </a:solidFill>
          </p:grpSpPr>
          <p:sp>
            <p:nvSpPr>
              <p:cNvPr id="138" name="Oval 137"/>
              <p:cNvSpPr/>
              <p:nvPr/>
            </p:nvSpPr>
            <p:spPr bwMode="auto">
              <a:xfrm>
                <a:off x="5901291" y="4822817"/>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39" name="Picture 13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9870" y="4991039"/>
                <a:ext cx="438598" cy="438598"/>
              </a:xfrm>
              <a:prstGeom prst="rect">
                <a:avLst/>
              </a:prstGeom>
              <a:grpFill/>
            </p:spPr>
          </p:pic>
        </p:grpSp>
        <p:cxnSp>
          <p:nvCxnSpPr>
            <p:cNvPr id="117" name="Straight Connector 116"/>
            <p:cNvCxnSpPr>
              <a:endCxn id="130" idx="2"/>
            </p:cNvCxnSpPr>
            <p:nvPr/>
          </p:nvCxnSpPr>
          <p:spPr>
            <a:xfrm>
              <a:off x="8309277" y="5860734"/>
              <a:ext cx="1584170" cy="24215"/>
            </a:xfrm>
            <a:prstGeom prst="line">
              <a:avLst/>
            </a:prstGeom>
            <a:ln w="28575">
              <a:solidFill>
                <a:schemeClr val="bg1">
                  <a:lumMod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18" name="Straight Connector 117"/>
            <p:cNvCxnSpPr/>
            <p:nvPr/>
          </p:nvCxnSpPr>
          <p:spPr>
            <a:xfrm flipH="1" flipV="1">
              <a:off x="10299386" y="5840954"/>
              <a:ext cx="10318" cy="1017046"/>
            </a:xfrm>
            <a:prstGeom prst="line">
              <a:avLst/>
            </a:prstGeom>
            <a:ln w="28575">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grpSp>
          <p:nvGrpSpPr>
            <p:cNvPr id="119" name="Group 118"/>
            <p:cNvGrpSpPr/>
            <p:nvPr/>
          </p:nvGrpSpPr>
          <p:grpSpPr>
            <a:xfrm>
              <a:off x="7902385" y="4264522"/>
              <a:ext cx="764860" cy="765060"/>
              <a:chOff x="7793835" y="4822080"/>
              <a:chExt cx="764860" cy="765060"/>
            </a:xfrm>
            <a:solidFill>
              <a:schemeClr val="accent4">
                <a:lumMod val="40000"/>
                <a:lumOff val="60000"/>
              </a:schemeClr>
            </a:solidFill>
          </p:grpSpPr>
          <p:sp>
            <p:nvSpPr>
              <p:cNvPr id="136" name="Oval 135"/>
              <p:cNvSpPr/>
              <p:nvPr/>
            </p:nvSpPr>
            <p:spPr bwMode="auto">
              <a:xfrm>
                <a:off x="7793835" y="4822080"/>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37" name="Picture 136"/>
              <p:cNvPicPr>
                <a:picLocks noChangeAspect="1"/>
              </p:cNvPicPr>
              <p:nvPr/>
            </p:nvPicPr>
            <p:blipFill>
              <a:blip r:embed="rId7">
                <a:clrChange>
                  <a:clrFrom>
                    <a:srgbClr val="FFFFFF"/>
                  </a:clrFrom>
                  <a:clrTo>
                    <a:srgbClr val="FFFFFF">
                      <a:alpha val="0"/>
                    </a:srgbClr>
                  </a:clrTo>
                </a:clrChange>
              </a:blip>
              <a:stretch>
                <a:fillRect/>
              </a:stretch>
            </p:blipFill>
            <p:spPr>
              <a:xfrm>
                <a:off x="7957262" y="4978467"/>
                <a:ext cx="486165" cy="486165"/>
              </a:xfrm>
              <a:prstGeom prst="rect">
                <a:avLst/>
              </a:prstGeom>
              <a:solidFill>
                <a:srgbClr val="FFE699"/>
              </a:solidFill>
              <a:ln w="28575">
                <a:solidFill>
                  <a:schemeClr val="bg1">
                    <a:lumMod val="50000"/>
                  </a:schemeClr>
                </a:solidFill>
                <a:prstDash val="dash"/>
                <a:tailEnd type="arrow"/>
              </a:ln>
            </p:spPr>
          </p:pic>
        </p:grpSp>
        <p:grpSp>
          <p:nvGrpSpPr>
            <p:cNvPr id="120" name="Group 119"/>
            <p:cNvGrpSpPr/>
            <p:nvPr/>
          </p:nvGrpSpPr>
          <p:grpSpPr>
            <a:xfrm>
              <a:off x="7902385" y="5507185"/>
              <a:ext cx="764860" cy="765060"/>
              <a:chOff x="7928721" y="5985009"/>
              <a:chExt cx="764860" cy="765060"/>
            </a:xfrm>
            <a:solidFill>
              <a:schemeClr val="accent4">
                <a:lumMod val="40000"/>
                <a:lumOff val="60000"/>
              </a:schemeClr>
            </a:solidFill>
          </p:grpSpPr>
          <p:sp>
            <p:nvSpPr>
              <p:cNvPr id="134" name="Oval 133"/>
              <p:cNvSpPr/>
              <p:nvPr/>
            </p:nvSpPr>
            <p:spPr bwMode="auto">
              <a:xfrm>
                <a:off x="7928721" y="5985009"/>
                <a:ext cx="764860" cy="765060"/>
              </a:xfrm>
              <a:prstGeom prst="ellipse">
                <a:avLst/>
              </a:prstGeom>
              <a:grp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35" name="Picture 134"/>
              <p:cNvPicPr>
                <a:picLocks noChangeAspect="1"/>
              </p:cNvPicPr>
              <p:nvPr/>
            </p:nvPicPr>
            <p:blipFill>
              <a:blip r:embed="rId8">
                <a:clrChange>
                  <a:clrFrom>
                    <a:srgbClr val="FFFFFF"/>
                  </a:clrFrom>
                  <a:clrTo>
                    <a:srgbClr val="FFFFFF">
                      <a:alpha val="0"/>
                    </a:srgbClr>
                  </a:clrTo>
                </a:clrChange>
              </a:blip>
              <a:stretch>
                <a:fillRect/>
              </a:stretch>
            </p:blipFill>
            <p:spPr>
              <a:xfrm>
                <a:off x="8053976" y="6116148"/>
                <a:ext cx="531239" cy="531239"/>
              </a:xfrm>
              <a:prstGeom prst="rect">
                <a:avLst/>
              </a:prstGeom>
              <a:grpFill/>
            </p:spPr>
          </p:pic>
        </p:grpSp>
        <p:grpSp>
          <p:nvGrpSpPr>
            <p:cNvPr id="121" name="Group 120"/>
            <p:cNvGrpSpPr/>
            <p:nvPr/>
          </p:nvGrpSpPr>
          <p:grpSpPr>
            <a:xfrm>
              <a:off x="9893447" y="5502419"/>
              <a:ext cx="764860" cy="765060"/>
              <a:chOff x="9893447" y="5562975"/>
              <a:chExt cx="764860" cy="765060"/>
            </a:xfrm>
          </p:grpSpPr>
          <p:sp>
            <p:nvSpPr>
              <p:cNvPr id="130" name="Oval 129"/>
              <p:cNvSpPr/>
              <p:nvPr/>
            </p:nvSpPr>
            <p:spPr bwMode="auto">
              <a:xfrm>
                <a:off x="9893447" y="5562975"/>
                <a:ext cx="764860" cy="765060"/>
              </a:xfrm>
              <a:prstGeom prst="ellipse">
                <a:avLst/>
              </a:prstGeom>
              <a:solidFill>
                <a:schemeClr val="accent6">
                  <a:lumMod val="60000"/>
                  <a:lumOff val="40000"/>
                </a:schemeClr>
              </a:solidFill>
              <a:ln w="6350" cap="flat" cmpd="sng" algn="ctr">
                <a:solidFill>
                  <a:schemeClr val="tx1"/>
                </a:solidFill>
                <a:prstDash val="solid"/>
                <a:miter lim="800000"/>
              </a:ln>
              <a:effectLst/>
            </p:spPr>
            <p:txBody>
              <a:bodyPr anchor="ctr"/>
              <a:lstStyle/>
              <a:p>
                <a:pPr marL="0" marR="0" lvl="0" indent="0" algn="ctr" defTabSz="60949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132" name="Picture 131"/>
              <p:cNvPicPr>
                <a:picLocks noChangeAspect="1"/>
              </p:cNvPicPr>
              <p:nvPr/>
            </p:nvPicPr>
            <p:blipFill rotWithShape="1">
              <a:blip r:embed="rId9">
                <a:clrChange>
                  <a:clrFrom>
                    <a:srgbClr val="FFFFFF"/>
                  </a:clrFrom>
                  <a:clrTo>
                    <a:srgbClr val="FFFFFF">
                      <a:alpha val="0"/>
                    </a:srgbClr>
                  </a:clrTo>
                </a:clrChange>
              </a:blip>
              <a:srcRect l="14697" r="15811"/>
              <a:stretch/>
            </p:blipFill>
            <p:spPr>
              <a:xfrm>
                <a:off x="10075583" y="5661950"/>
                <a:ext cx="453124" cy="586022"/>
              </a:xfrm>
              <a:prstGeom prst="rect">
                <a:avLst/>
              </a:prstGeom>
            </p:spPr>
          </p:pic>
        </p:grpSp>
        <p:sp>
          <p:nvSpPr>
            <p:cNvPr id="122" name="TextBox 121"/>
            <p:cNvSpPr txBox="1"/>
            <p:nvPr/>
          </p:nvSpPr>
          <p:spPr>
            <a:xfrm>
              <a:off x="10658307" y="5601350"/>
              <a:ext cx="1163427" cy="369332"/>
            </a:xfrm>
            <a:prstGeom prst="rect">
              <a:avLst/>
            </a:prstGeom>
            <a:noFill/>
          </p:spPr>
          <p:txBody>
            <a:bodyPr wrap="square" rtlCol="0">
              <a:spAutoFit/>
            </a:bodyPr>
            <a:lstStyle/>
            <a:p>
              <a:r>
                <a:rPr lang="en-IN" b="1" dirty="0" smtClean="0"/>
                <a:t>Tested</a:t>
              </a:r>
            </a:p>
          </p:txBody>
        </p:sp>
        <p:sp>
          <p:nvSpPr>
            <p:cNvPr id="125" name="TextBox 124"/>
            <p:cNvSpPr txBox="1"/>
            <p:nvPr/>
          </p:nvSpPr>
          <p:spPr>
            <a:xfrm>
              <a:off x="8963312" y="6305223"/>
              <a:ext cx="1307046" cy="369332"/>
            </a:xfrm>
            <a:prstGeom prst="rect">
              <a:avLst/>
            </a:prstGeom>
            <a:noFill/>
          </p:spPr>
          <p:txBody>
            <a:bodyPr wrap="square" rtlCol="0">
              <a:spAutoFit/>
            </a:bodyPr>
            <a:lstStyle/>
            <a:p>
              <a:r>
                <a:rPr lang="en-IN" b="1" dirty="0" smtClean="0">
                  <a:solidFill>
                    <a:schemeClr val="bg1">
                      <a:lumMod val="50000"/>
                    </a:schemeClr>
                  </a:solidFill>
                </a:rPr>
                <a:t>Hyper-care</a:t>
              </a:r>
            </a:p>
          </p:txBody>
        </p:sp>
        <p:pic>
          <p:nvPicPr>
            <p:cNvPr id="126" name="Picture 125"/>
            <p:cNvPicPr>
              <a:picLocks noChangeAspect="1"/>
            </p:cNvPicPr>
            <p:nvPr/>
          </p:nvPicPr>
          <p:blipFill>
            <a:blip r:embed="rId10"/>
            <a:stretch>
              <a:fillRect/>
            </a:stretch>
          </p:blipFill>
          <p:spPr>
            <a:xfrm>
              <a:off x="1114331" y="1773011"/>
              <a:ext cx="590080" cy="590080"/>
            </a:xfrm>
            <a:prstGeom prst="rect">
              <a:avLst/>
            </a:prstGeom>
          </p:spPr>
        </p:pic>
        <p:sp>
          <p:nvSpPr>
            <p:cNvPr id="127" name="TextBox 126"/>
            <p:cNvSpPr txBox="1"/>
            <p:nvPr/>
          </p:nvSpPr>
          <p:spPr>
            <a:xfrm rot="273953">
              <a:off x="930485" y="1494582"/>
              <a:ext cx="879315" cy="1093239"/>
            </a:xfrm>
            <a:prstGeom prst="rect">
              <a:avLst/>
            </a:prstGeom>
            <a:noFill/>
          </p:spPr>
          <p:txBody>
            <a:bodyPr wrap="none" rtlCol="0">
              <a:prstTxWarp prst="textArchUp">
                <a:avLst>
                  <a:gd name="adj" fmla="val 10724534"/>
                </a:avLst>
              </a:prstTxWarp>
              <a:spAutoFit/>
            </a:bodyPr>
            <a:lstStyle/>
            <a:p>
              <a:pPr algn="ctr"/>
              <a:r>
                <a:rPr lang="en-IN" sz="1600" dirty="0" smtClean="0">
                  <a:solidFill>
                    <a:schemeClr val="bg1">
                      <a:lumMod val="50000"/>
                    </a:schemeClr>
                  </a:solidFill>
                </a:rPr>
                <a:t>Migration</a:t>
              </a:r>
              <a:endParaRPr lang="en-IN" sz="1600" dirty="0">
                <a:solidFill>
                  <a:schemeClr val="bg1">
                    <a:lumMod val="50000"/>
                  </a:schemeClr>
                </a:solidFill>
              </a:endParaRPr>
            </a:p>
          </p:txBody>
        </p:sp>
        <p:sp>
          <p:nvSpPr>
            <p:cNvPr id="128" name="TextBox 127"/>
            <p:cNvSpPr txBox="1"/>
            <p:nvPr/>
          </p:nvSpPr>
          <p:spPr>
            <a:xfrm rot="1887139">
              <a:off x="607237" y="1487921"/>
              <a:ext cx="1444819" cy="1281755"/>
            </a:xfrm>
            <a:prstGeom prst="rect">
              <a:avLst/>
            </a:prstGeom>
            <a:noFill/>
          </p:spPr>
          <p:txBody>
            <a:bodyPr wrap="none" rtlCol="0">
              <a:prstTxWarp prst="textArchDown">
                <a:avLst/>
              </a:prstTxWarp>
              <a:spAutoFit/>
            </a:bodyPr>
            <a:lstStyle/>
            <a:p>
              <a:pPr algn="ctr"/>
              <a:r>
                <a:rPr lang="en-IN" sz="1600" dirty="0" smtClean="0">
                  <a:solidFill>
                    <a:schemeClr val="bg1">
                      <a:lumMod val="50000"/>
                    </a:schemeClr>
                  </a:solidFill>
                </a:rPr>
                <a:t>Testing Process</a:t>
              </a:r>
              <a:endParaRPr lang="en-IN" sz="1600" dirty="0">
                <a:solidFill>
                  <a:schemeClr val="bg1">
                    <a:lumMod val="50000"/>
                  </a:schemeClr>
                </a:solidFill>
              </a:endParaRPr>
            </a:p>
          </p:txBody>
        </p:sp>
      </p:grpSp>
    </p:spTree>
    <p:extLst>
      <p:ext uri="{BB962C8B-B14F-4D97-AF65-F5344CB8AC3E}">
        <p14:creationId xmlns:p14="http://schemas.microsoft.com/office/powerpoint/2010/main" val="349549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3" name="TextBox 2"/>
          <p:cNvSpPr txBox="1"/>
          <p:nvPr/>
        </p:nvSpPr>
        <p:spPr>
          <a:xfrm>
            <a:off x="857250" y="1814513"/>
            <a:ext cx="3407023" cy="4154984"/>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Why Upgrade</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Our Solution Tenets</a:t>
            </a:r>
          </a:p>
          <a:p>
            <a:endPar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Upgrade </a:t>
            </a: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Approach</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Differentiators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Case Studies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Appendix</a:t>
            </a:r>
            <a:endParaRPr lang="en-IN"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07619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58564" tIns="58564" rIns="58564" bIns="58564" numCol="1" anchor="ctr" anchorCtr="0" compatLnSpc="1">
            <a:prstTxWarp prst="textNoShape">
              <a:avLst/>
            </a:prstTxWarp>
          </a:bodyPr>
          <a:lstStyle/>
          <a:p>
            <a:r>
              <a:rPr lang="en-US" dirty="0"/>
              <a:t>Migration Lifecycle – How HCL will Limit Disruption</a:t>
            </a:r>
          </a:p>
        </p:txBody>
      </p:sp>
      <p:sp>
        <p:nvSpPr>
          <p:cNvPr id="4" name="Freeform 3"/>
          <p:cNvSpPr/>
          <p:nvPr/>
        </p:nvSpPr>
        <p:spPr>
          <a:xfrm>
            <a:off x="756672" y="1964374"/>
            <a:ext cx="187869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Discovery</a:t>
            </a:r>
          </a:p>
        </p:txBody>
      </p:sp>
      <p:sp>
        <p:nvSpPr>
          <p:cNvPr id="5" name="Rectangle 4"/>
          <p:cNvSpPr/>
          <p:nvPr/>
        </p:nvSpPr>
        <p:spPr>
          <a:xfrm>
            <a:off x="777131" y="269524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6" name="Freeform 5"/>
          <p:cNvSpPr/>
          <p:nvPr/>
        </p:nvSpPr>
        <p:spPr>
          <a:xfrm>
            <a:off x="2875054" y="1964374"/>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Planning</a:t>
            </a:r>
          </a:p>
        </p:txBody>
      </p:sp>
      <p:sp>
        <p:nvSpPr>
          <p:cNvPr id="7" name="Rectangle 6"/>
          <p:cNvSpPr/>
          <p:nvPr/>
        </p:nvSpPr>
        <p:spPr>
          <a:xfrm>
            <a:off x="2876782" y="2701328"/>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Freeform 7"/>
          <p:cNvSpPr/>
          <p:nvPr/>
        </p:nvSpPr>
        <p:spPr>
          <a:xfrm>
            <a:off x="4993436" y="1964374"/>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rgbClr val="0070C0"/>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Segoe UI" panose="020B0502040204020203" pitchFamily="34" charset="0"/>
                <a:ea typeface="Segoe UI" panose="020B0502040204020203" pitchFamily="34" charset="0"/>
                <a:cs typeface="Segoe UI" panose="020B0502040204020203" pitchFamily="34" charset="0"/>
              </a:rPr>
              <a:t>Migration, &amp; Re-Build </a:t>
            </a:r>
            <a:endPar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4993864" y="2707809"/>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Freeform 11"/>
          <p:cNvSpPr/>
          <p:nvPr/>
        </p:nvSpPr>
        <p:spPr>
          <a:xfrm>
            <a:off x="7111819" y="1964374"/>
            <a:ext cx="1858230" cy="743292"/>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rgbClr val="0070C0"/>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Verification &amp; Validation</a:t>
            </a:r>
          </a:p>
        </p:txBody>
      </p:sp>
      <p:sp>
        <p:nvSpPr>
          <p:cNvPr id="13" name="Rectangle 12"/>
          <p:cNvSpPr/>
          <p:nvPr/>
        </p:nvSpPr>
        <p:spPr>
          <a:xfrm>
            <a:off x="7111819" y="2707666"/>
            <a:ext cx="1858230" cy="2854800"/>
          </a:xfrm>
          <a:prstGeom prst="rect">
            <a:avLst/>
          </a:prstGeom>
          <a:solidFill>
            <a:sysClr val="window" lastClr="FFFFFF">
              <a:alpha val="90000"/>
              <a:tint val="40000"/>
              <a:hueOff val="0"/>
              <a:satOff val="0"/>
              <a:lumOff val="0"/>
              <a:alphaOff val="0"/>
            </a:sysClr>
          </a:solidFill>
          <a:ln w="12700" cap="flat" cmpd="sng" algn="ctr">
            <a:solidFill>
              <a:sysClr val="window" lastClr="FFFFFF">
                <a:lumMod val="65000"/>
                <a:alpha val="90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Freeform 13"/>
          <p:cNvSpPr/>
          <p:nvPr/>
        </p:nvSpPr>
        <p:spPr>
          <a:xfrm>
            <a:off x="9230201" y="1964374"/>
            <a:ext cx="1858230" cy="3585674"/>
          </a:xfrm>
          <a:custGeom>
            <a:avLst/>
            <a:gdLst>
              <a:gd name="connsiteX0" fmla="*/ 0 w 1858230"/>
              <a:gd name="connsiteY0" fmla="*/ 0 h 743292"/>
              <a:gd name="connsiteX1" fmla="*/ 1858230 w 1858230"/>
              <a:gd name="connsiteY1" fmla="*/ 0 h 743292"/>
              <a:gd name="connsiteX2" fmla="*/ 1858230 w 1858230"/>
              <a:gd name="connsiteY2" fmla="*/ 743292 h 743292"/>
              <a:gd name="connsiteX3" fmla="*/ 0 w 1858230"/>
              <a:gd name="connsiteY3" fmla="*/ 743292 h 743292"/>
              <a:gd name="connsiteX4" fmla="*/ 0 w 1858230"/>
              <a:gd name="connsiteY4" fmla="*/ 0 h 74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30" h="743292">
                <a:moveTo>
                  <a:pt x="0" y="0"/>
                </a:moveTo>
                <a:lnTo>
                  <a:pt x="1858230" y="0"/>
                </a:lnTo>
                <a:lnTo>
                  <a:pt x="1858230" y="743292"/>
                </a:lnTo>
                <a:lnTo>
                  <a:pt x="0" y="743292"/>
                </a:lnTo>
                <a:lnTo>
                  <a:pt x="0" y="0"/>
                </a:lnTo>
                <a:close/>
              </a:path>
            </a:pathLst>
          </a:custGeom>
          <a:solidFill>
            <a:sysClr val="window" lastClr="FFFFFF">
              <a:lumMod val="65000"/>
            </a:sysClr>
          </a:solidFill>
          <a:ln w="12700" cap="flat" cmpd="sng" algn="ctr">
            <a:solidFill>
              <a:sysClr val="window" lastClr="FFFFFF">
                <a:lumMod val="65000"/>
              </a:sys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Segoe UI" panose="020B0502040204020203" pitchFamily="34" charset="0"/>
                <a:ea typeface="Segoe UI" panose="020B0502040204020203" pitchFamily="34" charset="0"/>
                <a:cs typeface="Segoe UI" panose="020B0502040204020203" pitchFamily="34" charset="0"/>
              </a:rPr>
              <a:t>Cutover &amp; Steady State</a:t>
            </a:r>
          </a:p>
        </p:txBody>
      </p:sp>
      <p:sp>
        <p:nvSpPr>
          <p:cNvPr id="11" name="TextBox 10"/>
          <p:cNvSpPr txBox="1"/>
          <p:nvPr/>
        </p:nvSpPr>
        <p:spPr>
          <a:xfrm>
            <a:off x="788697" y="3780244"/>
            <a:ext cx="1802103" cy="1200329"/>
          </a:xfrm>
          <a:prstGeom prst="rect">
            <a:avLst/>
          </a:prstGeom>
          <a:noFill/>
        </p:spPr>
        <p:txBody>
          <a:bodyPr wrap="square" rtlCol="0">
            <a:spAutoFit/>
          </a:bodyPr>
          <a:lstStyle/>
          <a:p>
            <a:pPr marL="171450" indent="-171450">
              <a:buFontTx/>
              <a:buChar char="-"/>
            </a:pPr>
            <a:r>
              <a:rPr lang="en-IN" sz="1200" dirty="0" smtClean="0">
                <a:latin typeface="Calibri" panose="020F0502020204030204" pitchFamily="34" charset="0"/>
              </a:rPr>
              <a:t>Map typical pains during discovery</a:t>
            </a:r>
          </a:p>
          <a:p>
            <a:pPr marL="171450" indent="-171450">
              <a:buFontTx/>
              <a:buChar char="-"/>
            </a:pPr>
            <a:r>
              <a:rPr lang="en-IN" sz="1200" dirty="0" smtClean="0">
                <a:latin typeface="Calibri" panose="020F0502020204030204" pitchFamily="34" charset="0"/>
                <a:hlinkClick r:id="" action="ppaction://noaction"/>
              </a:rPr>
              <a:t>Deep discovery </a:t>
            </a:r>
            <a:r>
              <a:rPr lang="en-IN" sz="1200" dirty="0" smtClean="0">
                <a:latin typeface="Calibri" panose="020F0502020204030204" pitchFamily="34" charset="0"/>
              </a:rPr>
              <a:t>with custom tools</a:t>
            </a:r>
          </a:p>
          <a:p>
            <a:pPr marL="171450" indent="-171450">
              <a:buFontTx/>
              <a:buChar char="-"/>
            </a:pPr>
            <a:r>
              <a:rPr lang="en-IN" sz="1200" dirty="0" smtClean="0">
                <a:latin typeface="Calibri" panose="020F0502020204030204" pitchFamily="34" charset="0"/>
              </a:rPr>
              <a:t>Minimal interactions with business</a:t>
            </a:r>
            <a:endParaRPr lang="en-IN" sz="1200" dirty="0">
              <a:latin typeface="Calibri" panose="020F0502020204030204" pitchFamily="34" charset="0"/>
            </a:endParaRPr>
          </a:p>
        </p:txBody>
      </p:sp>
      <p:sp>
        <p:nvSpPr>
          <p:cNvPr id="59" name="TextBox 58"/>
          <p:cNvSpPr txBox="1"/>
          <p:nvPr/>
        </p:nvSpPr>
        <p:spPr>
          <a:xfrm>
            <a:off x="2857342" y="3780244"/>
            <a:ext cx="1958512" cy="1200329"/>
          </a:xfrm>
          <a:prstGeom prst="rect">
            <a:avLst/>
          </a:prstGeom>
          <a:noFill/>
        </p:spPr>
        <p:txBody>
          <a:bodyPr wrap="square" rtlCol="0">
            <a:spAutoFit/>
          </a:bodyPr>
          <a:lstStyle/>
          <a:p>
            <a:pPr marL="171450" indent="-171450">
              <a:buFontTx/>
              <a:buChar char="-"/>
            </a:pPr>
            <a:r>
              <a:rPr lang="en-IN" sz="1200" dirty="0" smtClean="0">
                <a:latin typeface="Calibri" panose="020F0502020204030204" pitchFamily="34" charset="0"/>
              </a:rPr>
              <a:t>Leverage learning from experience – less transactions on design</a:t>
            </a:r>
          </a:p>
          <a:p>
            <a:pPr marL="171450" indent="-171450">
              <a:buFontTx/>
              <a:buChar char="-"/>
            </a:pPr>
            <a:r>
              <a:rPr lang="en-IN" sz="1200" dirty="0" smtClean="0">
                <a:latin typeface="Calibri" panose="020F0502020204030204" pitchFamily="34" charset="0"/>
              </a:rPr>
              <a:t>Optimized implementation planning with </a:t>
            </a:r>
            <a:r>
              <a:rPr lang="en-IN" sz="1200" dirty="0" smtClean="0">
                <a:latin typeface="Calibri" panose="020F0502020204030204" pitchFamily="34" charset="0"/>
                <a:hlinkClick r:id="" action="ppaction://noaction"/>
              </a:rPr>
              <a:t>end-to-end sprints</a:t>
            </a:r>
            <a:endParaRPr lang="en-IN" sz="1200" dirty="0">
              <a:latin typeface="Calibri" panose="020F0502020204030204" pitchFamily="34" charset="0"/>
            </a:endParaRPr>
          </a:p>
        </p:txBody>
      </p:sp>
      <p:sp>
        <p:nvSpPr>
          <p:cNvPr id="60" name="TextBox 59"/>
          <p:cNvSpPr txBox="1"/>
          <p:nvPr/>
        </p:nvSpPr>
        <p:spPr>
          <a:xfrm>
            <a:off x="5029200" y="3687911"/>
            <a:ext cx="1826637" cy="1384995"/>
          </a:xfrm>
          <a:prstGeom prst="rect">
            <a:avLst/>
          </a:prstGeom>
          <a:noFill/>
        </p:spPr>
        <p:txBody>
          <a:bodyPr wrap="square" rtlCol="0">
            <a:spAutoFit/>
          </a:bodyPr>
          <a:lstStyle/>
          <a:p>
            <a:pPr marL="171450" indent="-171450">
              <a:buFontTx/>
              <a:buChar char="-"/>
            </a:pPr>
            <a:r>
              <a:rPr lang="en-IN" sz="1200" dirty="0" smtClean="0">
                <a:latin typeface="Calibri" panose="020F0502020204030204" pitchFamily="34" charset="0"/>
              </a:rPr>
              <a:t>Address </a:t>
            </a:r>
            <a:r>
              <a:rPr lang="en-IN" sz="1200" dirty="0" smtClean="0">
                <a:latin typeface="Calibri" panose="020F0502020204030204" pitchFamily="34" charset="0"/>
                <a:hlinkClick r:id="" action="ppaction://noaction"/>
              </a:rPr>
              <a:t>known challenges on customization </a:t>
            </a:r>
            <a:r>
              <a:rPr lang="en-IN" sz="1200" dirty="0" smtClean="0">
                <a:latin typeface="Calibri" panose="020F0502020204030204" pitchFamily="34" charset="0"/>
              </a:rPr>
              <a:t>migration</a:t>
            </a:r>
          </a:p>
          <a:p>
            <a:pPr marL="171450" indent="-171450">
              <a:buFontTx/>
              <a:buChar char="-"/>
            </a:pPr>
            <a:r>
              <a:rPr lang="en-IN" sz="1200" dirty="0" smtClean="0">
                <a:latin typeface="Calibri" panose="020F0502020204030204" pitchFamily="34" charset="0"/>
              </a:rPr>
              <a:t>Address business concerns on delta sync and experience</a:t>
            </a:r>
          </a:p>
        </p:txBody>
      </p:sp>
      <p:sp>
        <p:nvSpPr>
          <p:cNvPr id="61" name="TextBox 60"/>
          <p:cNvSpPr txBox="1"/>
          <p:nvPr/>
        </p:nvSpPr>
        <p:spPr>
          <a:xfrm>
            <a:off x="7121445" y="3410912"/>
            <a:ext cx="1838977" cy="1938992"/>
          </a:xfrm>
          <a:prstGeom prst="rect">
            <a:avLst/>
          </a:prstGeom>
          <a:noFill/>
        </p:spPr>
        <p:txBody>
          <a:bodyPr wrap="square" rtlCol="0">
            <a:spAutoFit/>
          </a:bodyPr>
          <a:lstStyle/>
          <a:p>
            <a:pPr marL="171450" indent="-171450">
              <a:buFontTx/>
              <a:buChar char="-"/>
            </a:pPr>
            <a:r>
              <a:rPr lang="en-IN" sz="1200" dirty="0" smtClean="0">
                <a:latin typeface="Calibri" panose="020F0502020204030204" pitchFamily="34" charset="0"/>
              </a:rPr>
              <a:t>Draw on HCL’s expertise on migration remediation </a:t>
            </a:r>
            <a:r>
              <a:rPr lang="en-IN" sz="1200" dirty="0" smtClean="0">
                <a:latin typeface="Calibri" panose="020F0502020204030204" pitchFamily="34" charset="0"/>
                <a:hlinkClick r:id="" action="ppaction://noaction"/>
              </a:rPr>
              <a:t>– known issues and fixes</a:t>
            </a:r>
            <a:endParaRPr lang="en-IN" sz="1200" dirty="0" smtClean="0">
              <a:latin typeface="Calibri" panose="020F0502020204030204" pitchFamily="34" charset="0"/>
            </a:endParaRPr>
          </a:p>
          <a:p>
            <a:pPr marL="171450" indent="-171450">
              <a:buFontTx/>
              <a:buChar char="-"/>
            </a:pPr>
            <a:r>
              <a:rPr lang="en-IN" sz="1200" dirty="0" smtClean="0">
                <a:latin typeface="Calibri" panose="020F0502020204030204" pitchFamily="34" charset="0"/>
              </a:rPr>
              <a:t>Use our custom tools and scripts for permission and user management – less interaction with site owners </a:t>
            </a:r>
            <a:endParaRPr lang="en-IN" sz="1200" dirty="0">
              <a:latin typeface="Calibri" panose="020F0502020204030204" pitchFamily="34" charset="0"/>
            </a:endParaRPr>
          </a:p>
        </p:txBody>
      </p:sp>
    </p:spTree>
    <p:extLst>
      <p:ext uri="{BB962C8B-B14F-4D97-AF65-F5344CB8AC3E}">
        <p14:creationId xmlns:p14="http://schemas.microsoft.com/office/powerpoint/2010/main" val="389718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Activities – Detailed view</a:t>
            </a:r>
            <a:endParaRPr lang="en-IN" dirty="0"/>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846508730"/>
              </p:ext>
            </p:extLst>
          </p:nvPr>
        </p:nvGraphicFramePr>
        <p:xfrm>
          <a:off x="4405901" y="2853560"/>
          <a:ext cx="1996836" cy="1684830"/>
        </p:xfrm>
        <a:graphic>
          <a:graphicData uri="http://schemas.openxmlformats.org/presentationml/2006/ole">
            <mc:AlternateContent xmlns:mc="http://schemas.openxmlformats.org/markup-compatibility/2006">
              <mc:Choice xmlns:v="urn:schemas-microsoft-com:vml" Requires="v">
                <p:oleObj spid="_x0000_s1036" name="Presentation" showAsIcon="1" r:id="rId4" imgW="914400" imgH="771480" progId="PowerPoint.Show.12">
                  <p:embed/>
                </p:oleObj>
              </mc:Choice>
              <mc:Fallback>
                <p:oleObj name="Presentation" showAsIcon="1" r:id="rId4" imgW="914400" imgH="771480" progId="PowerPoint.Show.12">
                  <p:embed/>
                  <p:pic>
                    <p:nvPicPr>
                      <p:cNvPr id="0" name=""/>
                      <p:cNvPicPr/>
                      <p:nvPr/>
                    </p:nvPicPr>
                    <p:blipFill>
                      <a:blip r:embed="rId5"/>
                      <a:stretch>
                        <a:fillRect/>
                      </a:stretch>
                    </p:blipFill>
                    <p:spPr>
                      <a:xfrm>
                        <a:off x="4405901" y="2853560"/>
                        <a:ext cx="1996836" cy="1684830"/>
                      </a:xfrm>
                      <a:prstGeom prst="rect">
                        <a:avLst/>
                      </a:prstGeom>
                    </p:spPr>
                  </p:pic>
                </p:oleObj>
              </mc:Fallback>
            </mc:AlternateContent>
          </a:graphicData>
        </a:graphic>
      </p:graphicFrame>
      <p:sp>
        <p:nvSpPr>
          <p:cNvPr id="5" name="TextBox 4"/>
          <p:cNvSpPr txBox="1"/>
          <p:nvPr/>
        </p:nvSpPr>
        <p:spPr>
          <a:xfrm>
            <a:off x="2427890" y="1560786"/>
            <a:ext cx="7336945" cy="369332"/>
          </a:xfrm>
          <a:prstGeom prst="rect">
            <a:avLst/>
          </a:prstGeom>
          <a:noFill/>
        </p:spPr>
        <p:txBody>
          <a:bodyPr wrap="none" rtlCol="0">
            <a:spAutoFit/>
          </a:bodyPr>
          <a:lstStyle/>
          <a:p>
            <a:r>
              <a:rPr lang="en-US" dirty="0" smtClean="0"/>
              <a:t>Detailed list of Upgrade activities are narrated in attached presentation deck</a:t>
            </a:r>
            <a:endParaRPr lang="en-US" dirty="0"/>
          </a:p>
        </p:txBody>
      </p:sp>
    </p:spTree>
    <p:extLst>
      <p:ext uri="{BB962C8B-B14F-4D97-AF65-F5344CB8AC3E}">
        <p14:creationId xmlns:p14="http://schemas.microsoft.com/office/powerpoint/2010/main" val="4293602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elay 6"/>
          <p:cNvSpPr/>
          <p:nvPr/>
        </p:nvSpPr>
        <p:spPr>
          <a:xfrm>
            <a:off x="0" y="1349115"/>
            <a:ext cx="2773180" cy="4572000"/>
          </a:xfrm>
          <a:prstGeom prst="flowChartDelay">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US" dirty="0"/>
              <a:t>Lessons Learnt – Governance </a:t>
            </a:r>
            <a:endParaRPr lang="en-IN" dirty="0"/>
          </a:p>
        </p:txBody>
      </p:sp>
      <p:graphicFrame>
        <p:nvGraphicFramePr>
          <p:cNvPr id="3" name="Diagram 2"/>
          <p:cNvGraphicFramePr/>
          <p:nvPr>
            <p:extLst/>
          </p:nvPr>
        </p:nvGraphicFramePr>
        <p:xfrm>
          <a:off x="1873272" y="1277974"/>
          <a:ext cx="9286203" cy="472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owchart: Delay 7"/>
          <p:cNvSpPr/>
          <p:nvPr/>
        </p:nvSpPr>
        <p:spPr>
          <a:xfrm>
            <a:off x="0" y="2137348"/>
            <a:ext cx="2008682" cy="299553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184" y="2984086"/>
            <a:ext cx="1738314" cy="1302058"/>
          </a:xfrm>
          <a:prstGeom prst="rect">
            <a:avLst/>
          </a:prstGeom>
        </p:spPr>
      </p:pic>
    </p:spTree>
    <p:extLst>
      <p:ext uri="{BB962C8B-B14F-4D97-AF65-F5344CB8AC3E}">
        <p14:creationId xmlns:p14="http://schemas.microsoft.com/office/powerpoint/2010/main" val="2699838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elay 6"/>
          <p:cNvSpPr/>
          <p:nvPr/>
        </p:nvSpPr>
        <p:spPr>
          <a:xfrm>
            <a:off x="0" y="1349115"/>
            <a:ext cx="2773180" cy="4572000"/>
          </a:xfrm>
          <a:prstGeom prst="flowChartDelay">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US" dirty="0"/>
              <a:t>Lessons Learnt – Technical </a:t>
            </a:r>
            <a:endParaRPr lang="en-IN" dirty="0"/>
          </a:p>
        </p:txBody>
      </p:sp>
      <p:graphicFrame>
        <p:nvGraphicFramePr>
          <p:cNvPr id="3" name="Diagram 2"/>
          <p:cNvGraphicFramePr/>
          <p:nvPr>
            <p:extLst/>
          </p:nvPr>
        </p:nvGraphicFramePr>
        <p:xfrm>
          <a:off x="1873272" y="1277974"/>
          <a:ext cx="9286203" cy="472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owchart: Delay 7"/>
          <p:cNvSpPr/>
          <p:nvPr/>
        </p:nvSpPr>
        <p:spPr>
          <a:xfrm>
            <a:off x="0" y="2137348"/>
            <a:ext cx="2008682" cy="299553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184" y="2984086"/>
            <a:ext cx="1738314" cy="1302058"/>
          </a:xfrm>
          <a:prstGeom prst="rect">
            <a:avLst/>
          </a:prstGeom>
        </p:spPr>
      </p:pic>
    </p:spTree>
    <p:extLst>
      <p:ext uri="{BB962C8B-B14F-4D97-AF65-F5344CB8AC3E}">
        <p14:creationId xmlns:p14="http://schemas.microsoft.com/office/powerpoint/2010/main" val="1230771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Lessons Learnt – Discovery Phase</a:t>
            </a:r>
            <a:endParaRPr lang="en-IN" dirty="0"/>
          </a:p>
        </p:txBody>
      </p:sp>
      <p:sp>
        <p:nvSpPr>
          <p:cNvPr id="6" name="Snip Single Corner Rectangle 5"/>
          <p:cNvSpPr/>
          <p:nvPr/>
        </p:nvSpPr>
        <p:spPr>
          <a:xfrm>
            <a:off x="480448" y="1487834"/>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Issues</a:t>
            </a:r>
          </a:p>
        </p:txBody>
      </p:sp>
      <p:sp>
        <p:nvSpPr>
          <p:cNvPr id="7" name="Rectangle 6"/>
          <p:cNvSpPr/>
          <p:nvPr/>
        </p:nvSpPr>
        <p:spPr>
          <a:xfrm>
            <a:off x="2340244" y="1335385"/>
            <a:ext cx="6096000" cy="938719"/>
          </a:xfrm>
          <a:prstGeom prst="rect">
            <a:avLst/>
          </a:prstGeom>
        </p:spPr>
        <p:txBody>
          <a:bodyPr>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Identification of SPD created pages at the root of site</a:t>
            </a:r>
            <a:r>
              <a:rPr lang="en-IN" sz="1100" dirty="0" smtClean="0">
                <a:solidFill>
                  <a:srgbClr val="000000"/>
                </a:solidFill>
                <a:latin typeface="Segoe UI" panose="020B0502040204020203" pitchFamily="34" charset="0"/>
                <a:cs typeface="Segoe UI" panose="020B0502040204020203" pitchFamily="34" charset="0"/>
              </a:rPr>
              <a:t>.</a:t>
            </a:r>
          </a:p>
          <a:p>
            <a:pPr marL="628650" lvl="1" indent="-171450" fontAlgn="t">
              <a:buFont typeface="Wingdings" panose="05000000000000000000" pitchFamily="2" charset="2"/>
              <a:buChar char="Ø"/>
            </a:pPr>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Discovery of volume &amp; complexity of JavaScript references on pages</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Discovery </a:t>
            </a:r>
            <a:r>
              <a:rPr lang="en-IN" sz="1100" dirty="0">
                <a:solidFill>
                  <a:srgbClr val="000000"/>
                </a:solidFill>
                <a:latin typeface="Segoe UI" panose="020B0502040204020203" pitchFamily="34" charset="0"/>
                <a:cs typeface="Segoe UI" panose="020B0502040204020203" pitchFamily="34" charset="0"/>
              </a:rPr>
              <a:t>complexity of pages &amp; JavaScripts</a:t>
            </a:r>
          </a:p>
        </p:txBody>
      </p:sp>
      <p:sp>
        <p:nvSpPr>
          <p:cNvPr id="8" name="Snip Single Corner Rectangle 7"/>
          <p:cNvSpPr/>
          <p:nvPr/>
        </p:nvSpPr>
        <p:spPr>
          <a:xfrm>
            <a:off x="480448" y="2978045"/>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Our</a:t>
            </a:r>
            <a:r>
              <a:rPr lang="en-IN" dirty="0" smtClean="0"/>
              <a:t> </a:t>
            </a:r>
            <a:r>
              <a:rPr lang="en-IN" sz="1600" b="1" dirty="0">
                <a:solidFill>
                  <a:schemeClr val="bg1"/>
                </a:solidFill>
                <a:latin typeface="Segoe UI" panose="020B0502040204020203" pitchFamily="34" charset="0"/>
                <a:cs typeface="Segoe UI" panose="020B0502040204020203" pitchFamily="34" charset="0"/>
              </a:rPr>
              <a:t>Solution</a:t>
            </a:r>
          </a:p>
        </p:txBody>
      </p:sp>
      <p:sp>
        <p:nvSpPr>
          <p:cNvPr id="9" name="TextBox 8"/>
          <p:cNvSpPr txBox="1"/>
          <p:nvPr/>
        </p:nvSpPr>
        <p:spPr>
          <a:xfrm>
            <a:off x="2340244" y="3133958"/>
            <a:ext cx="6902852" cy="261610"/>
          </a:xfrm>
          <a:prstGeom prst="rect">
            <a:avLst/>
          </a:prstGeom>
          <a:noFill/>
        </p:spPr>
        <p:txBody>
          <a:bodyPr wrap="none" rtlCol="0">
            <a:spAutoFit/>
          </a:bodyPr>
          <a:lstStyle/>
          <a:p>
            <a:pPr marL="628650" lvl="1" indent="-171450">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A Set of PowerShell scripts to identify all types of objects from source MOSS2007 &amp; SP2010 farm</a:t>
            </a:r>
            <a:r>
              <a:rPr lang="en-IN" sz="1100" dirty="0" smtClean="0">
                <a:solidFill>
                  <a:srgbClr val="000000"/>
                </a:solidFill>
                <a:latin typeface="Segoe UI" panose="020B0502040204020203" pitchFamily="34" charset="0"/>
                <a:cs typeface="Segoe UI" panose="020B0502040204020203" pitchFamily="34" charset="0"/>
              </a:rPr>
              <a:t>. </a:t>
            </a:r>
            <a:endParaRPr lang="en-IN" sz="1100" dirty="0">
              <a:solidFill>
                <a:srgbClr val="000000"/>
              </a:solidFill>
              <a:latin typeface="Segoe UI" panose="020B0502040204020203" pitchFamily="34" charset="0"/>
              <a:cs typeface="Segoe UI" panose="020B0502040204020203" pitchFamily="34" charset="0"/>
            </a:endParaRPr>
          </a:p>
        </p:txBody>
      </p:sp>
      <p:sp>
        <p:nvSpPr>
          <p:cNvPr id="12" name="TextBox 11"/>
          <p:cNvSpPr txBox="1"/>
          <p:nvPr/>
        </p:nvSpPr>
        <p:spPr>
          <a:xfrm>
            <a:off x="2340244" y="4253382"/>
            <a:ext cx="6901248" cy="1615827"/>
          </a:xfrm>
          <a:prstGeom prst="rect">
            <a:avLst/>
          </a:prstGeom>
          <a:noFill/>
        </p:spPr>
        <p:txBody>
          <a:bodyPr wrap="none" rtlCol="0">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Quality of customizations and complexity of customizations cannot be discovered</a:t>
            </a:r>
            <a:r>
              <a:rPr lang="en-IN" sz="1100" dirty="0" smtClean="0">
                <a:solidFill>
                  <a:srgbClr val="000000"/>
                </a:solidFill>
                <a:latin typeface="Segoe UI" panose="020B0502040204020203" pitchFamily="34" charset="0"/>
                <a:cs typeface="Segoe UI" panose="020B0502040204020203" pitchFamily="34" charset="0"/>
              </a:rPr>
              <a:t>.</a:t>
            </a:r>
          </a:p>
          <a:p>
            <a:pPr lvl="1" fontAlgn="t"/>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Better to </a:t>
            </a:r>
            <a:r>
              <a:rPr lang="en-IN" sz="1100" dirty="0">
                <a:solidFill>
                  <a:srgbClr val="000000"/>
                </a:solidFill>
                <a:latin typeface="Segoe UI" panose="020B0502040204020203" pitchFamily="34" charset="0"/>
                <a:cs typeface="Segoe UI" panose="020B0502040204020203" pitchFamily="34" charset="0"/>
              </a:rPr>
              <a:t>de-scope all 3rd party and custom solutions and migrate collaboration sites </a:t>
            </a:r>
            <a:r>
              <a:rPr lang="en-IN" sz="1100" dirty="0" smtClean="0">
                <a:solidFill>
                  <a:srgbClr val="000000"/>
                </a:solidFill>
                <a:latin typeface="Segoe UI" panose="020B0502040204020203" pitchFamily="34" charset="0"/>
                <a:cs typeface="Segoe UI" panose="020B0502040204020203" pitchFamily="34" charset="0"/>
              </a:rPr>
              <a:t> &amp; contents.</a:t>
            </a:r>
          </a:p>
          <a:p>
            <a:pPr lvl="1" fontAlgn="t"/>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Treat highly custom sites separately outside the main scope. </a:t>
            </a:r>
            <a:r>
              <a:rPr lang="en-IN" sz="1100" dirty="0" smtClean="0">
                <a:solidFill>
                  <a:srgbClr val="000000"/>
                </a:solidFill>
                <a:latin typeface="Segoe UI" panose="020B0502040204020203" pitchFamily="34" charset="0"/>
                <a:cs typeface="Segoe UI" panose="020B0502040204020203" pitchFamily="34" charset="0"/>
              </a:rPr>
              <a:t/>
            </a:r>
            <a:br>
              <a:rPr lang="en-IN" sz="1100" dirty="0" smtClean="0">
                <a:solidFill>
                  <a:srgbClr val="000000"/>
                </a:solidFill>
                <a:latin typeface="Segoe UI" panose="020B0502040204020203" pitchFamily="34" charset="0"/>
                <a:cs typeface="Segoe UI" panose="020B0502040204020203" pitchFamily="34" charset="0"/>
              </a:rPr>
            </a:br>
            <a:r>
              <a:rPr lang="en-IN" sz="1100" dirty="0" smtClean="0">
                <a:solidFill>
                  <a:srgbClr val="000000"/>
                </a:solidFill>
                <a:latin typeface="Segoe UI" panose="020B0502040204020203" pitchFamily="34" charset="0"/>
                <a:cs typeface="Segoe UI" panose="020B0502040204020203" pitchFamily="34" charset="0"/>
              </a:rPr>
              <a:t>Analyze &amp; estimate them </a:t>
            </a:r>
            <a:r>
              <a:rPr lang="en-IN" sz="1100" dirty="0">
                <a:solidFill>
                  <a:srgbClr val="000000"/>
                </a:solidFill>
                <a:latin typeface="Segoe UI" panose="020B0502040204020203" pitchFamily="34" charset="0"/>
                <a:cs typeface="Segoe UI" panose="020B0502040204020203" pitchFamily="34" charset="0"/>
              </a:rPr>
              <a:t>case to case basis and migrate them separately. </a:t>
            </a:r>
          </a:p>
          <a:p>
            <a:pPr lvl="1" fontAlgn="t"/>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Implement </a:t>
            </a:r>
            <a:r>
              <a:rPr lang="en-IN" sz="1100" dirty="0">
                <a:solidFill>
                  <a:srgbClr val="000000"/>
                </a:solidFill>
                <a:latin typeface="Segoe UI" panose="020B0502040204020203" pitchFamily="34" charset="0"/>
                <a:cs typeface="Segoe UI" panose="020B0502040204020203" pitchFamily="34" charset="0"/>
              </a:rPr>
              <a:t>Disposition process at the </a:t>
            </a:r>
            <a:r>
              <a:rPr lang="en-IN" sz="1100" dirty="0" smtClean="0">
                <a:solidFill>
                  <a:srgbClr val="000000"/>
                </a:solidFill>
                <a:latin typeface="Segoe UI" panose="020B0502040204020203" pitchFamily="34" charset="0"/>
                <a:cs typeface="Segoe UI" panose="020B0502040204020203" pitchFamily="34" charset="0"/>
              </a:rPr>
              <a:t>beginning. </a:t>
            </a:r>
            <a:br>
              <a:rPr lang="en-IN" sz="1100" dirty="0" smtClean="0">
                <a:solidFill>
                  <a:srgbClr val="000000"/>
                </a:solidFill>
                <a:latin typeface="Segoe UI" panose="020B0502040204020203" pitchFamily="34" charset="0"/>
                <a:cs typeface="Segoe UI" panose="020B0502040204020203" pitchFamily="34" charset="0"/>
              </a:rPr>
            </a:br>
            <a:r>
              <a:rPr lang="en-IN" sz="1100" dirty="0" smtClean="0">
                <a:solidFill>
                  <a:srgbClr val="000000"/>
                </a:solidFill>
                <a:latin typeface="Segoe UI" panose="020B0502040204020203" pitchFamily="34" charset="0"/>
                <a:cs typeface="Segoe UI" panose="020B0502040204020203" pitchFamily="34" charset="0"/>
              </a:rPr>
              <a:t>Make </a:t>
            </a:r>
            <a:r>
              <a:rPr lang="en-IN" sz="1100" dirty="0">
                <a:solidFill>
                  <a:srgbClr val="000000"/>
                </a:solidFill>
                <a:latin typeface="Segoe UI" panose="020B0502040204020203" pitchFamily="34" charset="0"/>
                <a:cs typeface="Segoe UI" panose="020B0502040204020203" pitchFamily="34" charset="0"/>
              </a:rPr>
              <a:t>a strategy so that once de-scoped never </a:t>
            </a:r>
            <a:r>
              <a:rPr lang="en-IN" sz="1100" dirty="0" smtClean="0">
                <a:solidFill>
                  <a:srgbClr val="000000"/>
                </a:solidFill>
                <a:latin typeface="Segoe UI" panose="020B0502040204020203" pitchFamily="34" charset="0"/>
                <a:cs typeface="Segoe UI" panose="020B0502040204020203" pitchFamily="34" charset="0"/>
              </a:rPr>
              <a:t>revert the decision.</a:t>
            </a:r>
            <a:endParaRPr lang="en-IN" dirty="0"/>
          </a:p>
        </p:txBody>
      </p:sp>
      <p:sp>
        <p:nvSpPr>
          <p:cNvPr id="13" name="Snip Single Corner Rectangle 12"/>
          <p:cNvSpPr/>
          <p:nvPr/>
        </p:nvSpPr>
        <p:spPr>
          <a:xfrm>
            <a:off x="480448" y="4501410"/>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Lessons</a:t>
            </a:r>
            <a:r>
              <a:rPr lang="en-IN" dirty="0" smtClean="0"/>
              <a:t> </a:t>
            </a:r>
            <a:r>
              <a:rPr lang="en-IN" sz="1600" b="1" dirty="0">
                <a:solidFill>
                  <a:schemeClr val="bg1"/>
                </a:solidFill>
                <a:latin typeface="Segoe UI" panose="020B0502040204020203" pitchFamily="34" charset="0"/>
                <a:cs typeface="Segoe UI" panose="020B0502040204020203" pitchFamily="34" charset="0"/>
              </a:rPr>
              <a:t>Learnt</a:t>
            </a:r>
          </a:p>
        </p:txBody>
      </p:sp>
      <p:sp>
        <p:nvSpPr>
          <p:cNvPr id="14" name="Double Bracket 13"/>
          <p:cNvSpPr/>
          <p:nvPr/>
        </p:nvSpPr>
        <p:spPr>
          <a:xfrm>
            <a:off x="2712204" y="1162374"/>
            <a:ext cx="6530892" cy="123986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Double Bracket 14"/>
          <p:cNvSpPr/>
          <p:nvPr/>
        </p:nvSpPr>
        <p:spPr>
          <a:xfrm>
            <a:off x="2712204" y="2877865"/>
            <a:ext cx="6530892" cy="81073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 name="Double Bracket 15"/>
          <p:cNvSpPr/>
          <p:nvPr/>
        </p:nvSpPr>
        <p:spPr>
          <a:xfrm>
            <a:off x="2712205" y="4186239"/>
            <a:ext cx="6530892" cy="168297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633106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Lessons Learnt – Migration Phase</a:t>
            </a:r>
            <a:endParaRPr lang="en-IN" dirty="0"/>
          </a:p>
        </p:txBody>
      </p:sp>
      <p:sp>
        <p:nvSpPr>
          <p:cNvPr id="6" name="Snip Single Corner Rectangle 5"/>
          <p:cNvSpPr/>
          <p:nvPr/>
        </p:nvSpPr>
        <p:spPr>
          <a:xfrm>
            <a:off x="480448" y="1627319"/>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Issues</a:t>
            </a:r>
          </a:p>
        </p:txBody>
      </p:sp>
      <p:sp>
        <p:nvSpPr>
          <p:cNvPr id="7" name="Rectangle 6"/>
          <p:cNvSpPr/>
          <p:nvPr/>
        </p:nvSpPr>
        <p:spPr>
          <a:xfrm>
            <a:off x="2479726" y="1056415"/>
            <a:ext cx="6096000" cy="1785104"/>
          </a:xfrm>
          <a:prstGeom prst="rect">
            <a:avLst/>
          </a:prstGeom>
        </p:spPr>
        <p:txBody>
          <a:bodyPr>
            <a:spAutoFit/>
          </a:bodyPr>
          <a:lstStyle/>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SPD created pages at the root of site</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SPD customized pages</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List Items using high-speed approach.</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Library Documents using high-speed approach.</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items having null value in mandatory columns.</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Handling of documents at target that are in error and remained checked out at target.</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of Items having MMD column pointing to a Term Set that does not exist at target (Term Set is decommissioned at target)</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Migrated data should not appear in Search until Go Live declared.</a:t>
            </a:r>
          </a:p>
          <a:p>
            <a:pPr marL="40322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Task List and Workflow history is not migrated.</a:t>
            </a:r>
          </a:p>
        </p:txBody>
      </p:sp>
      <p:sp>
        <p:nvSpPr>
          <p:cNvPr id="8" name="Snip Single Corner Rectangle 7"/>
          <p:cNvSpPr/>
          <p:nvPr/>
        </p:nvSpPr>
        <p:spPr>
          <a:xfrm>
            <a:off x="480448" y="3303509"/>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Our</a:t>
            </a:r>
            <a:r>
              <a:rPr lang="en-IN" dirty="0" smtClean="0"/>
              <a:t> </a:t>
            </a:r>
            <a:r>
              <a:rPr lang="en-IN" sz="1600" b="1" dirty="0">
                <a:solidFill>
                  <a:schemeClr val="bg1"/>
                </a:solidFill>
                <a:latin typeface="Segoe UI" panose="020B0502040204020203" pitchFamily="34" charset="0"/>
                <a:cs typeface="Segoe UI" panose="020B0502040204020203" pitchFamily="34" charset="0"/>
              </a:rPr>
              <a:t>Solution</a:t>
            </a:r>
          </a:p>
        </p:txBody>
      </p:sp>
      <p:sp>
        <p:nvSpPr>
          <p:cNvPr id="9" name="TextBox 8"/>
          <p:cNvSpPr txBox="1"/>
          <p:nvPr/>
        </p:nvSpPr>
        <p:spPr>
          <a:xfrm>
            <a:off x="2510722" y="3102961"/>
            <a:ext cx="5893280" cy="1277273"/>
          </a:xfrm>
          <a:prstGeom prst="rect">
            <a:avLst/>
          </a:prstGeom>
          <a:noFill/>
        </p:spPr>
        <p:txBody>
          <a:bodyPr wrap="none" rtlCol="0">
            <a:spAutoFit/>
          </a:bodyPr>
          <a:lstStyle/>
          <a:p>
            <a:pPr marL="398463" lvl="1" indent="-22860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Identify checked out documents checked out by migration </a:t>
            </a:r>
            <a:r>
              <a:rPr lang="en-IN" sz="1100" dirty="0" smtClean="0">
                <a:solidFill>
                  <a:srgbClr val="000000"/>
                </a:solidFill>
                <a:latin typeface="Segoe UI" panose="020B0502040204020203" pitchFamily="34" charset="0"/>
                <a:cs typeface="Segoe UI" panose="020B0502040204020203" pitchFamily="34" charset="0"/>
              </a:rPr>
              <a:t>account and delete them</a:t>
            </a:r>
            <a:endParaRPr lang="en-IN" sz="1100" dirty="0">
              <a:solidFill>
                <a:srgbClr val="000000"/>
              </a:solidFill>
              <a:latin typeface="Segoe UI" panose="020B0502040204020203" pitchFamily="34" charset="0"/>
              <a:cs typeface="Segoe UI" panose="020B0502040204020203" pitchFamily="34" charset="0"/>
            </a:endParaRPr>
          </a:p>
          <a:p>
            <a:pPr marL="398463" lvl="1" indent="-22860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Fix </a:t>
            </a:r>
            <a:r>
              <a:rPr lang="en-IN" sz="1100" dirty="0">
                <a:solidFill>
                  <a:srgbClr val="000000"/>
                </a:solidFill>
                <a:latin typeface="Segoe UI" panose="020B0502040204020203" pitchFamily="34" charset="0"/>
                <a:cs typeface="Segoe UI" panose="020B0502040204020203" pitchFamily="34" charset="0"/>
              </a:rPr>
              <a:t>Missing MMD Term Set.</a:t>
            </a:r>
          </a:p>
          <a:p>
            <a:pPr marL="398463" lvl="1" indent="-22860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Disable / Enable search </a:t>
            </a:r>
            <a:r>
              <a:rPr lang="en-IN" sz="1100" dirty="0">
                <a:solidFill>
                  <a:srgbClr val="000000"/>
                </a:solidFill>
                <a:latin typeface="Segoe UI" panose="020B0502040204020203" pitchFamily="34" charset="0"/>
                <a:cs typeface="Segoe UI" panose="020B0502040204020203" pitchFamily="34" charset="0"/>
              </a:rPr>
              <a:t>at target site &amp; sub </a:t>
            </a:r>
            <a:r>
              <a:rPr lang="en-IN" sz="1100" dirty="0" smtClean="0">
                <a:solidFill>
                  <a:srgbClr val="000000"/>
                </a:solidFill>
                <a:latin typeface="Segoe UI" panose="020B0502040204020203" pitchFamily="34" charset="0"/>
                <a:cs typeface="Segoe UI" panose="020B0502040204020203" pitchFamily="34" charset="0"/>
              </a:rPr>
              <a:t>site appropriately during migration phase</a:t>
            </a:r>
          </a:p>
          <a:p>
            <a:pPr marL="398463" lvl="1" indent="-22860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Deploy </a:t>
            </a:r>
            <a:r>
              <a:rPr lang="en-IN" sz="1100" dirty="0">
                <a:solidFill>
                  <a:srgbClr val="000000"/>
                </a:solidFill>
                <a:latin typeface="Segoe UI" panose="020B0502040204020203" pitchFamily="34" charset="0"/>
                <a:cs typeface="Segoe UI" panose="020B0502040204020203" pitchFamily="34" charset="0"/>
              </a:rPr>
              <a:t>Page Layout to multiple site collections.</a:t>
            </a:r>
          </a:p>
          <a:p>
            <a:pPr marL="398463" lvl="1" indent="-22860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Add Site Collection Administrators to target site.</a:t>
            </a:r>
          </a:p>
          <a:p>
            <a:pPr marL="398463" lvl="1" indent="-22860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PowerShell to Create Metalogix </a:t>
            </a:r>
            <a:r>
              <a:rPr lang="en-IN" sz="1100" dirty="0" smtClean="0">
                <a:solidFill>
                  <a:srgbClr val="000000"/>
                </a:solidFill>
                <a:latin typeface="Segoe UI" panose="020B0502040204020203" pitchFamily="34" charset="0"/>
                <a:cs typeface="Segoe UI" panose="020B0502040204020203" pitchFamily="34" charset="0"/>
              </a:rPr>
              <a:t>jobs</a:t>
            </a:r>
            <a:r>
              <a:rPr lang="en-IN" sz="1100" dirty="0">
                <a:solidFill>
                  <a:srgbClr val="000000"/>
                </a:solidFill>
                <a:latin typeface="Segoe UI" panose="020B0502040204020203" pitchFamily="34" charset="0"/>
                <a:cs typeface="Segoe UI" panose="020B0502040204020203" pitchFamily="34" charset="0"/>
              </a:rPr>
              <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 </a:t>
            </a:r>
          </a:p>
        </p:txBody>
      </p:sp>
      <p:sp>
        <p:nvSpPr>
          <p:cNvPr id="12" name="TextBox 11"/>
          <p:cNvSpPr txBox="1"/>
          <p:nvPr/>
        </p:nvSpPr>
        <p:spPr>
          <a:xfrm>
            <a:off x="2340244" y="4535591"/>
            <a:ext cx="6285695" cy="1615827"/>
          </a:xfrm>
          <a:prstGeom prst="rect">
            <a:avLst/>
          </a:prstGeom>
          <a:noFill/>
        </p:spPr>
        <p:txBody>
          <a:bodyPr wrap="none" rtlCol="0">
            <a:spAutoFit/>
          </a:bodyPr>
          <a:lstStyle/>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speed degrades if List / Library has many level nested folders and many folders.</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Speed degrades if </a:t>
            </a:r>
            <a:r>
              <a:rPr lang="en-IN" sz="1100" dirty="0" smtClean="0">
                <a:solidFill>
                  <a:srgbClr val="000000"/>
                </a:solidFill>
                <a:latin typeface="Segoe UI" panose="020B0502040204020203" pitchFamily="34" charset="0"/>
                <a:cs typeface="Segoe UI" panose="020B0502040204020203" pitchFamily="34" charset="0"/>
              </a:rPr>
              <a:t>no. </a:t>
            </a:r>
            <a:r>
              <a:rPr lang="en-IN" sz="1100" dirty="0">
                <a:solidFill>
                  <a:srgbClr val="000000"/>
                </a:solidFill>
                <a:latin typeface="Segoe UI" panose="020B0502040204020203" pitchFamily="34" charset="0"/>
                <a:cs typeface="Segoe UI" panose="020B0502040204020203" pitchFamily="34" charset="0"/>
              </a:rPr>
              <a:t>of columns  increases in Lists/Libraries.</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Migration Speed degrades if </a:t>
            </a:r>
            <a:r>
              <a:rPr lang="en-IN" sz="1100" dirty="0" smtClean="0">
                <a:solidFill>
                  <a:srgbClr val="000000"/>
                </a:solidFill>
                <a:latin typeface="Segoe UI" panose="020B0502040204020203" pitchFamily="34" charset="0"/>
                <a:cs typeface="Segoe UI" panose="020B0502040204020203" pitchFamily="34" charset="0"/>
              </a:rPr>
              <a:t>no. </a:t>
            </a:r>
            <a:r>
              <a:rPr lang="en-IN" sz="1100" dirty="0">
                <a:solidFill>
                  <a:srgbClr val="000000"/>
                </a:solidFill>
                <a:latin typeface="Segoe UI" panose="020B0502040204020203" pitchFamily="34" charset="0"/>
                <a:cs typeface="Segoe UI" panose="020B0502040204020203" pitchFamily="34" charset="0"/>
              </a:rPr>
              <a:t>of version to be migrated is high.</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Do not migrate List Items using High speed </a:t>
            </a:r>
            <a:r>
              <a:rPr lang="en-IN" sz="1100" dirty="0" smtClean="0">
                <a:solidFill>
                  <a:srgbClr val="000000"/>
                </a:solidFill>
                <a:latin typeface="Segoe UI" panose="020B0502040204020203" pitchFamily="34" charset="0"/>
                <a:cs typeface="Segoe UI" panose="020B0502040204020203" pitchFamily="34" charset="0"/>
              </a:rPr>
              <a:t>mode. Retain </a:t>
            </a:r>
            <a:r>
              <a:rPr lang="en-IN" sz="1100" dirty="0">
                <a:solidFill>
                  <a:srgbClr val="000000"/>
                </a:solidFill>
                <a:latin typeface="Segoe UI" panose="020B0502040204020203" pitchFamily="34" charset="0"/>
                <a:cs typeface="Segoe UI" panose="020B0502040204020203" pitchFamily="34" charset="0"/>
              </a:rPr>
              <a:t>List Item IDs at target.</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If one/more list item fails to migrate, migrate entire list from scratch.</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Run Incremental using non-high-speed approach.</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Keep 1 migration account (separate from individual user account) for 2 migration VMs.</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Plan sites/site collections having large lists at the beginning.</a:t>
            </a:r>
          </a:p>
          <a:p>
            <a:pPr marL="511175"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Create a proper view at target list if contains more than 5000 items at source.</a:t>
            </a:r>
          </a:p>
        </p:txBody>
      </p:sp>
      <p:sp>
        <p:nvSpPr>
          <p:cNvPr id="13" name="Snip Single Corner Rectangle 12"/>
          <p:cNvSpPr/>
          <p:nvPr/>
        </p:nvSpPr>
        <p:spPr>
          <a:xfrm>
            <a:off x="480448" y="5028353"/>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Lessons</a:t>
            </a:r>
            <a:r>
              <a:rPr lang="en-IN" dirty="0" smtClean="0"/>
              <a:t> </a:t>
            </a:r>
            <a:r>
              <a:rPr lang="en-IN" sz="1600" b="1" dirty="0">
                <a:solidFill>
                  <a:schemeClr val="bg1"/>
                </a:solidFill>
                <a:latin typeface="Segoe UI" panose="020B0502040204020203" pitchFamily="34" charset="0"/>
                <a:cs typeface="Segoe UI" panose="020B0502040204020203" pitchFamily="34" charset="0"/>
              </a:rPr>
              <a:t>Learnt</a:t>
            </a:r>
          </a:p>
        </p:txBody>
      </p:sp>
      <p:sp>
        <p:nvSpPr>
          <p:cNvPr id="10" name="Double Bracket 9"/>
          <p:cNvSpPr/>
          <p:nvPr/>
        </p:nvSpPr>
        <p:spPr>
          <a:xfrm>
            <a:off x="2603718" y="1040917"/>
            <a:ext cx="6530892" cy="178510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Double Bracket 10"/>
          <p:cNvSpPr/>
          <p:nvPr/>
        </p:nvSpPr>
        <p:spPr>
          <a:xfrm>
            <a:off x="2603717" y="2953046"/>
            <a:ext cx="6530893" cy="127799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 name="Double Bracket 13"/>
          <p:cNvSpPr/>
          <p:nvPr/>
        </p:nvSpPr>
        <p:spPr>
          <a:xfrm>
            <a:off x="2603717" y="4517693"/>
            <a:ext cx="6530894" cy="161436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757241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Lessons Learnt – Verification Phase</a:t>
            </a:r>
            <a:endParaRPr lang="en-IN" dirty="0"/>
          </a:p>
        </p:txBody>
      </p:sp>
      <p:sp>
        <p:nvSpPr>
          <p:cNvPr id="6" name="Snip Single Corner Rectangle 5"/>
          <p:cNvSpPr/>
          <p:nvPr/>
        </p:nvSpPr>
        <p:spPr>
          <a:xfrm>
            <a:off x="480448" y="1596320"/>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Issues</a:t>
            </a:r>
          </a:p>
        </p:txBody>
      </p:sp>
      <p:sp>
        <p:nvSpPr>
          <p:cNvPr id="7" name="Rectangle 6"/>
          <p:cNvSpPr/>
          <p:nvPr/>
        </p:nvSpPr>
        <p:spPr>
          <a:xfrm>
            <a:off x="2340244" y="1230723"/>
            <a:ext cx="6096000" cy="1954381"/>
          </a:xfrm>
          <a:prstGeom prst="rect">
            <a:avLst/>
          </a:prstGeom>
        </p:spPr>
        <p:txBody>
          <a:bodyPr>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Verification of Pages are manual</a:t>
            </a:r>
            <a:r>
              <a:rPr lang="en-IN" sz="1100" dirty="0" smtClean="0">
                <a:solidFill>
                  <a:srgbClr val="000000"/>
                </a:solidFill>
                <a:latin typeface="Segoe UI" panose="020B0502040204020203" pitchFamily="34" charset="0"/>
                <a:cs typeface="Segoe UI" panose="020B0502040204020203" pitchFamily="34" charset="0"/>
              </a:rPr>
              <a:t>.</a:t>
            </a:r>
          </a:p>
          <a:p>
            <a:pPr marL="628650" lvl="1" indent="-171450" fontAlgn="t">
              <a:buFont typeface="Wingdings" panose="05000000000000000000" pitchFamily="2" charset="2"/>
              <a:buChar char="Ø"/>
            </a:pPr>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Verification of quality check is manual.</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Some </a:t>
            </a:r>
            <a:r>
              <a:rPr lang="en-IN" sz="1100" dirty="0">
                <a:solidFill>
                  <a:srgbClr val="000000"/>
                </a:solidFill>
                <a:latin typeface="Segoe UI" panose="020B0502040204020203" pitchFamily="34" charset="0"/>
                <a:cs typeface="Segoe UI" panose="020B0502040204020203" pitchFamily="34" charset="0"/>
              </a:rPr>
              <a:t>AD Groups </a:t>
            </a:r>
            <a:r>
              <a:rPr lang="en-IN" sz="1100" dirty="0" smtClean="0">
                <a:solidFill>
                  <a:srgbClr val="000000"/>
                </a:solidFill>
                <a:latin typeface="Segoe UI" panose="020B0502040204020203" pitchFamily="34" charset="0"/>
                <a:cs typeface="Segoe UI" panose="020B0502040204020203" pitchFamily="34" charset="0"/>
              </a:rPr>
              <a:t>which are not synced </a:t>
            </a:r>
            <a:r>
              <a:rPr lang="en-IN" sz="1100" dirty="0">
                <a:solidFill>
                  <a:srgbClr val="000000"/>
                </a:solidFill>
                <a:latin typeface="Segoe UI" panose="020B0502040204020203" pitchFamily="34" charset="0"/>
                <a:cs typeface="Segoe UI" panose="020B0502040204020203" pitchFamily="34" charset="0"/>
              </a:rPr>
              <a:t>in target Azure AD; </a:t>
            </a:r>
            <a:r>
              <a:rPr lang="en-IN" sz="1100" dirty="0" smtClean="0">
                <a:solidFill>
                  <a:srgbClr val="000000"/>
                </a:solidFill>
                <a:latin typeface="Segoe UI" panose="020B0502040204020203" pitchFamily="34" charset="0"/>
                <a:cs typeface="Segoe UI" panose="020B0502040204020203" pitchFamily="34" charset="0"/>
              </a:rPr>
              <a:t> they will not be migrated</a:t>
            </a:r>
            <a:r>
              <a:rPr lang="en-IN" sz="1100" dirty="0">
                <a:solidFill>
                  <a:srgbClr val="000000"/>
                </a:solidFill>
                <a:latin typeface="Segoe UI" panose="020B0502040204020203" pitchFamily="34" charset="0"/>
                <a:cs typeface="Segoe UI" panose="020B0502040204020203" pitchFamily="34" charset="0"/>
              </a:rPr>
              <a:t>. They are reported as not migrated during verification. We cannot integrate verification process with Azure AD. We need to manually verify and it is time taking.</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List/library </a:t>
            </a:r>
            <a:r>
              <a:rPr lang="en-IN" sz="1100" dirty="0">
                <a:solidFill>
                  <a:srgbClr val="000000"/>
                </a:solidFill>
                <a:latin typeface="Segoe UI" panose="020B0502040204020203" pitchFamily="34" charset="0"/>
                <a:cs typeface="Segoe UI" panose="020B0502040204020203" pitchFamily="34" charset="0"/>
              </a:rPr>
              <a:t>level verification is at count level.</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Verification </a:t>
            </a:r>
            <a:r>
              <a:rPr lang="en-IN" sz="1100" dirty="0">
                <a:solidFill>
                  <a:srgbClr val="000000"/>
                </a:solidFill>
                <a:latin typeface="Segoe UI" panose="020B0502040204020203" pitchFamily="34" charset="0"/>
                <a:cs typeface="Segoe UI" panose="020B0502040204020203" pitchFamily="34" charset="0"/>
              </a:rPr>
              <a:t>of Workflow functionality - as it might trigger email to end users.</a:t>
            </a:r>
          </a:p>
        </p:txBody>
      </p:sp>
      <p:sp>
        <p:nvSpPr>
          <p:cNvPr id="8" name="Snip Single Corner Rectangle 7"/>
          <p:cNvSpPr/>
          <p:nvPr/>
        </p:nvSpPr>
        <p:spPr>
          <a:xfrm>
            <a:off x="480448" y="3504984"/>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Our</a:t>
            </a:r>
            <a:r>
              <a:rPr lang="en-IN" dirty="0" smtClean="0"/>
              <a:t> </a:t>
            </a:r>
            <a:r>
              <a:rPr lang="en-IN" sz="1600" b="1" dirty="0">
                <a:solidFill>
                  <a:schemeClr val="bg1"/>
                </a:solidFill>
                <a:latin typeface="Segoe UI" panose="020B0502040204020203" pitchFamily="34" charset="0"/>
                <a:cs typeface="Segoe UI" panose="020B0502040204020203" pitchFamily="34" charset="0"/>
              </a:rPr>
              <a:t>Solution</a:t>
            </a:r>
          </a:p>
        </p:txBody>
      </p:sp>
      <p:sp>
        <p:nvSpPr>
          <p:cNvPr id="9" name="TextBox 8"/>
          <p:cNvSpPr txBox="1"/>
          <p:nvPr/>
        </p:nvSpPr>
        <p:spPr>
          <a:xfrm>
            <a:off x="2340244" y="3514267"/>
            <a:ext cx="5670142" cy="600164"/>
          </a:xfrm>
          <a:prstGeom prst="rect">
            <a:avLst/>
          </a:prstGeom>
          <a:noFill/>
        </p:spPr>
        <p:txBody>
          <a:bodyPr wrap="none" rtlCol="0">
            <a:spAutoFit/>
          </a:bodyPr>
          <a:lstStyle/>
          <a:p>
            <a:pPr marL="628650" lvl="1" indent="-17145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A </a:t>
            </a:r>
            <a:r>
              <a:rPr lang="en-IN" sz="1100" dirty="0">
                <a:solidFill>
                  <a:srgbClr val="000000"/>
                </a:solidFill>
                <a:latin typeface="Segoe UI" panose="020B0502040204020203" pitchFamily="34" charset="0"/>
                <a:cs typeface="Segoe UI" panose="020B0502040204020203" pitchFamily="34" charset="0"/>
              </a:rPr>
              <a:t>Set of PowerShell scripts to check migrated </a:t>
            </a:r>
            <a:r>
              <a:rPr lang="en-IN" sz="1100" dirty="0" smtClean="0">
                <a:solidFill>
                  <a:srgbClr val="000000"/>
                </a:solidFill>
                <a:latin typeface="Segoe UI" panose="020B0502040204020203" pitchFamily="34" charset="0"/>
                <a:cs typeface="Segoe UI" panose="020B0502040204020203" pitchFamily="34" charset="0"/>
              </a:rPr>
              <a:t>structure</a:t>
            </a:r>
          </a:p>
          <a:p>
            <a:pPr lvl="1" fontAlgn="t"/>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A Set of PowerShell scripts to verify list/library count and migrated permission</a:t>
            </a:r>
          </a:p>
        </p:txBody>
      </p:sp>
      <p:sp>
        <p:nvSpPr>
          <p:cNvPr id="12" name="TextBox 11"/>
          <p:cNvSpPr txBox="1"/>
          <p:nvPr/>
        </p:nvSpPr>
        <p:spPr>
          <a:xfrm>
            <a:off x="2340244" y="4724901"/>
            <a:ext cx="5200463" cy="261610"/>
          </a:xfrm>
          <a:prstGeom prst="rect">
            <a:avLst/>
          </a:prstGeom>
          <a:noFill/>
        </p:spPr>
        <p:txBody>
          <a:bodyPr wrap="none" rtlCol="0">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Ensure before starting verification that source and target AD is in sync</a:t>
            </a:r>
            <a:r>
              <a:rPr lang="en-IN" sz="1100" dirty="0" smtClean="0">
                <a:solidFill>
                  <a:srgbClr val="000000"/>
                </a:solidFill>
                <a:latin typeface="Segoe UI" panose="020B0502040204020203" pitchFamily="34" charset="0"/>
                <a:cs typeface="Segoe UI" panose="020B0502040204020203" pitchFamily="34" charset="0"/>
              </a:rPr>
              <a:t>.</a:t>
            </a:r>
            <a:endParaRPr lang="en-IN" sz="1100" dirty="0">
              <a:solidFill>
                <a:srgbClr val="000000"/>
              </a:solidFill>
              <a:latin typeface="Segoe UI" panose="020B0502040204020203" pitchFamily="34" charset="0"/>
              <a:cs typeface="Segoe UI" panose="020B0502040204020203" pitchFamily="34" charset="0"/>
            </a:endParaRPr>
          </a:p>
        </p:txBody>
      </p:sp>
      <p:sp>
        <p:nvSpPr>
          <p:cNvPr id="13" name="Snip Single Corner Rectangle 12"/>
          <p:cNvSpPr/>
          <p:nvPr/>
        </p:nvSpPr>
        <p:spPr>
          <a:xfrm>
            <a:off x="480448" y="4563404"/>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Lessons</a:t>
            </a:r>
            <a:r>
              <a:rPr lang="en-IN" dirty="0" smtClean="0"/>
              <a:t> </a:t>
            </a:r>
            <a:r>
              <a:rPr lang="en-IN" sz="1600" b="1" dirty="0">
                <a:solidFill>
                  <a:schemeClr val="bg1"/>
                </a:solidFill>
                <a:latin typeface="Segoe UI" panose="020B0502040204020203" pitchFamily="34" charset="0"/>
                <a:cs typeface="Segoe UI" panose="020B0502040204020203" pitchFamily="34" charset="0"/>
              </a:rPr>
              <a:t>Learnt</a:t>
            </a:r>
          </a:p>
        </p:txBody>
      </p:sp>
      <p:sp>
        <p:nvSpPr>
          <p:cNvPr id="10" name="Double Bracket 9"/>
          <p:cNvSpPr/>
          <p:nvPr/>
        </p:nvSpPr>
        <p:spPr>
          <a:xfrm>
            <a:off x="2588219" y="3393095"/>
            <a:ext cx="6152825" cy="88443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Double Bracket 10"/>
          <p:cNvSpPr/>
          <p:nvPr/>
        </p:nvSpPr>
        <p:spPr>
          <a:xfrm>
            <a:off x="2521899" y="1225225"/>
            <a:ext cx="6219145" cy="20047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 name="Double Bracket 13"/>
          <p:cNvSpPr/>
          <p:nvPr/>
        </p:nvSpPr>
        <p:spPr>
          <a:xfrm>
            <a:off x="2588219" y="4440632"/>
            <a:ext cx="6152825" cy="88443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440903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Lessons Learnt – Remediation Phase</a:t>
            </a:r>
            <a:endParaRPr lang="en-IN" dirty="0"/>
          </a:p>
        </p:txBody>
      </p:sp>
      <p:sp>
        <p:nvSpPr>
          <p:cNvPr id="6" name="Snip Single Corner Rectangle 5"/>
          <p:cNvSpPr/>
          <p:nvPr/>
        </p:nvSpPr>
        <p:spPr>
          <a:xfrm>
            <a:off x="480448" y="1766798"/>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Issues</a:t>
            </a:r>
          </a:p>
        </p:txBody>
      </p:sp>
      <p:sp>
        <p:nvSpPr>
          <p:cNvPr id="7" name="Rectangle 6"/>
          <p:cNvSpPr/>
          <p:nvPr/>
        </p:nvSpPr>
        <p:spPr>
          <a:xfrm>
            <a:off x="2340244" y="1277217"/>
            <a:ext cx="6096000" cy="1615827"/>
          </a:xfrm>
          <a:prstGeom prst="rect">
            <a:avLst/>
          </a:prstGeom>
        </p:spPr>
        <p:txBody>
          <a:bodyPr>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Html files do not open in </a:t>
            </a:r>
            <a:r>
              <a:rPr lang="en-IN" sz="1100" dirty="0" smtClean="0">
                <a:solidFill>
                  <a:srgbClr val="000000"/>
                </a:solidFill>
                <a:latin typeface="Segoe UI" panose="020B0502040204020203" pitchFamily="34" charset="0"/>
                <a:cs typeface="Segoe UI" panose="020B0502040204020203" pitchFamily="34" charset="0"/>
              </a:rPr>
              <a:t>browser</a:t>
            </a:r>
          </a:p>
          <a:p>
            <a:pPr marL="628650" lvl="1" indent="-171450" fontAlgn="t">
              <a:buFont typeface="Wingdings" panose="05000000000000000000" pitchFamily="2" charset="2"/>
              <a:buChar char="Ø"/>
            </a:pPr>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Remediation of SPD created pages at the root of site leads to recreation of those pages.</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Remediation </a:t>
            </a:r>
            <a:r>
              <a:rPr lang="en-IN" sz="1100" dirty="0">
                <a:solidFill>
                  <a:srgbClr val="000000"/>
                </a:solidFill>
                <a:latin typeface="Segoe UI" panose="020B0502040204020203" pitchFamily="34" charset="0"/>
                <a:cs typeface="Segoe UI" panose="020B0502040204020203" pitchFamily="34" charset="0"/>
              </a:rPr>
              <a:t>of JavaScripts embedded with content editor Web Part might be a challenge.</a:t>
            </a:r>
          </a:p>
          <a:p>
            <a:pPr marL="628650" lvl="1" indent="-171450" fontAlgn="t">
              <a:buFont typeface="Wingdings" panose="05000000000000000000" pitchFamily="2" charset="2"/>
              <a:buChar char="Ø"/>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Remediation </a:t>
            </a:r>
            <a:r>
              <a:rPr lang="en-IN" sz="1100" dirty="0">
                <a:solidFill>
                  <a:srgbClr val="000000"/>
                </a:solidFill>
                <a:latin typeface="Segoe UI" panose="020B0502040204020203" pitchFamily="34" charset="0"/>
                <a:cs typeface="Segoe UI" panose="020B0502040204020203" pitchFamily="34" charset="0"/>
              </a:rPr>
              <a:t>of XsltListView Web Part is a challenge</a:t>
            </a:r>
            <a:r>
              <a:rPr lang="en-IN" sz="1100" dirty="0" smtClean="0">
                <a:solidFill>
                  <a:srgbClr val="000000"/>
                </a:solidFill>
                <a:latin typeface="Segoe UI" panose="020B0502040204020203" pitchFamily="34" charset="0"/>
                <a:cs typeface="Segoe UI" panose="020B0502040204020203" pitchFamily="34" charset="0"/>
              </a:rPr>
              <a:t>.</a:t>
            </a:r>
            <a:endParaRPr lang="en-IN" sz="1100" dirty="0">
              <a:solidFill>
                <a:srgbClr val="000000"/>
              </a:solidFill>
              <a:latin typeface="Segoe UI" panose="020B0502040204020203" pitchFamily="34" charset="0"/>
              <a:cs typeface="Segoe UI" panose="020B0502040204020203" pitchFamily="34" charset="0"/>
            </a:endParaRPr>
          </a:p>
        </p:txBody>
      </p:sp>
      <p:sp>
        <p:nvSpPr>
          <p:cNvPr id="8" name="Snip Single Corner Rectangle 7"/>
          <p:cNvSpPr/>
          <p:nvPr/>
        </p:nvSpPr>
        <p:spPr>
          <a:xfrm>
            <a:off x="480448" y="3452502"/>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Our</a:t>
            </a:r>
            <a:r>
              <a:rPr lang="en-IN" dirty="0" smtClean="0"/>
              <a:t> </a:t>
            </a:r>
            <a:r>
              <a:rPr lang="en-IN" sz="1600" b="1" dirty="0">
                <a:solidFill>
                  <a:schemeClr val="bg1"/>
                </a:solidFill>
                <a:latin typeface="Segoe UI" panose="020B0502040204020203" pitchFamily="34" charset="0"/>
                <a:cs typeface="Segoe UI" panose="020B0502040204020203" pitchFamily="34" charset="0"/>
              </a:rPr>
              <a:t>Solution</a:t>
            </a:r>
          </a:p>
        </p:txBody>
      </p:sp>
      <p:sp>
        <p:nvSpPr>
          <p:cNvPr id="9" name="TextBox 8"/>
          <p:cNvSpPr txBox="1"/>
          <p:nvPr/>
        </p:nvSpPr>
        <p:spPr>
          <a:xfrm>
            <a:off x="2340244" y="3204305"/>
            <a:ext cx="5234125" cy="1277273"/>
          </a:xfrm>
          <a:prstGeom prst="rect">
            <a:avLst/>
          </a:prstGeom>
          <a:noFill/>
        </p:spPr>
        <p:txBody>
          <a:bodyPr wrap="none" rtlCol="0">
            <a:spAutoFit/>
          </a:bodyPr>
          <a:lstStyle/>
          <a:p>
            <a:pPr marL="628650" lvl="1" indent="-17145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Identify Html and Htm files at target document libraries</a:t>
            </a:r>
            <a:r>
              <a:rPr lang="en-IN" sz="1100" dirty="0" smtClean="0">
                <a:solidFill>
                  <a:srgbClr val="000000"/>
                </a:solidFill>
                <a:latin typeface="Segoe UI" panose="020B0502040204020203" pitchFamily="34" charset="0"/>
                <a:cs typeface="Segoe UI" panose="020B0502040204020203" pitchFamily="34" charset="0"/>
              </a:rPr>
              <a:t>.</a:t>
            </a:r>
          </a:p>
          <a:p>
            <a:pPr marL="628650" lvl="1" indent="-171450" fontAlgn="t">
              <a:buFont typeface="Wingdings" panose="05000000000000000000" pitchFamily="2" charset="2"/>
              <a:buChar char="q"/>
            </a:pPr>
            <a:endParaRPr lang="en-IN" sz="1100" dirty="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q"/>
            </a:pPr>
            <a:r>
              <a:rPr lang="en-IN" sz="1100" dirty="0">
                <a:solidFill>
                  <a:srgbClr val="000000"/>
                </a:solidFill>
                <a:latin typeface="Segoe UI" panose="020B0502040204020203" pitchFamily="34" charset="0"/>
                <a:cs typeface="Segoe UI" panose="020B0502040204020203" pitchFamily="34" charset="0"/>
              </a:rPr>
              <a:t>Rename Html and Htm files at target document libraries to Aspx.</a:t>
            </a:r>
          </a:p>
          <a:p>
            <a:pPr marL="628650" lvl="1" indent="-171450" fontAlgn="t">
              <a:buFont typeface="Wingdings" panose="05000000000000000000" pitchFamily="2" charset="2"/>
              <a:buChar char="q"/>
            </a:pP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Set </a:t>
            </a:r>
            <a:r>
              <a:rPr lang="en-IN" sz="1100" dirty="0">
                <a:solidFill>
                  <a:srgbClr val="000000"/>
                </a:solidFill>
                <a:latin typeface="Segoe UI" panose="020B0502040204020203" pitchFamily="34" charset="0"/>
                <a:cs typeface="Segoe UI" panose="020B0502040204020203" pitchFamily="34" charset="0"/>
              </a:rPr>
              <a:t>Title from source site to target site.</a:t>
            </a:r>
            <a:br>
              <a:rPr lang="en-IN" sz="1100" dirty="0">
                <a:solidFill>
                  <a:srgbClr val="000000"/>
                </a:solidFill>
                <a:latin typeface="Segoe UI" panose="020B0502040204020203" pitchFamily="34" charset="0"/>
                <a:cs typeface="Segoe UI" panose="020B0502040204020203" pitchFamily="34" charset="0"/>
              </a:rPr>
            </a:br>
            <a:endParaRPr lang="en-IN" sz="1100" dirty="0" smtClean="0">
              <a:solidFill>
                <a:srgbClr val="000000"/>
              </a:solidFill>
              <a:latin typeface="Segoe UI" panose="020B0502040204020203" pitchFamily="34" charset="0"/>
              <a:cs typeface="Segoe UI" panose="020B0502040204020203" pitchFamily="34" charset="0"/>
            </a:endParaRPr>
          </a:p>
          <a:p>
            <a:pPr marL="628650" lvl="1" indent="-171450" fontAlgn="t">
              <a:buFont typeface="Wingdings" panose="05000000000000000000" pitchFamily="2" charset="2"/>
              <a:buChar char="q"/>
            </a:pPr>
            <a:r>
              <a:rPr lang="en-IN" sz="1100" dirty="0" smtClean="0">
                <a:solidFill>
                  <a:srgbClr val="000000"/>
                </a:solidFill>
                <a:latin typeface="Segoe UI" panose="020B0502040204020203" pitchFamily="34" charset="0"/>
                <a:cs typeface="Segoe UI" panose="020B0502040204020203" pitchFamily="34" charset="0"/>
              </a:rPr>
              <a:t>Create </a:t>
            </a:r>
            <a:r>
              <a:rPr lang="en-IN" sz="1100" dirty="0">
                <a:solidFill>
                  <a:srgbClr val="000000"/>
                </a:solidFill>
                <a:latin typeface="Segoe UI" panose="020B0502040204020203" pitchFamily="34" charset="0"/>
                <a:cs typeface="Segoe UI" panose="020B0502040204020203" pitchFamily="34" charset="0"/>
              </a:rPr>
              <a:t>Yammer Group in </a:t>
            </a:r>
            <a:r>
              <a:rPr lang="en-IN" sz="1100" dirty="0" smtClean="0">
                <a:solidFill>
                  <a:srgbClr val="000000"/>
                </a:solidFill>
                <a:latin typeface="Segoe UI" panose="020B0502040204020203" pitchFamily="34" charset="0"/>
                <a:cs typeface="Segoe UI" panose="020B0502040204020203" pitchFamily="34" charset="0"/>
              </a:rPr>
              <a:t>bulk. Add </a:t>
            </a:r>
            <a:r>
              <a:rPr lang="en-IN" sz="1100" dirty="0">
                <a:solidFill>
                  <a:srgbClr val="000000"/>
                </a:solidFill>
                <a:latin typeface="Segoe UI" panose="020B0502040204020203" pitchFamily="34" charset="0"/>
                <a:cs typeface="Segoe UI" panose="020B0502040204020203" pitchFamily="34" charset="0"/>
              </a:rPr>
              <a:t>members to Yammer Group in </a:t>
            </a:r>
            <a:r>
              <a:rPr lang="en-IN" sz="1100" dirty="0" smtClean="0">
                <a:solidFill>
                  <a:srgbClr val="000000"/>
                </a:solidFill>
                <a:latin typeface="Segoe UI" panose="020B0502040204020203" pitchFamily="34" charset="0"/>
                <a:cs typeface="Segoe UI" panose="020B0502040204020203" pitchFamily="34" charset="0"/>
              </a:rPr>
              <a:t>bulk</a:t>
            </a:r>
            <a:endParaRPr lang="en-IN" sz="1100" dirty="0">
              <a:solidFill>
                <a:srgbClr val="000000"/>
              </a:solidFill>
              <a:latin typeface="Segoe UI" panose="020B0502040204020203" pitchFamily="34" charset="0"/>
              <a:cs typeface="Segoe UI" panose="020B0502040204020203" pitchFamily="34" charset="0"/>
            </a:endParaRPr>
          </a:p>
        </p:txBody>
      </p:sp>
      <p:sp>
        <p:nvSpPr>
          <p:cNvPr id="12" name="TextBox 11"/>
          <p:cNvSpPr txBox="1"/>
          <p:nvPr/>
        </p:nvSpPr>
        <p:spPr>
          <a:xfrm>
            <a:off x="2340244" y="4693905"/>
            <a:ext cx="6221575" cy="1615827"/>
          </a:xfrm>
          <a:prstGeom prst="rect">
            <a:avLst/>
          </a:prstGeom>
          <a:noFill/>
        </p:spPr>
        <p:txBody>
          <a:bodyPr wrap="none" rtlCol="0">
            <a:spAutoFit/>
          </a:bodyPr>
          <a:lstStyle/>
          <a:p>
            <a:pPr marL="628650" lvl="1" indent="-171450" fontAlgn="t">
              <a:buFont typeface="Wingdings" panose="05000000000000000000" pitchFamily="2" charset="2"/>
              <a:buChar char="Ø"/>
            </a:pPr>
            <a:r>
              <a:rPr lang="en-IN" sz="1100" dirty="0">
                <a:solidFill>
                  <a:srgbClr val="000000"/>
                </a:solidFill>
                <a:latin typeface="Segoe UI" panose="020B0502040204020203" pitchFamily="34" charset="0"/>
                <a:cs typeface="Segoe UI" panose="020B0502040204020203" pitchFamily="34" charset="0"/>
              </a:rPr>
              <a:t>Remediation takes time based on the following objects and not based on data volume.</a:t>
            </a:r>
          </a:p>
          <a:p>
            <a:pPr marL="1143000" lvl="2" indent="-228600" fontAlgn="t">
              <a:buAutoNum type="alphaLcPeriod"/>
            </a:pPr>
            <a:r>
              <a:rPr lang="en-IN" sz="1100" dirty="0" smtClean="0">
                <a:solidFill>
                  <a:srgbClr val="000000"/>
                </a:solidFill>
                <a:latin typeface="Segoe UI" panose="020B0502040204020203" pitchFamily="34" charset="0"/>
                <a:cs typeface="Segoe UI" panose="020B0502040204020203" pitchFamily="34" charset="0"/>
              </a:rPr>
              <a:t>No</a:t>
            </a:r>
            <a:r>
              <a:rPr lang="en-IN" sz="1100" dirty="0">
                <a:solidFill>
                  <a:srgbClr val="000000"/>
                </a:solidFill>
                <a:latin typeface="Segoe UI" panose="020B0502040204020203" pitchFamily="34" charset="0"/>
                <a:cs typeface="Segoe UI" panose="020B0502040204020203" pitchFamily="34" charset="0"/>
              </a:rPr>
              <a:t>. of site collections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b. No. of sites &amp; sub sites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c. No. of lists &amp; libraries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d. No.. of pages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e. No. of SP groups</a:t>
            </a:r>
            <a:br>
              <a:rPr lang="en-IN" sz="1100" dirty="0">
                <a:solidFill>
                  <a:srgbClr val="000000"/>
                </a:solidFill>
                <a:latin typeface="Segoe UI" panose="020B0502040204020203" pitchFamily="34" charset="0"/>
                <a:cs typeface="Segoe UI" panose="020B0502040204020203" pitchFamily="34" charset="0"/>
              </a:rPr>
            </a:br>
            <a:r>
              <a:rPr lang="en-IN" sz="1100" dirty="0">
                <a:solidFill>
                  <a:srgbClr val="000000"/>
                </a:solidFill>
                <a:latin typeface="Segoe UI" panose="020B0502040204020203" pitchFamily="34" charset="0"/>
                <a:cs typeface="Segoe UI" panose="020B0502040204020203" pitchFamily="34" charset="0"/>
              </a:rPr>
              <a:t>f. No. of site </a:t>
            </a:r>
            <a:r>
              <a:rPr lang="en-IN" sz="1100" dirty="0" smtClean="0">
                <a:solidFill>
                  <a:srgbClr val="000000"/>
                </a:solidFill>
                <a:latin typeface="Segoe UI" panose="020B0502040204020203" pitchFamily="34" charset="0"/>
                <a:cs typeface="Segoe UI" panose="020B0502040204020203" pitchFamily="34" charset="0"/>
              </a:rPr>
              <a:t>permissions</a:t>
            </a:r>
          </a:p>
          <a:p>
            <a:pPr marL="628650" lvl="1" indent="-171450" fontAlgn="t">
              <a:buFont typeface="Wingdings" panose="05000000000000000000" pitchFamily="2" charset="2"/>
              <a:buChar char="Ø"/>
            </a:pPr>
            <a:r>
              <a:rPr lang="en-IN" sz="1100" dirty="0" smtClean="0">
                <a:solidFill>
                  <a:srgbClr val="000000"/>
                </a:solidFill>
                <a:latin typeface="Segoe UI" panose="020B0502040204020203" pitchFamily="34" charset="0"/>
                <a:cs typeface="Segoe UI" panose="020B0502040204020203" pitchFamily="34" charset="0"/>
              </a:rPr>
              <a:t> </a:t>
            </a:r>
            <a:r>
              <a:rPr lang="en-IN" sz="1100" dirty="0">
                <a:solidFill>
                  <a:srgbClr val="000000"/>
                </a:solidFill>
                <a:latin typeface="Segoe UI" panose="020B0502040204020203" pitchFamily="34" charset="0"/>
                <a:cs typeface="Segoe UI" panose="020B0502040204020203" pitchFamily="34" charset="0"/>
              </a:rPr>
              <a:t>Try to simplify functionality at target by implementing OOTB solutions. </a:t>
            </a:r>
            <a:r>
              <a:rPr lang="en-IN" sz="1100" dirty="0" smtClean="0">
                <a:solidFill>
                  <a:srgbClr val="000000"/>
                </a:solidFill>
                <a:latin typeface="Segoe UI" panose="020B0502040204020203" pitchFamily="34" charset="0"/>
                <a:cs typeface="Segoe UI" panose="020B0502040204020203" pitchFamily="34" charset="0"/>
              </a:rPr>
              <a:t/>
            </a:r>
            <a:br>
              <a:rPr lang="en-IN" sz="1100" dirty="0" smtClean="0">
                <a:solidFill>
                  <a:srgbClr val="000000"/>
                </a:solidFill>
                <a:latin typeface="Segoe UI" panose="020B0502040204020203" pitchFamily="34" charset="0"/>
                <a:cs typeface="Segoe UI" panose="020B0502040204020203" pitchFamily="34" charset="0"/>
              </a:rPr>
            </a:br>
            <a:r>
              <a:rPr lang="en-IN" sz="1100" dirty="0" smtClean="0">
                <a:solidFill>
                  <a:srgbClr val="000000"/>
                </a:solidFill>
                <a:latin typeface="Segoe UI" panose="020B0502040204020203" pitchFamily="34" charset="0"/>
                <a:cs typeface="Segoe UI" panose="020B0502040204020203" pitchFamily="34" charset="0"/>
              </a:rPr>
              <a:t>If </a:t>
            </a:r>
            <a:r>
              <a:rPr lang="en-IN" sz="1100" dirty="0">
                <a:solidFill>
                  <a:srgbClr val="000000"/>
                </a:solidFill>
                <a:latin typeface="Segoe UI" panose="020B0502040204020203" pitchFamily="34" charset="0"/>
                <a:cs typeface="Segoe UI" panose="020B0502040204020203" pitchFamily="34" charset="0"/>
              </a:rPr>
              <a:t>required quickly develop some Apps</a:t>
            </a:r>
          </a:p>
        </p:txBody>
      </p:sp>
      <p:sp>
        <p:nvSpPr>
          <p:cNvPr id="13" name="Snip Single Corner Rectangle 12"/>
          <p:cNvSpPr/>
          <p:nvPr/>
        </p:nvSpPr>
        <p:spPr>
          <a:xfrm>
            <a:off x="480448" y="5136840"/>
            <a:ext cx="1859796" cy="573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latin typeface="Segoe UI" panose="020B0502040204020203" pitchFamily="34" charset="0"/>
                <a:cs typeface="Segoe UI" panose="020B0502040204020203" pitchFamily="34" charset="0"/>
              </a:rPr>
              <a:t>Lessons</a:t>
            </a:r>
            <a:r>
              <a:rPr lang="en-IN" dirty="0" smtClean="0"/>
              <a:t> </a:t>
            </a:r>
            <a:r>
              <a:rPr lang="en-IN" sz="1600" b="1" dirty="0">
                <a:solidFill>
                  <a:schemeClr val="bg1"/>
                </a:solidFill>
                <a:latin typeface="Segoe UI" panose="020B0502040204020203" pitchFamily="34" charset="0"/>
                <a:cs typeface="Segoe UI" panose="020B0502040204020203" pitchFamily="34" charset="0"/>
              </a:rPr>
              <a:t>Learnt</a:t>
            </a:r>
          </a:p>
        </p:txBody>
      </p:sp>
      <p:sp>
        <p:nvSpPr>
          <p:cNvPr id="10" name="Double Bracket 9"/>
          <p:cNvSpPr/>
          <p:nvPr/>
        </p:nvSpPr>
        <p:spPr>
          <a:xfrm>
            <a:off x="2603717" y="3204304"/>
            <a:ext cx="5982344" cy="127727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Double Bracket 10"/>
          <p:cNvSpPr/>
          <p:nvPr/>
        </p:nvSpPr>
        <p:spPr>
          <a:xfrm>
            <a:off x="2603717" y="1288394"/>
            <a:ext cx="5982344" cy="160465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 name="Double Bracket 13"/>
          <p:cNvSpPr/>
          <p:nvPr/>
        </p:nvSpPr>
        <p:spPr>
          <a:xfrm>
            <a:off x="2603717" y="4715180"/>
            <a:ext cx="5982344" cy="156725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758601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Metalogix vs ShareGate</a:t>
            </a:r>
            <a:endParaRPr lang="en-IN" dirty="0"/>
          </a:p>
        </p:txBody>
      </p:sp>
      <p:graphicFrame>
        <p:nvGraphicFramePr>
          <p:cNvPr id="3" name="Table 2"/>
          <p:cNvGraphicFramePr>
            <a:graphicFrameLocks noGrp="1"/>
          </p:cNvGraphicFramePr>
          <p:nvPr>
            <p:extLst/>
          </p:nvPr>
        </p:nvGraphicFramePr>
        <p:xfrm>
          <a:off x="774915" y="1761643"/>
          <a:ext cx="10500600" cy="3688078"/>
        </p:xfrm>
        <a:graphic>
          <a:graphicData uri="http://schemas.openxmlformats.org/drawingml/2006/table">
            <a:tbl>
              <a:tblPr/>
              <a:tblGrid>
                <a:gridCol w="549050">
                  <a:extLst>
                    <a:ext uri="{9D8B030D-6E8A-4147-A177-3AD203B41FA5}">
                      <a16:colId xmlns:a16="http://schemas.microsoft.com/office/drawing/2014/main" val="982341112"/>
                    </a:ext>
                  </a:extLst>
                </a:gridCol>
                <a:gridCol w="2379324">
                  <a:extLst>
                    <a:ext uri="{9D8B030D-6E8A-4147-A177-3AD203B41FA5}">
                      <a16:colId xmlns:a16="http://schemas.microsoft.com/office/drawing/2014/main" val="3239901841"/>
                    </a:ext>
                  </a:extLst>
                </a:gridCol>
                <a:gridCol w="3832358">
                  <a:extLst>
                    <a:ext uri="{9D8B030D-6E8A-4147-A177-3AD203B41FA5}">
                      <a16:colId xmlns:a16="http://schemas.microsoft.com/office/drawing/2014/main" val="2375749464"/>
                    </a:ext>
                  </a:extLst>
                </a:gridCol>
                <a:gridCol w="3739868">
                  <a:extLst>
                    <a:ext uri="{9D8B030D-6E8A-4147-A177-3AD203B41FA5}">
                      <a16:colId xmlns:a16="http://schemas.microsoft.com/office/drawing/2014/main" val="490915118"/>
                    </a:ext>
                  </a:extLst>
                </a:gridCol>
              </a:tblGrid>
              <a:tr h="191129">
                <a:tc>
                  <a:txBody>
                    <a:bodyPr/>
                    <a:lstStyle/>
                    <a:p>
                      <a:pPr algn="ctr" fontAlgn="t"/>
                      <a:r>
                        <a:rPr lang="en-IN" sz="1600" b="1" i="0" u="none" strike="noStrike" dirty="0" smtClean="0">
                          <a:solidFill>
                            <a:srgbClr val="000000"/>
                          </a:solidFill>
                          <a:effectLst/>
                          <a:latin typeface="Segoe UI" panose="020B0502040204020203" pitchFamily="34" charset="0"/>
                          <a:cs typeface="Segoe UI" panose="020B0502040204020203" pitchFamily="34" charset="0"/>
                        </a:rPr>
                        <a:t>#</a:t>
                      </a:r>
                      <a:endParaRPr lang="en-IN" sz="1600" b="1" i="0" u="none" strike="noStrike" dirty="0">
                        <a:solidFill>
                          <a:srgbClr val="000000"/>
                        </a:solidFill>
                        <a:effectLst/>
                        <a:latin typeface="Segoe UI" panose="020B0502040204020203" pitchFamily="34" charset="0"/>
                        <a:cs typeface="Segoe UI" panose="020B0502040204020203" pitchFamily="34" charset="0"/>
                      </a:endParaRP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778D"/>
                    </a:solidFill>
                  </a:tcPr>
                </a:tc>
                <a:tc>
                  <a:txBody>
                    <a:bodyPr/>
                    <a:lstStyle/>
                    <a:p>
                      <a:pPr algn="l" fontAlgn="t"/>
                      <a:r>
                        <a:rPr lang="en-IN" sz="1600" b="1" i="0" u="none" strike="noStrike" dirty="0">
                          <a:solidFill>
                            <a:srgbClr val="000000"/>
                          </a:solidFill>
                          <a:effectLst/>
                          <a:latin typeface="Segoe UI" panose="020B0502040204020203" pitchFamily="34" charset="0"/>
                          <a:cs typeface="Segoe UI" panose="020B0502040204020203" pitchFamily="34" charset="0"/>
                        </a:rPr>
                        <a:t>Area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778D"/>
                    </a:solidFill>
                  </a:tcPr>
                </a:tc>
                <a:tc>
                  <a:txBody>
                    <a:bodyPr/>
                    <a:lstStyle/>
                    <a:p>
                      <a:pPr algn="l" fontAlgn="t"/>
                      <a:r>
                        <a:rPr lang="en-IN" sz="1600" b="1" i="0" u="none" strike="noStrike" dirty="0" smtClean="0">
                          <a:solidFill>
                            <a:srgbClr val="000000"/>
                          </a:solidFill>
                          <a:effectLst/>
                          <a:latin typeface="Segoe UI" panose="020B0502040204020203" pitchFamily="34" charset="0"/>
                          <a:cs typeface="Segoe UI" panose="020B0502040204020203" pitchFamily="34" charset="0"/>
                        </a:rPr>
                        <a:t>Metalogix Content Matrix</a:t>
                      </a:r>
                      <a:endParaRPr lang="en-IN" sz="1600" b="1" i="0" u="none" strike="noStrike" dirty="0">
                        <a:solidFill>
                          <a:srgbClr val="000000"/>
                        </a:solidFill>
                        <a:effectLst/>
                        <a:latin typeface="Segoe UI" panose="020B0502040204020203" pitchFamily="34" charset="0"/>
                        <a:cs typeface="Segoe UI" panose="020B0502040204020203"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778D"/>
                    </a:solidFill>
                  </a:tcPr>
                </a:tc>
                <a:tc>
                  <a:txBody>
                    <a:bodyPr/>
                    <a:lstStyle/>
                    <a:p>
                      <a:pPr algn="l" fontAlgn="t"/>
                      <a:r>
                        <a:rPr lang="en-IN" sz="1600" b="1" i="0" u="none" strike="noStrike" dirty="0" smtClean="0">
                          <a:solidFill>
                            <a:srgbClr val="000000"/>
                          </a:solidFill>
                          <a:effectLst/>
                          <a:latin typeface="Segoe UI" panose="020B0502040204020203" pitchFamily="34" charset="0"/>
                          <a:cs typeface="Segoe UI" panose="020B0502040204020203" pitchFamily="34" charset="0"/>
                        </a:rPr>
                        <a:t>ShareGate</a:t>
                      </a:r>
                      <a:endParaRPr lang="en-IN" sz="1600" b="1" i="0" u="none" strike="noStrike" dirty="0">
                        <a:solidFill>
                          <a:srgbClr val="000000"/>
                        </a:solidFill>
                        <a:effectLst/>
                        <a:latin typeface="Segoe UI" panose="020B0502040204020203" pitchFamily="34" charset="0"/>
                        <a:cs typeface="Segoe UI" panose="020B0502040204020203"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778D"/>
                    </a:solidFill>
                  </a:tcPr>
                </a:tc>
                <a:extLst>
                  <a:ext uri="{0D108BD9-81ED-4DB2-BD59-A6C34878D82A}">
                    <a16:rowId xmlns:a16="http://schemas.microsoft.com/office/drawing/2014/main" val="1253643040"/>
                  </a:ext>
                </a:extLst>
              </a:tr>
              <a:tr h="228598">
                <a:tc>
                  <a:txBody>
                    <a:bodyPr/>
                    <a:lstStyle/>
                    <a:p>
                      <a:pPr algn="ctr" fontAlgn="t"/>
                      <a:r>
                        <a:rPr lang="en-IN" sz="1050" b="0" i="0" u="none" strike="noStrike" dirty="0">
                          <a:solidFill>
                            <a:srgbClr val="000000"/>
                          </a:solidFill>
                          <a:effectLst/>
                          <a:latin typeface="Segoe UI" panose="020B0502040204020203" pitchFamily="34" charset="0"/>
                          <a:cs typeface="Segoe UI" panose="020B0502040204020203" pitchFamily="34" charset="0"/>
                        </a:rPr>
                        <a:t>1</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Migrate from Content DB to SPO</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Supports but has issues. It did not work for P&amp;G Content DB.</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Not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375192"/>
                  </a:ext>
                </a:extLst>
              </a:tr>
              <a:tr h="51860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2</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Migration of Lists having Lookup Columns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Handles dependencies for all lookup columns and migrates source list first and migrates lists having lookup columns at last.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Does not handle automatically. We need to manually migrate dependant lists first then migrate lists having lookup columns.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77703"/>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3</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Migration of Views &amp; Forms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It can be migrated as granular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Either both or none can be migrated.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99918"/>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4</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Incremental Migration for Lists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Has issues. Checks Item ID for finding Delta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Has issues. Checks Item Title for finding Delta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501813"/>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5</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Migrate using filter condition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Has limitation for complex conditions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860377"/>
                  </a:ext>
                </a:extLst>
              </a:tr>
              <a:tr h="609598">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6</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smtClean="0">
                          <a:solidFill>
                            <a:srgbClr val="000000"/>
                          </a:solidFill>
                          <a:effectLst/>
                          <a:latin typeface="Segoe UI" panose="020B0502040204020203" pitchFamily="34" charset="0"/>
                          <a:cs typeface="Segoe UI" panose="020B0502040204020203" pitchFamily="34" charset="0"/>
                        </a:rPr>
                        <a:t>Distributed </a:t>
                      </a:r>
                      <a:r>
                        <a:rPr lang="en-IN" sz="1050" b="0" i="0" u="none" strike="noStrike" dirty="0">
                          <a:solidFill>
                            <a:srgbClr val="000000"/>
                          </a:solidFill>
                          <a:effectLst/>
                          <a:latin typeface="Segoe UI" panose="020B0502040204020203" pitchFamily="34" charset="0"/>
                          <a:cs typeface="Segoe UI" panose="020B0502040204020203" pitchFamily="34" charset="0"/>
                        </a:rPr>
                        <a:t>Factory Migration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 Easy to monitor and control from One Machine (Controller). Well structure and well architected.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smtClean="0">
                          <a:solidFill>
                            <a:srgbClr val="000000"/>
                          </a:solidFill>
                          <a:effectLst/>
                          <a:latin typeface="Segoe UI" panose="020B0502040204020203" pitchFamily="34" charset="0"/>
                          <a:cs typeface="Segoe UI" panose="020B0502040204020203" pitchFamily="34" charset="0"/>
                        </a:rPr>
                        <a:t>Need </a:t>
                      </a:r>
                      <a:r>
                        <a:rPr lang="en-IN" sz="1050" b="0" i="0" u="none" strike="noStrike" dirty="0">
                          <a:solidFill>
                            <a:srgbClr val="000000"/>
                          </a:solidFill>
                          <a:effectLst/>
                          <a:latin typeface="Segoe UI" panose="020B0502040204020203" pitchFamily="34" charset="0"/>
                          <a:cs typeface="Segoe UI" panose="020B0502040204020203" pitchFamily="34" charset="0"/>
                        </a:rPr>
                        <a:t>to be developed as PowerShell JOB and to be scheduled in many machines using Windows </a:t>
                      </a:r>
                      <a:r>
                        <a:rPr lang="en-IN" sz="1050" b="0" i="0" u="none" strike="noStrike" dirty="0" smtClean="0">
                          <a:solidFill>
                            <a:srgbClr val="000000"/>
                          </a:solidFill>
                          <a:effectLst/>
                          <a:latin typeface="Segoe UI" panose="020B0502040204020203" pitchFamily="34" charset="0"/>
                          <a:cs typeface="Segoe UI" panose="020B0502040204020203" pitchFamily="34" charset="0"/>
                        </a:rPr>
                        <a:t>Scheduler</a:t>
                      </a:r>
                      <a:r>
                        <a:rPr lang="en-IN" sz="1050" b="0" i="0" u="none" strike="noStrike" dirty="0">
                          <a:solidFill>
                            <a:srgbClr val="000000"/>
                          </a:solidFill>
                          <a:effectLst/>
                          <a:latin typeface="Segoe UI" panose="020B0502040204020203" pitchFamily="34" charset="0"/>
                          <a:cs typeface="Segoe UI" panose="020B0502040204020203" pitchFamily="34" charset="0"/>
                        </a:rPr>
                        <a:t>. Need to perform activity in all migration machines.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60312"/>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7</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Migration of </a:t>
                      </a:r>
                      <a:r>
                        <a:rPr lang="en-IN" sz="1050" b="0" i="0" u="none" strike="noStrike" dirty="0" smtClean="0">
                          <a:solidFill>
                            <a:srgbClr val="000000"/>
                          </a:solidFill>
                          <a:effectLst/>
                          <a:latin typeface="Segoe UI" panose="020B0502040204020203" pitchFamily="34" charset="0"/>
                          <a:cs typeface="Segoe UI" panose="020B0502040204020203" pitchFamily="34" charset="0"/>
                        </a:rPr>
                        <a:t>Quick </a:t>
                      </a:r>
                      <a:r>
                        <a:rPr lang="en-IN" sz="1050" b="0" i="0" u="none" strike="noStrike" dirty="0">
                          <a:solidFill>
                            <a:srgbClr val="000000"/>
                          </a:solidFill>
                          <a:effectLst/>
                          <a:latin typeface="Segoe UI" panose="020B0502040204020203" pitchFamily="34" charset="0"/>
                          <a:cs typeface="Segoe UI" panose="020B0502040204020203" pitchFamily="34" charset="0"/>
                        </a:rPr>
                        <a:t>Launch</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Has issues and limitations.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01460"/>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8</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SPD Workflow Migration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371750"/>
                  </a:ext>
                </a:extLst>
              </a:tr>
              <a:tr h="235995">
                <a:tc>
                  <a:txBody>
                    <a:bodyPr/>
                    <a:lstStyle/>
                    <a:p>
                      <a:pPr algn="ctr" fontAlgn="t"/>
                      <a:r>
                        <a:rPr lang="en-IN" sz="1050" b="0" i="0" u="none" strike="noStrike">
                          <a:solidFill>
                            <a:srgbClr val="000000"/>
                          </a:solidFill>
                          <a:effectLst/>
                          <a:latin typeface="Segoe UI" panose="020B0502040204020203" pitchFamily="34" charset="0"/>
                          <a:cs typeface="Segoe UI" panose="020B0502040204020203" pitchFamily="34" charset="0"/>
                        </a:rPr>
                        <a:t>9</a:t>
                      </a: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Nintex Workflow Migration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Fully Supported.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289713"/>
                  </a:ext>
                </a:extLst>
              </a:tr>
              <a:tr h="235995">
                <a:tc>
                  <a:txBody>
                    <a:bodyPr/>
                    <a:lstStyle/>
                    <a:p>
                      <a:pPr algn="ctr" fontAlgn="t"/>
                      <a:r>
                        <a:rPr lang="en-IN" sz="1050" b="0" i="0" u="none" strike="noStrike" dirty="0" smtClean="0">
                          <a:solidFill>
                            <a:srgbClr val="000000"/>
                          </a:solidFill>
                          <a:effectLst/>
                          <a:latin typeface="Segoe UI" panose="020B0502040204020203" pitchFamily="34" charset="0"/>
                          <a:cs typeface="Segoe UI" panose="020B0502040204020203" pitchFamily="34" charset="0"/>
                        </a:rPr>
                        <a:t>10</a:t>
                      </a:r>
                      <a:endParaRPr lang="en-IN" sz="1050" b="0" i="0" u="none" strike="noStrike" dirty="0">
                        <a:solidFill>
                          <a:srgbClr val="000000"/>
                        </a:solidFill>
                        <a:effectLst/>
                        <a:latin typeface="Segoe UI" panose="020B0502040204020203" pitchFamily="34" charset="0"/>
                        <a:cs typeface="Segoe UI" panose="020B0502040204020203" pitchFamily="34" charset="0"/>
                      </a:endParaRPr>
                    </a:p>
                  </a:txBody>
                  <a:tcPr marL="8591" marR="8591" marT="85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a:solidFill>
                            <a:srgbClr val="000000"/>
                          </a:solidFill>
                          <a:effectLst/>
                          <a:latin typeface="Segoe UI" panose="020B0502040204020203" pitchFamily="34" charset="0"/>
                          <a:cs typeface="Segoe UI" panose="020B0502040204020203" pitchFamily="34" charset="0"/>
                        </a:rPr>
                        <a:t>Migration of Master page/page layout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Cannot migrate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050" b="0" i="0" u="none" strike="noStrike" dirty="0">
                          <a:solidFill>
                            <a:srgbClr val="000000"/>
                          </a:solidFill>
                          <a:effectLst/>
                          <a:latin typeface="Segoe UI" panose="020B0502040204020203" pitchFamily="34" charset="0"/>
                          <a:cs typeface="Segoe UI" panose="020B0502040204020203" pitchFamily="34" charset="0"/>
                        </a:rPr>
                        <a:t>Cannot migrate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020256"/>
                  </a:ext>
                </a:extLst>
              </a:tr>
            </a:tbl>
          </a:graphicData>
        </a:graphic>
      </p:graphicFrame>
    </p:spTree>
    <p:extLst>
      <p:ext uri="{BB962C8B-B14F-4D97-AF65-F5344CB8AC3E}">
        <p14:creationId xmlns:p14="http://schemas.microsoft.com/office/powerpoint/2010/main" val="3407706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3" name="TextBox 2"/>
          <p:cNvSpPr txBox="1"/>
          <p:nvPr/>
        </p:nvSpPr>
        <p:spPr>
          <a:xfrm>
            <a:off x="857250" y="1814513"/>
            <a:ext cx="3407023" cy="4154984"/>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Why Upgrade</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Our Solution Tenets</a:t>
            </a:r>
          </a:p>
          <a:p>
            <a:endPar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Upgrade </a:t>
            </a: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Approach</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Differentiators</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Case Studies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Appendix</a:t>
            </a:r>
            <a:endParaRPr lang="en-IN"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54254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Needs and Challenges – Business </a:t>
            </a:r>
            <a:endParaRPr lang="en-IN" dirty="0"/>
          </a:p>
        </p:txBody>
      </p:sp>
      <p:sp>
        <p:nvSpPr>
          <p:cNvPr id="3" name="Rectangle 2"/>
          <p:cNvSpPr/>
          <p:nvPr/>
        </p:nvSpPr>
        <p:spPr>
          <a:xfrm>
            <a:off x="5043488" y="2748695"/>
            <a:ext cx="5900737" cy="2677656"/>
          </a:xfrm>
          <a:prstGeom prst="rect">
            <a:avLst/>
          </a:prstGeom>
        </p:spPr>
        <p:txBody>
          <a:bodyPr wrap="square">
            <a:spAutoFit/>
          </a:bodyPr>
          <a:lstStyle/>
          <a:p>
            <a:pPr marL="742950" lvl="1" indent="-2857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Obsolete/Outdated functionality</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Hard to maintain/improve/expand due to general lack of understanding of the system</a:t>
            </a:r>
          </a:p>
          <a:p>
            <a:pPr marL="742950" lvl="1" indent="-2857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Highly expensive to maintain</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Inflexible/Difficult to </a:t>
            </a:r>
            <a:r>
              <a:rPr lang="en-US" sz="1400" b="1" dirty="0">
                <a:effectLst/>
                <a:latin typeface="Segoe UI" pitchFamily="34" charset="0"/>
                <a:ea typeface="Segoe UI" pitchFamily="34" charset="0"/>
                <a:cs typeface="Segoe UI" pitchFamily="34" charset="0"/>
              </a:rPr>
              <a:t>adapt to changing business needs</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Lack of techniques or technology </a:t>
            </a:r>
            <a:r>
              <a:rPr lang="en-US" sz="1400" b="1" dirty="0">
                <a:effectLst/>
                <a:latin typeface="Segoe UI" pitchFamily="34" charset="0"/>
                <a:ea typeface="Segoe UI" pitchFamily="34" charset="0"/>
                <a:cs typeface="Segoe UI" pitchFamily="34" charset="0"/>
              </a:rPr>
              <a:t>to fix legacy issues</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Cannot scale up to modern day needs of </a:t>
            </a:r>
            <a:r>
              <a:rPr lang="en-US" sz="1400" b="1" dirty="0">
                <a:effectLst/>
                <a:latin typeface="Segoe UI" pitchFamily="34" charset="0"/>
                <a:ea typeface="Segoe UI" pitchFamily="34" charset="0"/>
                <a:cs typeface="Segoe UI" pitchFamily="34" charset="0"/>
              </a:rPr>
              <a:t>cloud, mobility and </a:t>
            </a:r>
            <a:r>
              <a:rPr lang="en-US" sz="1400" b="1" dirty="0" smtClean="0">
                <a:effectLst/>
                <a:latin typeface="Segoe UI" pitchFamily="34" charset="0"/>
                <a:ea typeface="Segoe UI" pitchFamily="34" charset="0"/>
                <a:cs typeface="Segoe UI" pitchFamily="34" charset="0"/>
              </a:rPr>
              <a:t>social</a:t>
            </a:r>
          </a:p>
          <a:p>
            <a:pPr marL="742950" lvl="1" indent="-285750" algn="just">
              <a:buFont typeface="Arial" panose="020B0604020202020204" pitchFamily="34" charset="0"/>
              <a:buChar char="•"/>
            </a:pPr>
            <a:r>
              <a:rPr lang="en-US" sz="1400" b="1" dirty="0" smtClean="0">
                <a:effectLst/>
                <a:latin typeface="Segoe UI" pitchFamily="34" charset="0"/>
                <a:ea typeface="Segoe UI" pitchFamily="34" charset="0"/>
                <a:cs typeface="Segoe UI" pitchFamily="34" charset="0"/>
              </a:rPr>
              <a:t>Showing personalized contents across various sources  </a:t>
            </a:r>
            <a:r>
              <a:rPr lang="en-US" sz="1400" dirty="0" smtClean="0">
                <a:effectLst/>
                <a:latin typeface="Segoe UI" pitchFamily="34" charset="0"/>
                <a:ea typeface="Segoe UI" pitchFamily="34" charset="0"/>
                <a:cs typeface="Segoe UI" pitchFamily="34" charset="0"/>
              </a:rPr>
              <a:t>(OneDrive, SharePoint, Exchange, Yammer etc.)</a:t>
            </a:r>
          </a:p>
          <a:p>
            <a:pPr marL="742950" lvl="1" indent="-285750" algn="just">
              <a:buFont typeface="Arial" panose="020B0604020202020204" pitchFamily="34" charset="0"/>
              <a:buChar char="•"/>
            </a:pPr>
            <a:r>
              <a:rPr lang="en-US" sz="1400" dirty="0" smtClean="0">
                <a:effectLst/>
                <a:latin typeface="Segoe UI" pitchFamily="34" charset="0"/>
                <a:ea typeface="Segoe UI" pitchFamily="34" charset="0"/>
                <a:cs typeface="Segoe UI" pitchFamily="34" charset="0"/>
              </a:rPr>
              <a:t>Need to </a:t>
            </a:r>
            <a:r>
              <a:rPr lang="en-US" sz="1400" b="1" dirty="0" smtClean="0">
                <a:effectLst/>
                <a:latin typeface="Segoe UI" pitchFamily="34" charset="0"/>
                <a:ea typeface="Segoe UI" pitchFamily="34" charset="0"/>
                <a:cs typeface="Segoe UI" pitchFamily="34" charset="0"/>
              </a:rPr>
              <a:t>wait for a long time </a:t>
            </a:r>
            <a:r>
              <a:rPr lang="en-US" sz="1400" dirty="0" smtClean="0">
                <a:effectLst/>
                <a:latin typeface="Segoe UI" pitchFamily="34" charset="0"/>
                <a:ea typeface="Segoe UI" pitchFamily="34" charset="0"/>
                <a:cs typeface="Segoe UI" pitchFamily="34" charset="0"/>
              </a:rPr>
              <a:t>to give feedback / concerns about an application in target platform</a:t>
            </a:r>
            <a:endParaRPr lang="en-US" sz="1400" dirty="0">
              <a:effectLst/>
              <a:latin typeface="Segoe UI" pitchFamily="34" charset="0"/>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0" y="1449450"/>
            <a:ext cx="1110392" cy="1110392"/>
          </a:xfrm>
          <a:prstGeom prst="rect">
            <a:avLst/>
          </a:prstGeom>
        </p:spPr>
      </p:pic>
      <p:pic>
        <p:nvPicPr>
          <p:cNvPr id="7" name="Picture 6"/>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67763"/>
          <a:stretch/>
        </p:blipFill>
        <p:spPr>
          <a:xfrm>
            <a:off x="5572124" y="1582678"/>
            <a:ext cx="2105025" cy="700087"/>
          </a:xfrm>
          <a:prstGeom prst="rect">
            <a:avLst/>
          </a:prstGeom>
        </p:spPr>
      </p:pic>
      <p:sp>
        <p:nvSpPr>
          <p:cNvPr id="8" name="TextBox 7"/>
          <p:cNvSpPr txBox="1"/>
          <p:nvPr/>
        </p:nvSpPr>
        <p:spPr>
          <a:xfrm>
            <a:off x="1601072" y="1758424"/>
            <a:ext cx="1164101" cy="492443"/>
          </a:xfrm>
          <a:prstGeom prst="rect">
            <a:avLst/>
          </a:prstGeom>
          <a:noFill/>
        </p:spPr>
        <p:txBody>
          <a:bodyPr wrap="none" rtlCol="0">
            <a:spAutoFit/>
          </a:bodyPr>
          <a:lstStyle/>
          <a:p>
            <a:r>
              <a:rPr lang="en-US" sz="2600" b="1" dirty="0">
                <a:solidFill>
                  <a:srgbClr val="178D07"/>
                </a:solidFill>
                <a:latin typeface="Segoe UI" panose="020B0502040204020203" pitchFamily="34" charset="0"/>
                <a:ea typeface="Segoe UI" panose="020B0502040204020203" pitchFamily="34" charset="0"/>
                <a:cs typeface="Segoe UI" panose="020B0502040204020203" pitchFamily="34" charset="0"/>
              </a:rPr>
              <a:t>Needs</a:t>
            </a:r>
            <a:endParaRPr lang="en-IN" sz="2600" b="1" dirty="0">
              <a:solidFill>
                <a:srgbClr val="178D07"/>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173834" y="2748696"/>
            <a:ext cx="4869654" cy="2677656"/>
          </a:xfrm>
          <a:prstGeom prst="rect">
            <a:avLst/>
          </a:prstGeom>
        </p:spPr>
        <p:txBody>
          <a:bodyPr wrap="square">
            <a:spAutoFit/>
          </a:bodyPr>
          <a:lstStyle/>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Workplace productivity enhancement and avenues for innovation</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Contractual Obligation &amp; alignment to newer legislation</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Business value and derivatives from </a:t>
            </a:r>
            <a:r>
              <a:rPr lang="en-US" sz="1400" b="1" dirty="0">
                <a:effectLst/>
                <a:latin typeface="Segoe UI" pitchFamily="34" charset="0"/>
                <a:ea typeface="Segoe UI" pitchFamily="34" charset="0"/>
                <a:cs typeface="Segoe UI" pitchFamily="34" charset="0"/>
              </a:rPr>
              <a:t>Social initiatives</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Usability (including responsive UI &amp; lack of mobility support) for business end users</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Search (accurate &amp; relevant search results), </a:t>
            </a:r>
            <a:r>
              <a:rPr lang="en-US" sz="1400" b="1" dirty="0">
                <a:effectLst/>
                <a:latin typeface="Segoe UI" pitchFamily="34" charset="0"/>
                <a:ea typeface="Segoe UI" pitchFamily="34" charset="0"/>
                <a:cs typeface="Segoe UI" pitchFamily="34" charset="0"/>
              </a:rPr>
              <a:t>“</a:t>
            </a:r>
            <a:r>
              <a:rPr lang="en-US" sz="1400" b="1" dirty="0" err="1">
                <a:effectLst/>
                <a:latin typeface="Segoe UI" pitchFamily="34" charset="0"/>
                <a:ea typeface="Segoe UI" pitchFamily="34" charset="0"/>
                <a:cs typeface="Segoe UI" pitchFamily="34" charset="0"/>
              </a:rPr>
              <a:t>findability</a:t>
            </a:r>
            <a:r>
              <a:rPr lang="en-US" sz="1400" b="1" dirty="0" smtClean="0">
                <a:effectLst/>
                <a:latin typeface="Segoe UI" pitchFamily="34" charset="0"/>
                <a:ea typeface="Segoe UI" pitchFamily="34" charset="0"/>
                <a:cs typeface="Segoe UI" pitchFamily="34" charset="0"/>
              </a:rPr>
              <a:t>”</a:t>
            </a:r>
          </a:p>
          <a:p>
            <a:pPr marL="742950" lvl="1" indent="-285750" algn="just">
              <a:buFont typeface="Arial" panose="020B0604020202020204" pitchFamily="34" charset="0"/>
              <a:buChar char="•"/>
            </a:pPr>
            <a:r>
              <a:rPr lang="en-US" sz="1400" b="1" dirty="0" smtClean="0">
                <a:effectLst/>
                <a:latin typeface="Segoe UI" pitchFamily="34" charset="0"/>
                <a:ea typeface="Segoe UI" pitchFamily="34" charset="0"/>
                <a:cs typeface="Segoe UI" pitchFamily="34" charset="0"/>
              </a:rPr>
              <a:t>Enhanced </a:t>
            </a:r>
            <a:r>
              <a:rPr lang="en-US" sz="1400" b="1" dirty="0">
                <a:effectLst/>
                <a:latin typeface="Segoe UI" pitchFamily="34" charset="0"/>
                <a:ea typeface="Segoe UI" pitchFamily="34" charset="0"/>
                <a:cs typeface="Segoe UI" pitchFamily="34" charset="0"/>
              </a:rPr>
              <a:t>collaboration</a:t>
            </a:r>
          </a:p>
          <a:p>
            <a:pPr lvl="1" algn="just"/>
            <a:endParaRPr lang="en-US" sz="1400" dirty="0">
              <a:effectLst/>
              <a:latin typeface="Segoe UI" pitchFamily="34" charset="0"/>
              <a:ea typeface="Segoe UI" pitchFamily="34" charset="0"/>
              <a:cs typeface="Segoe UI" pitchFamily="34" charset="0"/>
            </a:endParaRPr>
          </a:p>
        </p:txBody>
      </p:sp>
      <p:sp>
        <p:nvSpPr>
          <p:cNvPr id="10" name="TextBox 9"/>
          <p:cNvSpPr txBox="1"/>
          <p:nvPr/>
        </p:nvSpPr>
        <p:spPr>
          <a:xfrm>
            <a:off x="7811372" y="1758423"/>
            <a:ext cx="1880643" cy="492443"/>
          </a:xfrm>
          <a:prstGeom prst="rect">
            <a:avLst/>
          </a:prstGeom>
          <a:noFill/>
        </p:spPr>
        <p:txBody>
          <a:bodyPr wrap="none" rtlCol="0">
            <a:spAutoFit/>
          </a:bodyPr>
          <a:lstStyle/>
          <a:p>
            <a:r>
              <a:rPr lang="en-US" sz="2600" b="1" dirty="0">
                <a:solidFill>
                  <a:srgbClr val="C0560F"/>
                </a:solidFill>
                <a:latin typeface="Segoe UI" panose="020B0502040204020203" pitchFamily="34" charset="0"/>
                <a:ea typeface="Segoe UI" panose="020B0502040204020203" pitchFamily="34" charset="0"/>
                <a:cs typeface="Segoe UI" panose="020B0502040204020203" pitchFamily="34" charset="0"/>
              </a:rPr>
              <a:t>Challenges</a:t>
            </a:r>
            <a:endParaRPr lang="en-IN" sz="2600" b="1" dirty="0">
              <a:solidFill>
                <a:srgbClr val="C0560F"/>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57998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ie 47"/>
          <p:cNvSpPr/>
          <p:nvPr/>
        </p:nvSpPr>
        <p:spPr>
          <a:xfrm>
            <a:off x="4331895" y="493005"/>
            <a:ext cx="2880000" cy="2880000"/>
          </a:xfrm>
          <a:prstGeom prst="pie">
            <a:avLst>
              <a:gd name="adj1" fmla="val 0"/>
              <a:gd name="adj2" fmla="val 1079955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 name="Title 1"/>
          <p:cNvSpPr>
            <a:spLocks noGrp="1"/>
          </p:cNvSpPr>
          <p:nvPr>
            <p:ph type="title"/>
          </p:nvPr>
        </p:nvSpPr>
        <p:spPr/>
        <p:txBody>
          <a:bodyPr/>
          <a:lstStyle/>
          <a:p>
            <a:r>
              <a:rPr lang="en-US" dirty="0"/>
              <a:t>Upgrade Services – Overview </a:t>
            </a:r>
            <a:endParaRPr lang="en-IN" dirty="0"/>
          </a:p>
        </p:txBody>
      </p:sp>
      <p:sp>
        <p:nvSpPr>
          <p:cNvPr id="47" name="Oval 46"/>
          <p:cNvSpPr/>
          <p:nvPr/>
        </p:nvSpPr>
        <p:spPr>
          <a:xfrm>
            <a:off x="5087895" y="1236145"/>
            <a:ext cx="1368000" cy="13680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sp>
        <p:nvSpPr>
          <p:cNvPr id="8" name="Oval 7"/>
          <p:cNvSpPr/>
          <p:nvPr/>
        </p:nvSpPr>
        <p:spPr>
          <a:xfrm>
            <a:off x="3963289" y="1475805"/>
            <a:ext cx="914400" cy="9144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sp>
        <p:nvSpPr>
          <p:cNvPr id="9" name="Oval 8"/>
          <p:cNvSpPr/>
          <p:nvPr/>
        </p:nvSpPr>
        <p:spPr>
          <a:xfrm>
            <a:off x="5314695" y="2791652"/>
            <a:ext cx="914400" cy="9144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sp>
        <p:nvSpPr>
          <p:cNvPr id="10" name="Oval 9"/>
          <p:cNvSpPr/>
          <p:nvPr/>
        </p:nvSpPr>
        <p:spPr>
          <a:xfrm>
            <a:off x="6675495" y="1475805"/>
            <a:ext cx="914400" cy="914400"/>
          </a:xfrm>
          <a:prstGeom prst="ellipse">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5843" y="1672891"/>
            <a:ext cx="529227" cy="52922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0270" y="1595930"/>
            <a:ext cx="567849" cy="704583"/>
          </a:xfrm>
          <a:prstGeom prst="round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192" y="2916446"/>
            <a:ext cx="672577" cy="664811"/>
          </a:xfrm>
          <a:prstGeom prst="roundRect">
            <a:avLst/>
          </a:prstGeom>
        </p:spPr>
      </p:pic>
      <p:sp>
        <p:nvSpPr>
          <p:cNvPr id="3" name="TextBox 2"/>
          <p:cNvSpPr txBox="1"/>
          <p:nvPr/>
        </p:nvSpPr>
        <p:spPr>
          <a:xfrm>
            <a:off x="5271630" y="2111098"/>
            <a:ext cx="1024892" cy="461665"/>
          </a:xfrm>
          <a:prstGeom prst="rect">
            <a:avLst/>
          </a:prstGeom>
          <a:noFill/>
        </p:spPr>
        <p:txBody>
          <a:bodyPr wrap="square" rtlCol="0">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Upgrade Services</a:t>
            </a:r>
            <a:endParaRPr lang="en-IN"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15" name="Oval 14"/>
          <p:cNvSpPr/>
          <p:nvPr/>
        </p:nvSpPr>
        <p:spPr>
          <a:xfrm>
            <a:off x="1524201" y="2846162"/>
            <a:ext cx="457200" cy="457200"/>
          </a:xfrm>
          <a:prstGeom prst="ellipse">
            <a:avLst/>
          </a:prstGeom>
          <a:solidFill>
            <a:srgbClr val="ECCD9E"/>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sp>
        <p:nvSpPr>
          <p:cNvPr id="16" name="Oval 15"/>
          <p:cNvSpPr/>
          <p:nvPr/>
        </p:nvSpPr>
        <p:spPr>
          <a:xfrm>
            <a:off x="2548140" y="3779285"/>
            <a:ext cx="457200" cy="457200"/>
          </a:xfrm>
          <a:prstGeom prst="ellipse">
            <a:avLst/>
          </a:prstGeom>
          <a:solidFill>
            <a:srgbClr val="ECCD9E"/>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cxnSp>
        <p:nvCxnSpPr>
          <p:cNvPr id="5" name="Straight Connector 4"/>
          <p:cNvCxnSpPr/>
          <p:nvPr/>
        </p:nvCxnSpPr>
        <p:spPr>
          <a:xfrm flipH="1">
            <a:off x="1943022" y="2111098"/>
            <a:ext cx="2068864" cy="844883"/>
          </a:xfrm>
          <a:prstGeom prst="line">
            <a:avLst/>
          </a:prstGeom>
          <a:solidFill>
            <a:schemeClr val="accent6">
              <a:lumMod val="20000"/>
              <a:lumOff val="80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a:stCxn id="8" idx="3"/>
            <a:endCxn id="16" idx="7"/>
          </p:cNvCxnSpPr>
          <p:nvPr/>
        </p:nvCxnSpPr>
        <p:spPr>
          <a:xfrm flipH="1">
            <a:off x="2938385" y="2256294"/>
            <a:ext cx="1158815" cy="1589946"/>
          </a:xfrm>
          <a:prstGeom prst="line">
            <a:avLst/>
          </a:prstGeom>
          <a:solidFill>
            <a:schemeClr val="accent6">
              <a:lumMod val="20000"/>
              <a:lumOff val="80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6" name="Oval 25"/>
          <p:cNvSpPr/>
          <p:nvPr/>
        </p:nvSpPr>
        <p:spPr>
          <a:xfrm>
            <a:off x="3289192" y="4846085"/>
            <a:ext cx="457200" cy="457200"/>
          </a:xfrm>
          <a:prstGeom prst="ellipse">
            <a:avLst/>
          </a:prstGeom>
          <a:solidFill>
            <a:srgbClr val="ECCD9E"/>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sp>
        <p:nvSpPr>
          <p:cNvPr id="27" name="Oval 26"/>
          <p:cNvSpPr/>
          <p:nvPr/>
        </p:nvSpPr>
        <p:spPr>
          <a:xfrm>
            <a:off x="1827305" y="4846085"/>
            <a:ext cx="457200" cy="457200"/>
          </a:xfrm>
          <a:prstGeom prst="ellipse">
            <a:avLst/>
          </a:prstGeom>
          <a:solidFill>
            <a:srgbClr val="ECCD9E"/>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cxnSp>
        <p:nvCxnSpPr>
          <p:cNvPr id="28" name="Straight Connector 27"/>
          <p:cNvCxnSpPr>
            <a:stCxn id="16" idx="3"/>
            <a:endCxn id="27" idx="7"/>
          </p:cNvCxnSpPr>
          <p:nvPr/>
        </p:nvCxnSpPr>
        <p:spPr>
          <a:xfrm flipH="1">
            <a:off x="2217550" y="4169530"/>
            <a:ext cx="397545" cy="743510"/>
          </a:xfrm>
          <a:prstGeom prst="line">
            <a:avLst/>
          </a:prstGeom>
          <a:solidFill>
            <a:schemeClr val="accent6">
              <a:lumMod val="20000"/>
              <a:lumOff val="80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a:stCxn id="16" idx="5"/>
            <a:endCxn id="26" idx="1"/>
          </p:cNvCxnSpPr>
          <p:nvPr/>
        </p:nvCxnSpPr>
        <p:spPr>
          <a:xfrm>
            <a:off x="2938385" y="4169530"/>
            <a:ext cx="417762" cy="743510"/>
          </a:xfrm>
          <a:prstGeom prst="line">
            <a:avLst/>
          </a:prstGeom>
          <a:solidFill>
            <a:schemeClr val="accent6">
              <a:lumMod val="20000"/>
              <a:lumOff val="80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4" name="Oval 33"/>
          <p:cNvSpPr/>
          <p:nvPr/>
        </p:nvSpPr>
        <p:spPr>
          <a:xfrm>
            <a:off x="4463588" y="4846085"/>
            <a:ext cx="457200" cy="457200"/>
          </a:xfrm>
          <a:prstGeom prst="ellipse">
            <a:avLst/>
          </a:prstGeom>
          <a:solidFill>
            <a:srgbClr val="6DC5DC"/>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sp>
        <p:nvSpPr>
          <p:cNvPr id="35" name="Oval 34"/>
          <p:cNvSpPr/>
          <p:nvPr/>
        </p:nvSpPr>
        <p:spPr>
          <a:xfrm>
            <a:off x="6801039" y="4846085"/>
            <a:ext cx="457200" cy="457200"/>
          </a:xfrm>
          <a:prstGeom prst="ellipse">
            <a:avLst/>
          </a:prstGeom>
          <a:solidFill>
            <a:srgbClr val="6DC5DC"/>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cxnSp>
        <p:nvCxnSpPr>
          <p:cNvPr id="36" name="Straight Connector 35"/>
          <p:cNvCxnSpPr>
            <a:stCxn id="9" idx="3"/>
            <a:endCxn id="34" idx="0"/>
          </p:cNvCxnSpPr>
          <p:nvPr/>
        </p:nvCxnSpPr>
        <p:spPr>
          <a:xfrm flipH="1">
            <a:off x="4692188" y="3572141"/>
            <a:ext cx="756418" cy="1273944"/>
          </a:xfrm>
          <a:prstGeom prst="line">
            <a:avLst/>
          </a:prstGeom>
          <a:solidFill>
            <a:schemeClr val="accent6">
              <a:lumMod val="20000"/>
              <a:lumOff val="80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a:stCxn id="9" idx="5"/>
            <a:endCxn id="35" idx="0"/>
          </p:cNvCxnSpPr>
          <p:nvPr/>
        </p:nvCxnSpPr>
        <p:spPr>
          <a:xfrm>
            <a:off x="6095184" y="3572141"/>
            <a:ext cx="934455" cy="1273944"/>
          </a:xfrm>
          <a:prstGeom prst="line">
            <a:avLst/>
          </a:prstGeom>
          <a:solidFill>
            <a:schemeClr val="accent6">
              <a:lumMod val="20000"/>
              <a:lumOff val="80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2" name="Oval 41"/>
          <p:cNvSpPr/>
          <p:nvPr/>
        </p:nvSpPr>
        <p:spPr>
          <a:xfrm>
            <a:off x="7975435" y="4846085"/>
            <a:ext cx="457200" cy="457200"/>
          </a:xfrm>
          <a:prstGeom prst="ellipse">
            <a:avLst/>
          </a:prstGeom>
          <a:solidFill>
            <a:srgbClr val="A2CE33"/>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sp>
        <p:nvSpPr>
          <p:cNvPr id="43" name="Oval 42"/>
          <p:cNvSpPr/>
          <p:nvPr/>
        </p:nvSpPr>
        <p:spPr>
          <a:xfrm>
            <a:off x="10758354" y="3779285"/>
            <a:ext cx="457200" cy="457200"/>
          </a:xfrm>
          <a:prstGeom prst="ellipse">
            <a:avLst/>
          </a:prstGeom>
          <a:solidFill>
            <a:srgbClr val="A2CE33"/>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sp>
        <p:nvSpPr>
          <p:cNvPr id="44" name="Oval 43"/>
          <p:cNvSpPr/>
          <p:nvPr/>
        </p:nvSpPr>
        <p:spPr>
          <a:xfrm>
            <a:off x="9538886" y="4455840"/>
            <a:ext cx="457200" cy="457200"/>
          </a:xfrm>
          <a:prstGeom prst="ellipse">
            <a:avLst/>
          </a:prstGeom>
          <a:solidFill>
            <a:srgbClr val="A2CE33"/>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Segoe UI" pitchFamily="34" charset="0"/>
              <a:ea typeface="Segoe UI" pitchFamily="34" charset="0"/>
              <a:cs typeface="Segoe UI" pitchFamily="34" charset="0"/>
            </a:endParaRPr>
          </a:p>
        </p:txBody>
      </p:sp>
      <p:cxnSp>
        <p:nvCxnSpPr>
          <p:cNvPr id="45" name="Straight Connector 44"/>
          <p:cNvCxnSpPr>
            <a:endCxn id="42" idx="1"/>
          </p:cNvCxnSpPr>
          <p:nvPr/>
        </p:nvCxnSpPr>
        <p:spPr>
          <a:xfrm>
            <a:off x="7314474" y="2390205"/>
            <a:ext cx="727916" cy="2522835"/>
          </a:xfrm>
          <a:prstGeom prst="line">
            <a:avLst/>
          </a:prstGeom>
          <a:solidFill>
            <a:schemeClr val="accent6">
              <a:lumMod val="20000"/>
              <a:lumOff val="80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a:stCxn id="10" idx="5"/>
            <a:endCxn id="44" idx="1"/>
          </p:cNvCxnSpPr>
          <p:nvPr/>
        </p:nvCxnSpPr>
        <p:spPr>
          <a:xfrm>
            <a:off x="7455984" y="2256294"/>
            <a:ext cx="2149857" cy="2266501"/>
          </a:xfrm>
          <a:prstGeom prst="line">
            <a:avLst/>
          </a:prstGeom>
          <a:solidFill>
            <a:schemeClr val="accent6">
              <a:lumMod val="20000"/>
              <a:lumOff val="80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a:endCxn id="43" idx="1"/>
          </p:cNvCxnSpPr>
          <p:nvPr/>
        </p:nvCxnSpPr>
        <p:spPr>
          <a:xfrm>
            <a:off x="7580501" y="2107636"/>
            <a:ext cx="3244808" cy="1738604"/>
          </a:xfrm>
          <a:prstGeom prst="line">
            <a:avLst/>
          </a:prstGeom>
          <a:solidFill>
            <a:schemeClr val="accent6">
              <a:lumMod val="20000"/>
              <a:lumOff val="80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57" name="TextBox 56"/>
          <p:cNvSpPr txBox="1"/>
          <p:nvPr/>
        </p:nvSpPr>
        <p:spPr>
          <a:xfrm>
            <a:off x="3066682" y="1571429"/>
            <a:ext cx="941295" cy="523220"/>
          </a:xfrm>
          <a:prstGeom prst="rect">
            <a:avLst/>
          </a:prstGeom>
          <a:noFill/>
        </p:spPr>
        <p:txBody>
          <a:bodyPr wrap="square" rtlCol="0">
            <a:spAutoFit/>
          </a:bodyPr>
          <a:lstStyle/>
          <a:p>
            <a:pPr algn="ctr"/>
            <a:r>
              <a:rPr lang="en-US" sz="1400" dirty="0">
                <a:latin typeface="Segoe UI" pitchFamily="34" charset="0"/>
                <a:ea typeface="Segoe UI" pitchFamily="34" charset="0"/>
                <a:cs typeface="Segoe UI" pitchFamily="34" charset="0"/>
              </a:rPr>
              <a:t>Strategic Guidance</a:t>
            </a:r>
          </a:p>
        </p:txBody>
      </p:sp>
      <p:sp>
        <p:nvSpPr>
          <p:cNvPr id="58" name="TextBox 57"/>
          <p:cNvSpPr txBox="1"/>
          <p:nvPr/>
        </p:nvSpPr>
        <p:spPr>
          <a:xfrm>
            <a:off x="7589895" y="1537484"/>
            <a:ext cx="993967" cy="523220"/>
          </a:xfrm>
          <a:prstGeom prst="rect">
            <a:avLst/>
          </a:prstGeom>
          <a:noFill/>
        </p:spPr>
        <p:txBody>
          <a:bodyPr wrap="square" rtlCol="0">
            <a:spAutoFit/>
          </a:bodyPr>
          <a:lstStyle/>
          <a:p>
            <a:r>
              <a:rPr lang="en-US" sz="1400" dirty="0">
                <a:latin typeface="Segoe UI" pitchFamily="34" charset="0"/>
                <a:ea typeface="Segoe UI" pitchFamily="34" charset="0"/>
                <a:cs typeface="Segoe UI" pitchFamily="34" charset="0"/>
              </a:rPr>
              <a:t>Tactical Modelling</a:t>
            </a:r>
          </a:p>
        </p:txBody>
      </p:sp>
      <p:sp>
        <p:nvSpPr>
          <p:cNvPr id="59" name="TextBox 58"/>
          <p:cNvSpPr txBox="1"/>
          <p:nvPr/>
        </p:nvSpPr>
        <p:spPr>
          <a:xfrm>
            <a:off x="5226990" y="3784264"/>
            <a:ext cx="1166718" cy="523220"/>
          </a:xfrm>
          <a:prstGeom prst="rect">
            <a:avLst/>
          </a:prstGeom>
          <a:noFill/>
        </p:spPr>
        <p:txBody>
          <a:bodyPr wrap="square" rtlCol="0">
            <a:spAutoFit/>
          </a:bodyPr>
          <a:lstStyle/>
          <a:p>
            <a:pPr algn="ctr"/>
            <a:r>
              <a:rPr lang="en-US" sz="1400" dirty="0">
                <a:latin typeface="Segoe UI" pitchFamily="34" charset="0"/>
                <a:ea typeface="Segoe UI" pitchFamily="34" charset="0"/>
                <a:cs typeface="Segoe UI" pitchFamily="34" charset="0"/>
              </a:rPr>
              <a:t>Operational Excellence</a:t>
            </a:r>
          </a:p>
        </p:txBody>
      </p:sp>
      <p:sp>
        <p:nvSpPr>
          <p:cNvPr id="62" name="TextBox 61"/>
          <p:cNvSpPr txBox="1"/>
          <p:nvPr/>
        </p:nvSpPr>
        <p:spPr>
          <a:xfrm>
            <a:off x="486882" y="2848741"/>
            <a:ext cx="1117654" cy="400110"/>
          </a:xfrm>
          <a:prstGeom prst="rect">
            <a:avLst/>
          </a:prstGeom>
          <a:noFill/>
        </p:spPr>
        <p:txBody>
          <a:bodyPr wrap="square" rtlCol="0">
            <a:spAutoFit/>
          </a:bodyPr>
          <a:lstStyle/>
          <a:p>
            <a:pPr algn="ctr"/>
            <a:r>
              <a:rPr lang="en-US" sz="1000" dirty="0">
                <a:latin typeface="Segoe UI" pitchFamily="34" charset="0"/>
                <a:ea typeface="Segoe UI" pitchFamily="34" charset="0"/>
                <a:cs typeface="Segoe UI" pitchFamily="34" charset="0"/>
              </a:rPr>
              <a:t>Business Case Justification</a:t>
            </a:r>
          </a:p>
        </p:txBody>
      </p:sp>
      <p:sp>
        <p:nvSpPr>
          <p:cNvPr id="63" name="TextBox 62"/>
          <p:cNvSpPr txBox="1"/>
          <p:nvPr/>
        </p:nvSpPr>
        <p:spPr>
          <a:xfrm>
            <a:off x="1587409" y="3770969"/>
            <a:ext cx="1117654" cy="400110"/>
          </a:xfrm>
          <a:prstGeom prst="rect">
            <a:avLst/>
          </a:prstGeom>
          <a:noFill/>
        </p:spPr>
        <p:txBody>
          <a:bodyPr wrap="square" rtlCol="0">
            <a:spAutoFit/>
          </a:bodyPr>
          <a:lstStyle/>
          <a:p>
            <a:pPr algn="ctr"/>
            <a:r>
              <a:rPr lang="en-US" sz="1000" dirty="0">
                <a:latin typeface="Segoe UI" pitchFamily="34" charset="0"/>
                <a:ea typeface="Segoe UI" pitchFamily="34" charset="0"/>
                <a:cs typeface="Segoe UI" pitchFamily="34" charset="0"/>
              </a:rPr>
              <a:t>Automated Roadmap </a:t>
            </a:r>
            <a:endParaRPr lang="en-US" sz="1000" i="1" dirty="0">
              <a:latin typeface="Segoe UI" pitchFamily="34" charset="0"/>
              <a:ea typeface="Segoe UI" pitchFamily="34" charset="0"/>
              <a:cs typeface="Segoe UI" pitchFamily="34" charset="0"/>
            </a:endParaRPr>
          </a:p>
        </p:txBody>
      </p:sp>
      <p:sp>
        <p:nvSpPr>
          <p:cNvPr id="64" name="TextBox 63"/>
          <p:cNvSpPr txBox="1"/>
          <p:nvPr/>
        </p:nvSpPr>
        <p:spPr>
          <a:xfrm>
            <a:off x="2890323" y="5343374"/>
            <a:ext cx="1117654" cy="246221"/>
          </a:xfrm>
          <a:prstGeom prst="rect">
            <a:avLst/>
          </a:prstGeom>
          <a:noFill/>
        </p:spPr>
        <p:txBody>
          <a:bodyPr wrap="square" rtlCol="0">
            <a:spAutoFit/>
          </a:bodyPr>
          <a:lstStyle/>
          <a:p>
            <a:pPr algn="r"/>
            <a:r>
              <a:rPr lang="en-US" sz="1000" dirty="0">
                <a:latin typeface="Segoe UI" pitchFamily="34" charset="0"/>
                <a:ea typeface="Segoe UI" pitchFamily="34" charset="0"/>
                <a:cs typeface="Segoe UI" pitchFamily="34" charset="0"/>
              </a:rPr>
              <a:t>ROI Generator</a:t>
            </a:r>
          </a:p>
        </p:txBody>
      </p:sp>
      <p:sp>
        <p:nvSpPr>
          <p:cNvPr id="65" name="TextBox 64"/>
          <p:cNvSpPr txBox="1"/>
          <p:nvPr/>
        </p:nvSpPr>
        <p:spPr>
          <a:xfrm>
            <a:off x="1497078" y="5333448"/>
            <a:ext cx="1117654" cy="246221"/>
          </a:xfrm>
          <a:prstGeom prst="rect">
            <a:avLst/>
          </a:prstGeom>
          <a:noFill/>
        </p:spPr>
        <p:txBody>
          <a:bodyPr wrap="square" rtlCol="0">
            <a:spAutoFit/>
          </a:bodyPr>
          <a:lstStyle/>
          <a:p>
            <a:pPr algn="ctr"/>
            <a:r>
              <a:rPr lang="en-US" sz="1000" dirty="0">
                <a:latin typeface="Segoe UI" pitchFamily="34" charset="0"/>
                <a:ea typeface="Segoe UI" pitchFamily="34" charset="0"/>
                <a:cs typeface="Segoe UI" pitchFamily="34" charset="0"/>
              </a:rPr>
              <a:t>RACI Matrix</a:t>
            </a:r>
          </a:p>
        </p:txBody>
      </p:sp>
      <p:sp>
        <p:nvSpPr>
          <p:cNvPr id="66" name="TextBox 65"/>
          <p:cNvSpPr txBox="1"/>
          <p:nvPr/>
        </p:nvSpPr>
        <p:spPr>
          <a:xfrm>
            <a:off x="4127583" y="5343374"/>
            <a:ext cx="1117654" cy="400110"/>
          </a:xfrm>
          <a:prstGeom prst="rect">
            <a:avLst/>
          </a:prstGeom>
          <a:noFill/>
        </p:spPr>
        <p:txBody>
          <a:bodyPr wrap="square" rtlCol="0">
            <a:spAutoFit/>
          </a:bodyPr>
          <a:lstStyle/>
          <a:p>
            <a:pPr algn="ctr"/>
            <a:r>
              <a:rPr lang="en-US" sz="1000" dirty="0">
                <a:latin typeface="Segoe UI" pitchFamily="34" charset="0"/>
                <a:ea typeface="Segoe UI" pitchFamily="34" charset="0"/>
                <a:cs typeface="Segoe UI" pitchFamily="34" charset="0"/>
              </a:rPr>
              <a:t>Automated Testing</a:t>
            </a:r>
          </a:p>
        </p:txBody>
      </p:sp>
      <p:sp>
        <p:nvSpPr>
          <p:cNvPr id="67" name="TextBox 66"/>
          <p:cNvSpPr txBox="1"/>
          <p:nvPr/>
        </p:nvSpPr>
        <p:spPr>
          <a:xfrm>
            <a:off x="6393708" y="5343870"/>
            <a:ext cx="1392000" cy="400110"/>
          </a:xfrm>
          <a:prstGeom prst="rect">
            <a:avLst/>
          </a:prstGeom>
          <a:noFill/>
        </p:spPr>
        <p:txBody>
          <a:bodyPr wrap="square" rtlCol="0">
            <a:spAutoFit/>
          </a:bodyPr>
          <a:lstStyle/>
          <a:p>
            <a:pPr algn="ctr"/>
            <a:r>
              <a:rPr lang="en-US" sz="1000" dirty="0">
                <a:latin typeface="Segoe UI" pitchFamily="34" charset="0"/>
                <a:ea typeface="Segoe UI" pitchFamily="34" charset="0"/>
                <a:cs typeface="Segoe UI" pitchFamily="34" charset="0"/>
              </a:rPr>
              <a:t>End to End Governance</a:t>
            </a:r>
          </a:p>
        </p:txBody>
      </p:sp>
      <p:sp>
        <p:nvSpPr>
          <p:cNvPr id="68" name="TextBox 67"/>
          <p:cNvSpPr txBox="1"/>
          <p:nvPr/>
        </p:nvSpPr>
        <p:spPr>
          <a:xfrm>
            <a:off x="10428127" y="4262761"/>
            <a:ext cx="1117654" cy="400110"/>
          </a:xfrm>
          <a:prstGeom prst="rect">
            <a:avLst/>
          </a:prstGeom>
          <a:noFill/>
        </p:spPr>
        <p:txBody>
          <a:bodyPr wrap="square" rtlCol="0">
            <a:spAutoFit/>
          </a:bodyPr>
          <a:lstStyle/>
          <a:p>
            <a:pPr algn="ctr"/>
            <a:r>
              <a:rPr lang="en-US" sz="1000" dirty="0">
                <a:latin typeface="Segoe UI" pitchFamily="34" charset="0"/>
                <a:ea typeface="Segoe UI" pitchFamily="34" charset="0"/>
                <a:cs typeface="Segoe UI" pitchFamily="34" charset="0"/>
              </a:rPr>
              <a:t>Service Catalog based Offering</a:t>
            </a:r>
          </a:p>
        </p:txBody>
      </p:sp>
      <p:sp>
        <p:nvSpPr>
          <p:cNvPr id="69" name="TextBox 68"/>
          <p:cNvSpPr txBox="1"/>
          <p:nvPr/>
        </p:nvSpPr>
        <p:spPr>
          <a:xfrm>
            <a:off x="9217447" y="4943264"/>
            <a:ext cx="1117654" cy="400110"/>
          </a:xfrm>
          <a:prstGeom prst="rect">
            <a:avLst/>
          </a:prstGeom>
          <a:noFill/>
        </p:spPr>
        <p:txBody>
          <a:bodyPr wrap="square" rtlCol="0">
            <a:spAutoFit/>
          </a:bodyPr>
          <a:lstStyle/>
          <a:p>
            <a:pPr algn="ctr"/>
            <a:r>
              <a:rPr lang="en-US" sz="1000" dirty="0">
                <a:latin typeface="Segoe UI" pitchFamily="34" charset="0"/>
                <a:ea typeface="Segoe UI" pitchFamily="34" charset="0"/>
                <a:cs typeface="Segoe UI" pitchFamily="34" charset="0"/>
              </a:rPr>
              <a:t>Application Rationalization</a:t>
            </a:r>
          </a:p>
        </p:txBody>
      </p:sp>
      <p:sp>
        <p:nvSpPr>
          <p:cNvPr id="70" name="TextBox 69"/>
          <p:cNvSpPr txBox="1"/>
          <p:nvPr/>
        </p:nvSpPr>
        <p:spPr>
          <a:xfrm>
            <a:off x="7824202" y="5334005"/>
            <a:ext cx="894533" cy="400110"/>
          </a:xfrm>
          <a:prstGeom prst="rect">
            <a:avLst/>
          </a:prstGeom>
          <a:noFill/>
        </p:spPr>
        <p:txBody>
          <a:bodyPr wrap="square" rtlCol="0">
            <a:spAutoFit/>
          </a:bodyPr>
          <a:lstStyle/>
          <a:p>
            <a:pPr algn="ctr"/>
            <a:r>
              <a:rPr lang="en-US" sz="1000" dirty="0">
                <a:latin typeface="Segoe UI" pitchFamily="34" charset="0"/>
                <a:ea typeface="Segoe UI" pitchFamily="34" charset="0"/>
                <a:cs typeface="Segoe UI" pitchFamily="34" charset="0"/>
              </a:rPr>
              <a:t>Governance Guidance</a:t>
            </a:r>
          </a:p>
        </p:txBody>
      </p:sp>
      <p:grpSp>
        <p:nvGrpSpPr>
          <p:cNvPr id="73" name="Group 72"/>
          <p:cNvGrpSpPr/>
          <p:nvPr/>
        </p:nvGrpSpPr>
        <p:grpSpPr>
          <a:xfrm>
            <a:off x="5225638" y="1443366"/>
            <a:ext cx="1245530" cy="762818"/>
            <a:chOff x="5225638" y="1443366"/>
            <a:chExt cx="1245530" cy="762818"/>
          </a:xfrm>
        </p:grpSpPr>
        <p:grpSp>
          <p:nvGrpSpPr>
            <p:cNvPr id="53" name="Group 52"/>
            <p:cNvGrpSpPr/>
            <p:nvPr/>
          </p:nvGrpSpPr>
          <p:grpSpPr>
            <a:xfrm>
              <a:off x="5319911" y="1443366"/>
              <a:ext cx="1151257" cy="762818"/>
              <a:chOff x="5290096" y="1591474"/>
              <a:chExt cx="1151257" cy="762818"/>
            </a:xfrm>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4978" t="17747" r="72701" b="17747"/>
              <a:stretch/>
            </p:blipFill>
            <p:spPr>
              <a:xfrm>
                <a:off x="5610729" y="1591474"/>
                <a:ext cx="830624" cy="762818"/>
              </a:xfrm>
              <a:prstGeom prst="rect">
                <a:avLst/>
              </a:prstGeom>
            </p:spPr>
          </p:pic>
          <p:sp>
            <p:nvSpPr>
              <p:cNvPr id="52" name="Bent-Up Arrow 51"/>
              <p:cNvSpPr/>
              <p:nvPr/>
            </p:nvSpPr>
            <p:spPr>
              <a:xfrm flipH="1">
                <a:off x="5290096" y="1912003"/>
                <a:ext cx="358820" cy="222408"/>
              </a:xfrm>
              <a:prstGeom prst="bentUpArrow">
                <a:avLst>
                  <a:gd name="adj1" fmla="val 41000"/>
                  <a:gd name="adj2" fmla="val 37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72" name="Picture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5638" y="1525438"/>
              <a:ext cx="451813" cy="238457"/>
            </a:xfrm>
            <a:prstGeom prst="roundRect">
              <a:avLst/>
            </a:prstGeom>
          </p:spPr>
        </p:pic>
      </p:grpSp>
    </p:spTree>
    <p:extLst>
      <p:ext uri="{BB962C8B-B14F-4D97-AF65-F5344CB8AC3E}">
        <p14:creationId xmlns:p14="http://schemas.microsoft.com/office/powerpoint/2010/main" val="3805320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HCL Differentiators</a:t>
            </a:r>
            <a:endParaRPr lang="en-US" dirty="0"/>
          </a:p>
        </p:txBody>
      </p:sp>
      <p:graphicFrame>
        <p:nvGraphicFramePr>
          <p:cNvPr id="4" name="Diagram 3"/>
          <p:cNvGraphicFramePr/>
          <p:nvPr>
            <p:extLst>
              <p:ext uri="{D42A27DB-BD31-4B8C-83A1-F6EECF244321}">
                <p14:modId xmlns:p14="http://schemas.microsoft.com/office/powerpoint/2010/main" val="2650591778"/>
              </p:ext>
            </p:extLst>
          </p:nvPr>
        </p:nvGraphicFramePr>
        <p:xfrm>
          <a:off x="1034169" y="1285133"/>
          <a:ext cx="5933163" cy="4894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704644658"/>
              </p:ext>
            </p:extLst>
          </p:nvPr>
        </p:nvGraphicFramePr>
        <p:xfrm>
          <a:off x="5152717" y="1285132"/>
          <a:ext cx="5933163" cy="48942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9428866" y="4760333"/>
            <a:ext cx="1801393" cy="830997"/>
          </a:xfrm>
          <a:prstGeom prst="rect">
            <a:avLst/>
          </a:prstGeom>
          <a:noFill/>
        </p:spPr>
        <p:txBody>
          <a:bodyPr wrap="square" rtlCol="0">
            <a:spAutoFit/>
          </a:bodyPr>
          <a:lstStyle/>
          <a:p>
            <a:r>
              <a:rPr lang="en-US" sz="1600" b="1" dirty="0">
                <a:solidFill>
                  <a:srgbClr val="0070C0"/>
                </a:solidFill>
                <a:latin typeface="Segoe UI" panose="020B0502040204020203" pitchFamily="34" charset="0"/>
                <a:ea typeface="Segoe UI" panose="020B0502040204020203" pitchFamily="34" charset="0"/>
                <a:cs typeface="Segoe UI" panose="020B0502040204020203" pitchFamily="34" charset="0"/>
              </a:rPr>
              <a:t>Strategic &amp; Process</a:t>
            </a:r>
            <a:r>
              <a:rPr lang="en-US" sz="16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 Differentiators</a:t>
            </a:r>
          </a:p>
        </p:txBody>
      </p:sp>
      <p:sp>
        <p:nvSpPr>
          <p:cNvPr id="7" name="TextBox 6"/>
          <p:cNvSpPr txBox="1"/>
          <p:nvPr/>
        </p:nvSpPr>
        <p:spPr>
          <a:xfrm>
            <a:off x="459314" y="3439888"/>
            <a:ext cx="2231869" cy="584775"/>
          </a:xfrm>
          <a:prstGeom prst="rect">
            <a:avLst/>
          </a:prstGeom>
          <a:noFill/>
        </p:spPr>
        <p:txBody>
          <a:bodyPr wrap="square" rtlCol="0">
            <a:spAutoFit/>
          </a:bodyPr>
          <a:lstStyle/>
          <a:p>
            <a:pPr algn="r"/>
            <a:r>
              <a:rPr lang="en-US" sz="1600" b="1" dirty="0">
                <a:solidFill>
                  <a:srgbClr val="C00000"/>
                </a:solidFill>
                <a:latin typeface="Segoe UI" panose="020B0502040204020203" pitchFamily="34" charset="0"/>
                <a:ea typeface="Segoe UI" panose="020B0502040204020203" pitchFamily="34" charset="0"/>
                <a:cs typeface="Segoe UI" panose="020B0502040204020203" pitchFamily="34" charset="0"/>
              </a:rPr>
              <a:t>Technology</a:t>
            </a:r>
            <a:r>
              <a:rPr lang="en-US" sz="16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 Differentiators</a:t>
            </a:r>
          </a:p>
        </p:txBody>
      </p:sp>
      <p:grpSp>
        <p:nvGrpSpPr>
          <p:cNvPr id="8" name="Group 7"/>
          <p:cNvGrpSpPr/>
          <p:nvPr/>
        </p:nvGrpSpPr>
        <p:grpSpPr>
          <a:xfrm>
            <a:off x="6251108" y="4358292"/>
            <a:ext cx="1432447" cy="1646491"/>
            <a:chOff x="1069823" y="3021440"/>
            <a:chExt cx="1432447" cy="1646491"/>
          </a:xfrm>
        </p:grpSpPr>
        <p:sp>
          <p:nvSpPr>
            <p:cNvPr id="9" name="Hexagon 8"/>
            <p:cNvSpPr/>
            <p:nvPr/>
          </p:nvSpPr>
          <p:spPr>
            <a:xfrm rot="5400000">
              <a:off x="962801" y="3128462"/>
              <a:ext cx="1646491" cy="1432447"/>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Hexagon 4"/>
            <p:cNvSpPr/>
            <p:nvPr/>
          </p:nvSpPr>
          <p:spPr>
            <a:xfrm>
              <a:off x="1293046" y="3278018"/>
              <a:ext cx="986001" cy="1133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dirty="0" smtClean="0">
                  <a:latin typeface="Segoe UI" panose="020B0502040204020203" pitchFamily="34" charset="0"/>
                  <a:ea typeface="Segoe UI" panose="020B0502040204020203" pitchFamily="34" charset="0"/>
                  <a:cs typeface="Segoe UI" panose="020B0502040204020203" pitchFamily="34" charset="0"/>
                </a:rPr>
                <a:t>ML based assessment and what-if analysis of cost, migration wave plan</a:t>
              </a:r>
              <a:endParaRPr lang="en-US" sz="1000" kern="1200" dirty="0"/>
            </a:p>
          </p:txBody>
        </p:sp>
      </p:grpSp>
    </p:spTree>
    <p:extLst>
      <p:ext uri="{BB962C8B-B14F-4D97-AF65-F5344CB8AC3E}">
        <p14:creationId xmlns:p14="http://schemas.microsoft.com/office/powerpoint/2010/main" val="2030258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a:t>
            </a:r>
            <a:r>
              <a:rPr lang="en-US" dirty="0" smtClean="0"/>
              <a:t>Differentiators</a:t>
            </a:r>
            <a:endParaRPr lang="en-US" dirty="0"/>
          </a:p>
        </p:txBody>
      </p:sp>
      <p:pic>
        <p:nvPicPr>
          <p:cNvPr id="5" name="Picture 4"/>
          <p:cNvPicPr>
            <a:picLocks noChangeAspect="1"/>
          </p:cNvPicPr>
          <p:nvPr/>
        </p:nvPicPr>
        <p:blipFill>
          <a:blip r:embed="rId3"/>
          <a:stretch>
            <a:fillRect/>
          </a:stretch>
        </p:blipFill>
        <p:spPr>
          <a:xfrm>
            <a:off x="7915737" y="4396165"/>
            <a:ext cx="3826360" cy="1883160"/>
          </a:xfrm>
          <a:prstGeom prst="rect">
            <a:avLst/>
          </a:prstGeom>
        </p:spPr>
      </p:pic>
      <p:sp>
        <p:nvSpPr>
          <p:cNvPr id="6" name="TextBox 5"/>
          <p:cNvSpPr txBox="1"/>
          <p:nvPr/>
        </p:nvSpPr>
        <p:spPr>
          <a:xfrm>
            <a:off x="7803931" y="1377659"/>
            <a:ext cx="3826360" cy="3293209"/>
          </a:xfrm>
          <a:prstGeom prst="rect">
            <a:avLst/>
          </a:prstGeom>
          <a:noFill/>
        </p:spPr>
        <p:txBody>
          <a:bodyPr wrap="square" rtlCol="0">
            <a:spAutoFit/>
          </a:bodyPr>
          <a:lstStyle/>
          <a:p>
            <a:r>
              <a:rPr lang="en-US" sz="1600" dirty="0">
                <a:latin typeface="Calibri" panose="020F0502020204030204" pitchFamily="34" charset="0"/>
              </a:rPr>
              <a:t>HCL’s governance solution includes a SharePoint </a:t>
            </a:r>
            <a:r>
              <a:rPr lang="en-US" sz="1600" b="1" dirty="0">
                <a:latin typeface="Calibri" panose="020F0502020204030204" pitchFamily="34" charset="0"/>
              </a:rPr>
              <a:t>Platform Maturity Modeler</a:t>
            </a:r>
            <a:r>
              <a:rPr lang="en-US" sz="1600" dirty="0">
                <a:latin typeface="Calibri" panose="020F0502020204030204" pitchFamily="34" charset="0"/>
              </a:rPr>
              <a:t> which can assess SP maturity with respect to collaboration and other functionalities. </a:t>
            </a:r>
          </a:p>
          <a:p>
            <a:r>
              <a:rPr lang="en-US" sz="1600" dirty="0">
                <a:latin typeface="Calibri" panose="020F0502020204030204" pitchFamily="34" charset="0"/>
              </a:rPr>
              <a:t>Responses to focused questions help this modeler to </a:t>
            </a:r>
            <a:r>
              <a:rPr lang="en-US" sz="1600" b="1" dirty="0">
                <a:latin typeface="Calibri" panose="020F0502020204030204" pitchFamily="34" charset="0"/>
              </a:rPr>
              <a:t>assess the Platform maturity of any enterprise and position it in a 8-stage maturity model.</a:t>
            </a:r>
          </a:p>
          <a:p>
            <a:endParaRPr lang="en-US" sz="1600" dirty="0">
              <a:latin typeface="Calibri" panose="020F0502020204030204" pitchFamily="34" charset="0"/>
            </a:endParaRPr>
          </a:p>
          <a:p>
            <a:r>
              <a:rPr lang="en-US" sz="1600" dirty="0">
                <a:latin typeface="Calibri" panose="020F0502020204030204" pitchFamily="34" charset="0"/>
              </a:rPr>
              <a:t>HCL’s </a:t>
            </a:r>
            <a:r>
              <a:rPr lang="en-US" sz="1600" b="1" dirty="0">
                <a:latin typeface="Calibri" panose="020F0502020204030204" pitchFamily="34" charset="0"/>
                <a:hlinkClick r:id="rId4"/>
              </a:rPr>
              <a:t>CAF</a:t>
            </a:r>
            <a:r>
              <a:rPr lang="en-US" sz="1600" b="1" dirty="0">
                <a:latin typeface="Calibri" panose="020F0502020204030204" pitchFamily="34" charset="0"/>
              </a:rPr>
              <a:t> (Collaboration Adoption Framework) can be used to create the roadmap to help organizations move up the value chain</a:t>
            </a:r>
            <a:r>
              <a:rPr lang="en-US" sz="1600" dirty="0">
                <a:latin typeface="Calibri" panose="020F0502020204030204" pitchFamily="34" charset="0"/>
              </a:rPr>
              <a:t>.</a:t>
            </a:r>
          </a:p>
        </p:txBody>
      </p:sp>
      <p:cxnSp>
        <p:nvCxnSpPr>
          <p:cNvPr id="7" name="Straight Connector 6"/>
          <p:cNvCxnSpPr/>
          <p:nvPr/>
        </p:nvCxnSpPr>
        <p:spPr>
          <a:xfrm>
            <a:off x="7756634" y="1551616"/>
            <a:ext cx="0" cy="5096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14952" y="1551616"/>
            <a:ext cx="0" cy="5096141"/>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7440" y="2448659"/>
            <a:ext cx="3638988" cy="3558004"/>
            <a:chOff x="357732" y="1286752"/>
            <a:chExt cx="3792511" cy="3735705"/>
          </a:xfrm>
        </p:grpSpPr>
        <p:pic>
          <p:nvPicPr>
            <p:cNvPr id="10" name="Picture 9"/>
            <p:cNvPicPr>
              <a:picLocks noChangeAspect="1"/>
            </p:cNvPicPr>
            <p:nvPr/>
          </p:nvPicPr>
          <p:blipFill>
            <a:blip r:embed="rId5"/>
            <a:stretch>
              <a:fillRect/>
            </a:stretch>
          </p:blipFill>
          <p:spPr>
            <a:xfrm>
              <a:off x="357732" y="3034915"/>
              <a:ext cx="3792511" cy="1987542"/>
            </a:xfrm>
            <a:prstGeom prst="rect">
              <a:avLst/>
            </a:prstGeom>
          </p:spPr>
        </p:pic>
        <p:pic>
          <p:nvPicPr>
            <p:cNvPr id="11" name="Picture 10"/>
            <p:cNvPicPr>
              <a:picLocks noChangeAspect="1"/>
            </p:cNvPicPr>
            <p:nvPr/>
          </p:nvPicPr>
          <p:blipFill>
            <a:blip r:embed="rId6"/>
            <a:stretch>
              <a:fillRect/>
            </a:stretch>
          </p:blipFill>
          <p:spPr>
            <a:xfrm>
              <a:off x="357732" y="1286752"/>
              <a:ext cx="3792511" cy="1705298"/>
            </a:xfrm>
            <a:prstGeom prst="rect">
              <a:avLst/>
            </a:prstGeom>
          </p:spPr>
        </p:pic>
      </p:grpSp>
      <p:grpSp>
        <p:nvGrpSpPr>
          <p:cNvPr id="12" name="Group 11"/>
          <p:cNvGrpSpPr/>
          <p:nvPr/>
        </p:nvGrpSpPr>
        <p:grpSpPr>
          <a:xfrm>
            <a:off x="4094061" y="2805009"/>
            <a:ext cx="3487706" cy="3474316"/>
            <a:chOff x="6123078" y="1071308"/>
            <a:chExt cx="5220828" cy="5526710"/>
          </a:xfrm>
        </p:grpSpPr>
        <p:pic>
          <p:nvPicPr>
            <p:cNvPr id="13" name="Picture 12"/>
            <p:cNvPicPr>
              <a:picLocks noChangeAspect="1"/>
            </p:cNvPicPr>
            <p:nvPr/>
          </p:nvPicPr>
          <p:blipFill>
            <a:blip r:embed="rId7"/>
            <a:stretch>
              <a:fillRect/>
            </a:stretch>
          </p:blipFill>
          <p:spPr>
            <a:xfrm>
              <a:off x="6123078" y="1071308"/>
              <a:ext cx="5220828" cy="2773048"/>
            </a:xfrm>
            <a:prstGeom prst="rect">
              <a:avLst/>
            </a:prstGeom>
          </p:spPr>
        </p:pic>
        <p:pic>
          <p:nvPicPr>
            <p:cNvPr id="14" name="Picture 13"/>
            <p:cNvPicPr>
              <a:picLocks noChangeAspect="1"/>
            </p:cNvPicPr>
            <p:nvPr/>
          </p:nvPicPr>
          <p:blipFill>
            <a:blip r:embed="rId8"/>
            <a:stretch>
              <a:fillRect/>
            </a:stretch>
          </p:blipFill>
          <p:spPr>
            <a:xfrm>
              <a:off x="6123078" y="3826143"/>
              <a:ext cx="5220828" cy="2771875"/>
            </a:xfrm>
            <a:prstGeom prst="rect">
              <a:avLst/>
            </a:prstGeom>
          </p:spPr>
        </p:pic>
      </p:grpSp>
      <p:sp>
        <p:nvSpPr>
          <p:cNvPr id="15" name="TextBox 14"/>
          <p:cNvSpPr txBox="1"/>
          <p:nvPr/>
        </p:nvSpPr>
        <p:spPr>
          <a:xfrm>
            <a:off x="173834" y="977205"/>
            <a:ext cx="7230121" cy="369332"/>
          </a:xfrm>
          <a:prstGeom prst="rect">
            <a:avLst/>
          </a:prstGeom>
          <a:noFill/>
        </p:spPr>
        <p:txBody>
          <a:bodyPr wrap="none" rtlCol="0">
            <a:spAutoFit/>
          </a:bodyPr>
          <a:lstStyle/>
          <a:p>
            <a:r>
              <a:rPr lang="en-US" b="1" dirty="0">
                <a:solidFill>
                  <a:schemeClr val="accent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Roadmap Generation, ROI Calculation and Maturity Calculation</a:t>
            </a:r>
          </a:p>
        </p:txBody>
      </p:sp>
      <p:sp>
        <p:nvSpPr>
          <p:cNvPr id="16" name="TextBox 15"/>
          <p:cNvSpPr txBox="1"/>
          <p:nvPr/>
        </p:nvSpPr>
        <p:spPr>
          <a:xfrm>
            <a:off x="97440" y="1308379"/>
            <a:ext cx="3885703" cy="1077218"/>
          </a:xfrm>
          <a:prstGeom prst="rect">
            <a:avLst/>
          </a:prstGeom>
          <a:noFill/>
        </p:spPr>
        <p:txBody>
          <a:bodyPr wrap="square" rtlCol="0">
            <a:spAutoFit/>
          </a:bodyPr>
          <a:lstStyle/>
          <a:p>
            <a:r>
              <a:rPr lang="en-US" sz="1600" dirty="0">
                <a:latin typeface="Calibri" panose="020F0502020204030204" pitchFamily="34" charset="0"/>
              </a:rPr>
              <a:t>HCL uses an automated </a:t>
            </a:r>
            <a:r>
              <a:rPr lang="en-US" sz="1600" b="1" dirty="0">
                <a:latin typeface="Calibri" panose="020F0502020204030204" pitchFamily="34" charset="0"/>
              </a:rPr>
              <a:t>Blueprint</a:t>
            </a:r>
            <a:r>
              <a:rPr lang="en-US" sz="1600" dirty="0">
                <a:latin typeface="Calibri" panose="020F0502020204030204" pitchFamily="34" charset="0"/>
              </a:rPr>
              <a:t> and </a:t>
            </a:r>
            <a:r>
              <a:rPr lang="en-US" sz="1600" b="1" dirty="0">
                <a:latin typeface="Calibri" panose="020F0502020204030204" pitchFamily="34" charset="0"/>
              </a:rPr>
              <a:t>Roadmap</a:t>
            </a:r>
            <a:r>
              <a:rPr lang="en-US" sz="1600" dirty="0">
                <a:latin typeface="Calibri" panose="020F0502020204030204" pitchFamily="34" charset="0"/>
              </a:rPr>
              <a:t> </a:t>
            </a:r>
            <a:r>
              <a:rPr lang="en-US" sz="1600" b="1" dirty="0">
                <a:latin typeface="Calibri" panose="020F0502020204030204" pitchFamily="34" charset="0"/>
              </a:rPr>
              <a:t>Generator</a:t>
            </a:r>
            <a:r>
              <a:rPr lang="en-US" sz="1600" dirty="0">
                <a:latin typeface="Calibri" panose="020F0502020204030204" pitchFamily="34" charset="0"/>
              </a:rPr>
              <a:t> tool – an HCL IP - based on dependencies, feasibility, business demand, investment  appetite and priority. </a:t>
            </a:r>
            <a:endParaRPr lang="en-US" sz="1600" b="1" dirty="0">
              <a:latin typeface="Calibri" panose="020F0502020204030204" pitchFamily="34" charset="0"/>
            </a:endParaRPr>
          </a:p>
        </p:txBody>
      </p:sp>
      <p:sp>
        <p:nvSpPr>
          <p:cNvPr id="17" name="TextBox 16"/>
          <p:cNvSpPr txBox="1"/>
          <p:nvPr/>
        </p:nvSpPr>
        <p:spPr>
          <a:xfrm>
            <a:off x="4046762" y="1308379"/>
            <a:ext cx="3678061" cy="1569660"/>
          </a:xfrm>
          <a:prstGeom prst="rect">
            <a:avLst/>
          </a:prstGeom>
          <a:noFill/>
        </p:spPr>
        <p:txBody>
          <a:bodyPr wrap="square" rtlCol="0">
            <a:spAutoFit/>
          </a:bodyPr>
          <a:lstStyle/>
          <a:p>
            <a:r>
              <a:rPr lang="en-US" sz="1600" dirty="0">
                <a:latin typeface="Calibri" panose="020F0502020204030204" pitchFamily="34" charset="0"/>
              </a:rPr>
              <a:t>HCL owns a </a:t>
            </a:r>
            <a:r>
              <a:rPr lang="en-US" sz="1600" b="1" dirty="0">
                <a:latin typeface="Calibri" panose="020F0502020204030204" pitchFamily="34" charset="0"/>
              </a:rPr>
              <a:t>Cost-Benefit</a:t>
            </a:r>
            <a:r>
              <a:rPr lang="en-US" sz="1600" dirty="0">
                <a:latin typeface="Calibri" panose="020F0502020204030204" pitchFamily="34" charset="0"/>
              </a:rPr>
              <a:t> </a:t>
            </a:r>
            <a:r>
              <a:rPr lang="en-US" sz="1600" b="1" dirty="0">
                <a:latin typeface="Calibri" panose="020F0502020204030204" pitchFamily="34" charset="0"/>
              </a:rPr>
              <a:t>Analysis</a:t>
            </a:r>
            <a:r>
              <a:rPr lang="en-US" sz="1600" dirty="0">
                <a:latin typeface="Calibri" panose="020F0502020204030204" pitchFamily="34" charset="0"/>
              </a:rPr>
              <a:t> and </a:t>
            </a:r>
            <a:r>
              <a:rPr lang="en-US" sz="1600" b="1" dirty="0">
                <a:latin typeface="Calibri" panose="020F0502020204030204" pitchFamily="34" charset="0"/>
              </a:rPr>
              <a:t>ROI</a:t>
            </a:r>
            <a:r>
              <a:rPr lang="en-US" sz="1600" dirty="0">
                <a:latin typeface="Calibri" panose="020F0502020204030204" pitchFamily="34" charset="0"/>
              </a:rPr>
              <a:t> </a:t>
            </a:r>
            <a:r>
              <a:rPr lang="en-US" sz="1600" b="1" dirty="0">
                <a:latin typeface="Calibri" panose="020F0502020204030204" pitchFamily="34" charset="0"/>
              </a:rPr>
              <a:t>calculation</a:t>
            </a:r>
            <a:r>
              <a:rPr lang="en-US" sz="1600" dirty="0">
                <a:latin typeface="Calibri" panose="020F0502020204030204" pitchFamily="34" charset="0"/>
              </a:rPr>
              <a:t> tool that customers use to plan for investments and keep track of returns on investments at predefined intervals. This is useful to </a:t>
            </a:r>
            <a:r>
              <a:rPr lang="en-US" sz="1600" b="1" dirty="0">
                <a:latin typeface="Calibri" panose="020F0502020204030204" pitchFamily="34" charset="0"/>
              </a:rPr>
              <a:t>report</a:t>
            </a:r>
            <a:r>
              <a:rPr lang="en-US" sz="1600" dirty="0">
                <a:latin typeface="Calibri" panose="020F0502020204030204" pitchFamily="34" charset="0"/>
              </a:rPr>
              <a:t> </a:t>
            </a:r>
            <a:r>
              <a:rPr lang="en-US" sz="1600" b="1" dirty="0">
                <a:latin typeface="Calibri" panose="020F0502020204030204" pitchFamily="34" charset="0"/>
              </a:rPr>
              <a:t>benefits</a:t>
            </a:r>
            <a:r>
              <a:rPr lang="en-US" sz="1600" dirty="0">
                <a:latin typeface="Calibri" panose="020F0502020204030204" pitchFamily="34" charset="0"/>
              </a:rPr>
              <a:t> of the program to the CIO</a:t>
            </a:r>
            <a:endParaRPr lang="en-US" sz="1600" b="1" dirty="0">
              <a:latin typeface="Calibri" panose="020F0502020204030204" pitchFamily="34" charset="0"/>
            </a:endParaRPr>
          </a:p>
        </p:txBody>
      </p:sp>
    </p:spTree>
    <p:extLst>
      <p:ext uri="{BB962C8B-B14F-4D97-AF65-F5344CB8AC3E}">
        <p14:creationId xmlns:p14="http://schemas.microsoft.com/office/powerpoint/2010/main" val="2244621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Strategic Differentiator </a:t>
            </a:r>
            <a:r>
              <a:rPr lang="en-GB" dirty="0" smtClean="0"/>
              <a:t>DAT</a:t>
            </a:r>
            <a:endParaRPr lang="en-GB" dirty="0"/>
          </a:p>
        </p:txBody>
      </p:sp>
      <p:grpSp>
        <p:nvGrpSpPr>
          <p:cNvPr id="3" name="Group 2"/>
          <p:cNvGrpSpPr/>
          <p:nvPr/>
        </p:nvGrpSpPr>
        <p:grpSpPr>
          <a:xfrm>
            <a:off x="173834" y="1343754"/>
            <a:ext cx="10289837" cy="4974449"/>
            <a:chOff x="473101" y="1109271"/>
            <a:chExt cx="10289837" cy="5159115"/>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1" y="1109271"/>
              <a:ext cx="10289837" cy="5159115"/>
            </a:xfrm>
            <a:prstGeom prst="rect">
              <a:avLst/>
            </a:prstGeom>
          </p:spPr>
        </p:pic>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458" y="1617786"/>
              <a:ext cx="1871993" cy="2849193"/>
            </a:xfrm>
            <a:prstGeom prst="rect">
              <a:avLst/>
            </a:prstGeom>
          </p:spPr>
        </p:pic>
      </p:grpSp>
      <p:sp>
        <p:nvSpPr>
          <p:cNvPr id="4" name="TextBox 3"/>
          <p:cNvSpPr txBox="1"/>
          <p:nvPr/>
        </p:nvSpPr>
        <p:spPr>
          <a:xfrm>
            <a:off x="592989" y="1035977"/>
            <a:ext cx="8069325" cy="307777"/>
          </a:xfrm>
          <a:prstGeom prst="rect">
            <a:avLst/>
          </a:prstGeom>
          <a:noFill/>
        </p:spPr>
        <p:txBody>
          <a:bodyPr wrap="none" rtlCol="0">
            <a:spAutoFit/>
          </a:bodyPr>
          <a:lstStyle/>
          <a:p>
            <a:r>
              <a:rPr lang="en-US" sz="14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DAT is highly recommended when Enterprise level analysis and grouping of applications is required.</a:t>
            </a:r>
            <a:endParaRPr lang="en-US" sz="14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3859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Strategic Differentiator DAT </a:t>
            </a:r>
            <a:r>
              <a:rPr lang="en-US" dirty="0" smtClean="0"/>
              <a:t>– What-if Analysis</a:t>
            </a:r>
            <a:endParaRPr lang="en-GB"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bwMode="auto">
          <a:xfrm>
            <a:off x="382489" y="3462502"/>
            <a:ext cx="5998438" cy="2160000"/>
          </a:xfrm>
          <a:prstGeom prst="rect">
            <a:avLst/>
          </a:prstGeom>
          <a:noFill/>
          <a:ln>
            <a:solidFill>
              <a:schemeClr val="bg1">
                <a:lumMod val="50000"/>
              </a:schemeClr>
            </a:solidFill>
          </a:ln>
        </p:spPr>
      </p:pic>
      <p:pic>
        <p:nvPicPr>
          <p:cNvPr id="5" name="Picture 4"/>
          <p:cNvPicPr/>
          <p:nvPr/>
        </p:nvPicPr>
        <p:blipFill rotWithShape="1">
          <a:blip r:embed="rId4" cstate="print">
            <a:extLst>
              <a:ext uri="{28A0092B-C50C-407E-A947-70E740481C1C}">
                <a14:useLocalDpi xmlns:a14="http://schemas.microsoft.com/office/drawing/2010/main" val="0"/>
              </a:ext>
            </a:extLst>
          </a:blip>
          <a:srcRect/>
          <a:stretch/>
        </p:blipFill>
        <p:spPr bwMode="auto">
          <a:xfrm>
            <a:off x="5778585" y="1371603"/>
            <a:ext cx="4865610" cy="2029175"/>
          </a:xfrm>
          <a:prstGeom prst="rect">
            <a:avLst/>
          </a:prstGeom>
          <a:noFill/>
          <a:ln>
            <a:solidFill>
              <a:schemeClr val="bg1">
                <a:lumMod val="50000"/>
              </a:schemeClr>
            </a:solidFill>
          </a:ln>
        </p:spPr>
      </p:pic>
      <p:sp>
        <p:nvSpPr>
          <p:cNvPr id="6" name="Rectangle 5"/>
          <p:cNvSpPr/>
          <p:nvPr/>
        </p:nvSpPr>
        <p:spPr>
          <a:xfrm>
            <a:off x="763390" y="1874127"/>
            <a:ext cx="3727996" cy="810842"/>
          </a:xfrm>
          <a:prstGeom prst="rect">
            <a:avLst/>
          </a:prstGeom>
          <a:solidFill>
            <a:srgbClr val="166880"/>
          </a:solidFill>
          <a:ln>
            <a:solidFill>
              <a:schemeClr val="bg1">
                <a:lumMod val="50000"/>
              </a:schemeClr>
            </a:solidFill>
          </a:ln>
        </p:spPr>
        <p:txBody>
          <a:bodyPr wrap="square" lIns="117200" tIns="58600" rIns="117200" bIns="58600">
            <a:spAutoFit/>
          </a:bodyPr>
          <a:lstStyle/>
          <a:p>
            <a:pPr eaLnBrk="0" hangingPunct="0"/>
            <a:r>
              <a:rPr lang="en-US" sz="1500" dirty="0">
                <a:solidFill>
                  <a:srgbClr val="FFFFFF"/>
                </a:solidFill>
              </a:rPr>
              <a:t> The sample screenshot depicts the As-is TCO and To-be TCO (on cloud) when Wave 1 and Wave 2 applications are migrated to cloud.</a:t>
            </a:r>
            <a:endParaRPr lang="en-GB" sz="1500" dirty="0">
              <a:solidFill>
                <a:srgbClr val="FFFFFF"/>
              </a:solidFill>
            </a:endParaRPr>
          </a:p>
        </p:txBody>
      </p:sp>
      <p:sp>
        <p:nvSpPr>
          <p:cNvPr id="7" name="Chevron 6"/>
          <p:cNvSpPr/>
          <p:nvPr/>
        </p:nvSpPr>
        <p:spPr>
          <a:xfrm>
            <a:off x="4808803" y="2104248"/>
            <a:ext cx="380901" cy="451486"/>
          </a:xfrm>
          <a:prstGeom prst="chevron">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lIns="117200" tIns="58600" rIns="117200" bIns="58600" rtlCol="0" anchor="ctr"/>
          <a:lstStyle/>
          <a:p>
            <a:pPr algn="ctr" eaLnBrk="0" hangingPunct="0"/>
            <a:endParaRPr lang="en-GB" sz="1500" dirty="0">
              <a:solidFill>
                <a:srgbClr val="000000"/>
              </a:solidFill>
            </a:endParaRPr>
          </a:p>
        </p:txBody>
      </p:sp>
      <p:sp>
        <p:nvSpPr>
          <p:cNvPr id="8" name="Rectangle 7"/>
          <p:cNvSpPr/>
          <p:nvPr/>
        </p:nvSpPr>
        <p:spPr>
          <a:xfrm>
            <a:off x="7492672" y="4221288"/>
            <a:ext cx="3999426" cy="1041674"/>
          </a:xfrm>
          <a:prstGeom prst="rect">
            <a:avLst/>
          </a:prstGeom>
          <a:solidFill>
            <a:srgbClr val="166880"/>
          </a:solidFill>
          <a:ln>
            <a:solidFill>
              <a:schemeClr val="bg1">
                <a:lumMod val="50000"/>
              </a:schemeClr>
            </a:solidFill>
          </a:ln>
        </p:spPr>
        <p:txBody>
          <a:bodyPr wrap="square" lIns="117200" tIns="58600" rIns="117200" bIns="58600">
            <a:spAutoFit/>
          </a:bodyPr>
          <a:lstStyle/>
          <a:p>
            <a:pPr eaLnBrk="0" hangingPunct="0"/>
            <a:r>
              <a:rPr lang="en-GB" sz="1500" dirty="0">
                <a:solidFill>
                  <a:srgbClr val="FFFFFF"/>
                </a:solidFill>
              </a:rPr>
              <a:t>The sample screenshot depicts the As-is TCO and To-be TCO (on cloud) if the available budget for migration is 50% of annual maintenance costs of the application portfolio. </a:t>
            </a:r>
          </a:p>
        </p:txBody>
      </p:sp>
      <p:sp>
        <p:nvSpPr>
          <p:cNvPr id="9" name="Chevron 8"/>
          <p:cNvSpPr/>
          <p:nvPr/>
        </p:nvSpPr>
        <p:spPr>
          <a:xfrm flipH="1">
            <a:off x="6938818" y="4399501"/>
            <a:ext cx="380901" cy="451486"/>
          </a:xfrm>
          <a:prstGeom prst="chevron">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lIns="117200" tIns="58600" rIns="117200" bIns="58600" rtlCol="0" anchor="ctr"/>
          <a:lstStyle/>
          <a:p>
            <a:pPr algn="ctr" eaLnBrk="0" hangingPunct="0"/>
            <a:endParaRPr lang="en-GB" sz="1500" dirty="0">
              <a:solidFill>
                <a:srgbClr val="000000"/>
              </a:solidFill>
            </a:endParaRPr>
          </a:p>
        </p:txBody>
      </p:sp>
      <p:sp>
        <p:nvSpPr>
          <p:cNvPr id="10" name="Rectangle 9"/>
          <p:cNvSpPr/>
          <p:nvPr/>
        </p:nvSpPr>
        <p:spPr>
          <a:xfrm>
            <a:off x="1286560" y="1508763"/>
            <a:ext cx="2517763" cy="349177"/>
          </a:xfrm>
          <a:prstGeom prst="rect">
            <a:avLst/>
          </a:prstGeom>
          <a:ln>
            <a:solidFill>
              <a:srgbClr val="0070C0"/>
            </a:solidFill>
          </a:ln>
        </p:spPr>
        <p:txBody>
          <a:bodyPr wrap="none" lIns="117200" tIns="58600" rIns="117200" bIns="58600">
            <a:spAutoFit/>
          </a:bodyPr>
          <a:lstStyle/>
          <a:p>
            <a:pPr eaLnBrk="0" hangingPunct="0"/>
            <a:r>
              <a:rPr lang="en-US" sz="1500" b="1" dirty="0">
                <a:solidFill>
                  <a:srgbClr val="000000"/>
                </a:solidFill>
              </a:rPr>
              <a:t>Wave based What-if analysis</a:t>
            </a:r>
            <a:endParaRPr lang="en-GB" sz="1500" dirty="0">
              <a:solidFill>
                <a:srgbClr val="000000"/>
              </a:solidFill>
            </a:endParaRPr>
          </a:p>
        </p:txBody>
      </p:sp>
      <p:sp>
        <p:nvSpPr>
          <p:cNvPr id="11" name="Rectangle 10"/>
          <p:cNvSpPr/>
          <p:nvPr/>
        </p:nvSpPr>
        <p:spPr>
          <a:xfrm>
            <a:off x="8179716" y="3828124"/>
            <a:ext cx="2464478" cy="349177"/>
          </a:xfrm>
          <a:prstGeom prst="rect">
            <a:avLst/>
          </a:prstGeom>
          <a:ln>
            <a:solidFill>
              <a:srgbClr val="0070C0"/>
            </a:solidFill>
          </a:ln>
        </p:spPr>
        <p:txBody>
          <a:bodyPr wrap="none" lIns="117200" tIns="58600" rIns="117200" bIns="58600">
            <a:spAutoFit/>
          </a:bodyPr>
          <a:lstStyle/>
          <a:p>
            <a:pPr eaLnBrk="0" hangingPunct="0"/>
            <a:r>
              <a:rPr lang="en-US" sz="1500" b="1" dirty="0">
                <a:solidFill>
                  <a:srgbClr val="000000"/>
                </a:solidFill>
              </a:rPr>
              <a:t>Cost  based What-if analysis</a:t>
            </a:r>
            <a:endParaRPr lang="en-GB" sz="1500" dirty="0">
              <a:solidFill>
                <a:srgbClr val="000000"/>
              </a:solidFill>
            </a:endParaRPr>
          </a:p>
        </p:txBody>
      </p:sp>
      <p:sp>
        <p:nvSpPr>
          <p:cNvPr id="12" name="Rectangle 3"/>
          <p:cNvSpPr>
            <a:spLocks noChangeArrowheads="1"/>
          </p:cNvSpPr>
          <p:nvPr>
            <p:custDataLst>
              <p:tags r:id="rId1"/>
            </p:custDataLst>
          </p:nvPr>
        </p:nvSpPr>
        <p:spPr bwMode="gray">
          <a:xfrm>
            <a:off x="517429" y="5772153"/>
            <a:ext cx="11294820" cy="311320"/>
          </a:xfrm>
          <a:prstGeom prst="rect">
            <a:avLst/>
          </a:prstGeom>
          <a:solidFill>
            <a:srgbClr val="0070C0"/>
          </a:solidFill>
          <a:ln w="9525" algn="ctr">
            <a:solidFill>
              <a:schemeClr val="tx2"/>
            </a:solidFill>
            <a:miter lim="800000"/>
            <a:headEnd type="none" w="lg" len="lg"/>
            <a:tailEnd type="none" w="lg" len="lg"/>
          </a:ln>
        </p:spPr>
        <p:txBody>
          <a:bodyPr lIns="117200" tIns="58600" rIns="117200" bIns="58600" anchor="ctr" anchorCtr="1"/>
          <a:lstStyle/>
          <a:p>
            <a:pPr algn="ctr" eaLnBrk="0" hangingPunct="0">
              <a:buClr>
                <a:srgbClr val="000000"/>
              </a:buClr>
              <a:defRPr/>
            </a:pPr>
            <a:r>
              <a:rPr lang="en-GB" sz="1500" b="1" dirty="0">
                <a:solidFill>
                  <a:srgbClr val="FFFFFF"/>
                </a:solidFill>
              </a:rPr>
              <a:t>HCL’s Proven and Standardized Assessment Tool – </a:t>
            </a:r>
            <a:r>
              <a:rPr lang="en-IN" sz="1500" b="1" dirty="0">
                <a:solidFill>
                  <a:srgbClr val="FFFFFF"/>
                </a:solidFill>
              </a:rPr>
              <a:t>analysis of portfolio, migration recommendations and data driven business case creation</a:t>
            </a:r>
            <a:endParaRPr lang="en-GB" sz="1500" b="1" dirty="0">
              <a:solidFill>
                <a:srgbClr val="FFFFFF"/>
              </a:solidFill>
            </a:endParaRPr>
          </a:p>
        </p:txBody>
      </p:sp>
      <p:grpSp>
        <p:nvGrpSpPr>
          <p:cNvPr id="13" name="Group 12"/>
          <p:cNvGrpSpPr/>
          <p:nvPr/>
        </p:nvGrpSpPr>
        <p:grpSpPr>
          <a:xfrm>
            <a:off x="151589" y="1105921"/>
            <a:ext cx="509867" cy="459000"/>
            <a:chOff x="3843257" y="1946239"/>
            <a:chExt cx="961010" cy="876307"/>
          </a:xfrm>
        </p:grpSpPr>
        <p:grpSp>
          <p:nvGrpSpPr>
            <p:cNvPr id="14" name="Group 13"/>
            <p:cNvGrpSpPr/>
            <p:nvPr/>
          </p:nvGrpSpPr>
          <p:grpSpPr>
            <a:xfrm>
              <a:off x="3843257" y="1946239"/>
              <a:ext cx="961010" cy="876307"/>
              <a:chOff x="998022" y="3981454"/>
              <a:chExt cx="975755" cy="975755"/>
            </a:xfrm>
          </p:grpSpPr>
          <p:sp>
            <p:nvSpPr>
              <p:cNvPr id="16" name="Oval 15"/>
              <p:cNvSpPr/>
              <p:nvPr/>
            </p:nvSpPr>
            <p:spPr bwMode="auto">
              <a:xfrm>
                <a:off x="1036871" y="4020303"/>
                <a:ext cx="898059" cy="898059"/>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cap="flat" cmpd="sng" algn="ctr">
                <a:noFill/>
                <a:prstDash val="solid"/>
                <a:miter lim="800000"/>
                <a:headEnd type="none" w="sm" len="sm"/>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47625" tIns="23813" rIns="47625" bIns="23813" numCol="1" rtlCol="0" anchor="t" anchorCtr="0" compatLnSpc="1">
                <a:prstTxWarp prst="textNoShape">
                  <a:avLst/>
                </a:prstTxWarp>
              </a:bodyPr>
              <a:lstStyle/>
              <a:p>
                <a:pPr defTabSz="861258" eaLnBrk="0" hangingPunct="0"/>
                <a:endParaRPr lang="en-IN" sz="1500" dirty="0">
                  <a:solidFill>
                    <a:srgbClr val="000000"/>
                  </a:solidFill>
                </a:endParaRPr>
              </a:p>
            </p:txBody>
          </p:sp>
          <p:sp>
            <p:nvSpPr>
              <p:cNvPr id="17" name="Oval 16"/>
              <p:cNvSpPr/>
              <p:nvPr/>
            </p:nvSpPr>
            <p:spPr bwMode="auto">
              <a:xfrm>
                <a:off x="998022" y="3981454"/>
                <a:ext cx="975755" cy="975755"/>
              </a:xfrm>
              <a:prstGeom prst="ellipse">
                <a:avLst/>
              </a:prstGeom>
              <a:noFill/>
              <a:ln w="12700" cap="flat" cmpd="sng" algn="ctr">
                <a:solidFill>
                  <a:srgbClr val="0070C0"/>
                </a:solidFill>
                <a:prstDash val="sysDot"/>
                <a:miter lim="800000"/>
                <a:headEnd type="none" w="sm" len="sm"/>
                <a:tailEnd type="triangle" w="med" len="med"/>
              </a:ln>
              <a:effectLst/>
            </p:spPr>
            <p:txBody>
              <a:bodyPr vert="horz" wrap="none" lIns="47625" tIns="23813" rIns="47625" bIns="23813" numCol="1" rtlCol="0" anchor="t" anchorCtr="0" compatLnSpc="1">
                <a:prstTxWarp prst="textNoShape">
                  <a:avLst/>
                </a:prstTxWarp>
              </a:bodyPr>
              <a:lstStyle/>
              <a:p>
                <a:pPr defTabSz="861258" eaLnBrk="0" hangingPunct="0"/>
                <a:endParaRPr lang="en-IN" sz="1500" dirty="0">
                  <a:solidFill>
                    <a:srgbClr val="000000"/>
                  </a:solidFill>
                </a:endParaRPr>
              </a:p>
            </p:txBody>
          </p:sp>
        </p:grpSp>
        <p:sp>
          <p:nvSpPr>
            <p:cNvPr id="15" name="5-Point Star 14"/>
            <p:cNvSpPr/>
            <p:nvPr/>
          </p:nvSpPr>
          <p:spPr bwMode="auto">
            <a:xfrm>
              <a:off x="4147634" y="2149366"/>
              <a:ext cx="397031" cy="400001"/>
            </a:xfrm>
            <a:prstGeom prst="star5">
              <a:avLst/>
            </a:prstGeom>
            <a:solidFill>
              <a:schemeClr val="bg1"/>
            </a:solidFill>
            <a:ln w="9525" cap="flat" cmpd="sng" algn="ctr">
              <a:noFill/>
              <a:prstDash val="solid"/>
              <a:round/>
              <a:headEnd type="none" w="med" len="med"/>
              <a:tailEnd type="none" w="med" len="med"/>
            </a:ln>
            <a:effectLst/>
          </p:spPr>
          <p:txBody>
            <a:bodyPr vert="horz" wrap="square" lIns="55996" tIns="27998" rIns="55996" bIns="27998" numCol="1" rtlCol="0" anchor="ctr" anchorCtr="0" compatLnSpc="1">
              <a:prstTxWarp prst="textNoShape">
                <a:avLst/>
              </a:prstTxWarp>
            </a:bodyPr>
            <a:lstStyle/>
            <a:p>
              <a:pPr algn="ctr" defTabSz="861258" eaLnBrk="0" hangingPunct="0"/>
              <a:endParaRPr lang="en-IN" sz="1500" b="1" dirty="0">
                <a:solidFill>
                  <a:srgbClr val="000000"/>
                </a:solidFill>
              </a:endParaRPr>
            </a:p>
          </p:txBody>
        </p:sp>
      </p:grpSp>
    </p:spTree>
    <p:extLst>
      <p:ext uri="{BB962C8B-B14F-4D97-AF65-F5344CB8AC3E}">
        <p14:creationId xmlns:p14="http://schemas.microsoft.com/office/powerpoint/2010/main" val="395764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Differentiators – MS Relationship</a:t>
            </a:r>
            <a:endParaRPr lang="en-US" dirty="0"/>
          </a:p>
        </p:txBody>
      </p:sp>
      <p:grpSp>
        <p:nvGrpSpPr>
          <p:cNvPr id="4" name="Group 3"/>
          <p:cNvGrpSpPr/>
          <p:nvPr/>
        </p:nvGrpSpPr>
        <p:grpSpPr>
          <a:xfrm>
            <a:off x="785672" y="1229599"/>
            <a:ext cx="10344152" cy="5034802"/>
            <a:chOff x="742810" y="1102658"/>
            <a:chExt cx="10344152" cy="5034802"/>
          </a:xfrm>
        </p:grpSpPr>
        <p:grpSp>
          <p:nvGrpSpPr>
            <p:cNvPr id="5" name="Group 4"/>
            <p:cNvGrpSpPr/>
            <p:nvPr/>
          </p:nvGrpSpPr>
          <p:grpSpPr>
            <a:xfrm>
              <a:off x="742810" y="1102658"/>
              <a:ext cx="6805757" cy="4921623"/>
              <a:chOff x="874059" y="1344706"/>
              <a:chExt cx="6805757" cy="4921623"/>
            </a:xfrm>
          </p:grpSpPr>
          <p:grpSp>
            <p:nvGrpSpPr>
              <p:cNvPr id="8" name="Group 7"/>
              <p:cNvGrpSpPr/>
              <p:nvPr/>
            </p:nvGrpSpPr>
            <p:grpSpPr>
              <a:xfrm>
                <a:off x="874059" y="1344706"/>
                <a:ext cx="6805757" cy="4921623"/>
                <a:chOff x="874059" y="1344706"/>
                <a:chExt cx="6805757" cy="4921623"/>
              </a:xfrm>
            </p:grpSpPr>
            <p:sp>
              <p:nvSpPr>
                <p:cNvPr id="21" name="Rounded Rectangle 20"/>
                <p:cNvSpPr/>
                <p:nvPr/>
              </p:nvSpPr>
              <p:spPr>
                <a:xfrm>
                  <a:off x="874059" y="1519518"/>
                  <a:ext cx="6051176" cy="4332194"/>
                </a:xfrm>
                <a:prstGeom prst="roundRect">
                  <a:avLst>
                    <a:gd name="adj" fmla="val 4354"/>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6492BC"/>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p:cNvSpPr/>
                <p:nvPr/>
              </p:nvSpPr>
              <p:spPr>
                <a:xfrm>
                  <a:off x="4182036" y="1344706"/>
                  <a:ext cx="3340900" cy="482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152640" y="1519518"/>
                  <a:ext cx="4527176" cy="4746811"/>
                </a:xfrm>
                <a:prstGeom prst="roundRect">
                  <a:avLst>
                    <a:gd name="adj" fmla="val 4354"/>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6492BC"/>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p:nvPr/>
              </p:nvSpPr>
              <p:spPr>
                <a:xfrm>
                  <a:off x="1903532" y="1565462"/>
                  <a:ext cx="4397189" cy="4149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936812" y="1606905"/>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618591" y="1620342"/>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298257" y="1606905"/>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85222" y="1606905"/>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2136" y="1739352"/>
                <a:ext cx="1409232"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OEM Partnership</a:t>
                </a:r>
              </a:p>
            </p:txBody>
          </p:sp>
          <p:sp>
            <p:nvSpPr>
              <p:cNvPr id="14" name="TextBox 13"/>
              <p:cNvSpPr txBox="1"/>
              <p:nvPr/>
            </p:nvSpPr>
            <p:spPr>
              <a:xfrm>
                <a:off x="4418140" y="1733875"/>
                <a:ext cx="1442446"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Preferred Partner</a:t>
                </a:r>
              </a:p>
            </p:txBody>
          </p:sp>
          <p:sp>
            <p:nvSpPr>
              <p:cNvPr id="15" name="TextBox 14"/>
              <p:cNvSpPr txBox="1"/>
              <p:nvPr/>
            </p:nvSpPr>
            <p:spPr>
              <a:xfrm>
                <a:off x="6105105" y="1731513"/>
                <a:ext cx="1490344"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IPs &amp; Frameworks</a:t>
                </a:r>
              </a:p>
            </p:txBody>
          </p:sp>
          <p:sp>
            <p:nvSpPr>
              <p:cNvPr id="16" name="Rectangle 15"/>
              <p:cNvSpPr/>
              <p:nvPr/>
            </p:nvSpPr>
            <p:spPr>
              <a:xfrm>
                <a:off x="2641554" y="2125013"/>
                <a:ext cx="1581974" cy="2585323"/>
              </a:xfrm>
              <a:prstGeom prst="rect">
                <a:avLst/>
              </a:prstGeom>
            </p:spPr>
            <p:txBody>
              <a:bodyPr wrap="square">
                <a:spAutoFit/>
              </a:bodyPr>
              <a:lstStyle/>
              <a:p>
                <a:pPr marL="115888" indent="-115888" fontAlgn="t">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HCL Group is one of the largest </a:t>
                </a:r>
                <a:r>
                  <a:rPr lang="en-US" sz="900" b="1" dirty="0">
                    <a:solidFill>
                      <a:srgbClr val="C00000"/>
                    </a:solidFill>
                    <a:latin typeface="Segoe UI" panose="020B0502040204020203" pitchFamily="34" charset="0"/>
                    <a:ea typeface="Segoe UI" panose="020B0502040204020203" pitchFamily="34" charset="0"/>
                    <a:cs typeface="Segoe UI" panose="020B0502040204020203" pitchFamily="34" charset="0"/>
                  </a:rPr>
                  <a:t>OEM</a:t>
                </a:r>
                <a:r>
                  <a:rPr lang="en-US" sz="900" dirty="0">
                    <a:latin typeface="Segoe UI" panose="020B0502040204020203" pitchFamily="34" charset="0"/>
                    <a:ea typeface="Segoe UI" panose="020B0502040204020203" pitchFamily="34" charset="0"/>
                    <a:cs typeface="Segoe UI" panose="020B0502040204020203" pitchFamily="34" charset="0"/>
                  </a:rPr>
                  <a:t> Partner of Microsoft</a:t>
                </a:r>
              </a:p>
              <a:p>
                <a:pPr marL="115888" indent="-115888" fontAlgn="t">
                  <a:buFont typeface="Arial" charset="0"/>
                  <a:buChar cha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R&amp;D Partnership across products in the MS Stack</a:t>
                </a:r>
              </a:p>
              <a:p>
                <a:pPr marL="115888" indent="-115888" fontAlgn="t">
                  <a:buFont typeface="Arial" charset="0"/>
                  <a:buChar cha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Services to MSIT across Infrastructure, CRM and other key applications</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HCL is a key EA customer of Microsoft</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HCL Training Academy enables internal training and certifications across the Microsoft stack</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HCL Internal Productivity Platform, Collaboration and Wiki Portal run on Microsoft technologies</a:t>
                </a:r>
              </a:p>
            </p:txBody>
          </p:sp>
          <p:sp>
            <p:nvSpPr>
              <p:cNvPr id="17" name="Rectangle 16"/>
              <p:cNvSpPr/>
              <p:nvPr/>
            </p:nvSpPr>
            <p:spPr>
              <a:xfrm>
                <a:off x="5946520" y="2125013"/>
                <a:ext cx="1706401" cy="2446824"/>
              </a:xfrm>
              <a:prstGeom prst="rect">
                <a:avLst/>
              </a:prstGeom>
            </p:spPr>
            <p:txBody>
              <a:bodyPr wrap="square">
                <a:spAutoFit/>
              </a:bodyPr>
              <a:lstStyle/>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Customer Experience Management Solutions – FinEdge CRM for Retail Banking, Insurance and Payer</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GamEdge – CRM for Gaming Industry developed over Dynamics CRM</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UCM tool for content migration from one platform to another platform</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Xpress Migrate frameworks for migrations to Win7</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Dot Net based solution for Loan Origination.</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Azure based solutions</a:t>
                </a:r>
              </a:p>
            </p:txBody>
          </p:sp>
          <p:sp>
            <p:nvSpPr>
              <p:cNvPr id="18" name="Rectangle 17"/>
              <p:cNvSpPr/>
              <p:nvPr/>
            </p:nvSpPr>
            <p:spPr>
              <a:xfrm>
                <a:off x="4278373" y="2125013"/>
                <a:ext cx="1648195" cy="2446824"/>
              </a:xfrm>
              <a:prstGeom prst="rect">
                <a:avLst/>
              </a:prstGeom>
            </p:spPr>
            <p:txBody>
              <a:bodyPr wrap="square">
                <a:spAutoFit/>
              </a:bodyPr>
              <a:lstStyle/>
              <a:p>
                <a:pPr marL="111125" marR="0" lvl="1"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Part of SharePoint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Partner Advisory council </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(PAC)</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One of the 28 Global alliances managed by global alliance group of MS</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One among six managed Global System Integrators for MS Dynamics</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Business Partnership in areas such as Dynamics CRM,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SharePoint</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and Win7, Azure across geographies</a:t>
                </a:r>
              </a:p>
              <a:p>
                <a:pPr marL="111125" marR="0" lvl="1"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Structured training. Over 12000+ Microsoft professionals at HCL</a:t>
                </a:r>
              </a:p>
            </p:txBody>
          </p:sp>
          <p:sp>
            <p:nvSpPr>
              <p:cNvPr id="19" name="TextBox 18"/>
              <p:cNvSpPr txBox="1"/>
              <p:nvPr/>
            </p:nvSpPr>
            <p:spPr>
              <a:xfrm>
                <a:off x="1056695" y="1720428"/>
                <a:ext cx="1406154"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GTM Partnership</a:t>
                </a:r>
              </a:p>
            </p:txBody>
          </p:sp>
          <p:sp>
            <p:nvSpPr>
              <p:cNvPr id="20" name="Rectangle 19"/>
              <p:cNvSpPr/>
              <p:nvPr/>
            </p:nvSpPr>
            <p:spPr>
              <a:xfrm>
                <a:off x="913849" y="2113120"/>
                <a:ext cx="1704742" cy="2585323"/>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End to End Services includes implementations, rollouts, upgrades and migration covering OS and Office,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SharePoint</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Dynamics CRM &amp; AX, Azure,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Office 365</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Vertical solutions across Banking, Insurance, Healthcare – Payer – FinEdge Suite , Retail, Manufacturing</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Horizontal Solutions across Share Point, Win 7 migrations</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TAP Partner </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in key areas</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PEAT Support </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in Proposals &amp; Projects</a:t>
                </a:r>
              </a:p>
            </p:txBody>
          </p:sp>
        </p:grpSp>
        <p:pic>
          <p:nvPicPr>
            <p:cNvPr id="6" name="Picture 5"/>
            <p:cNvPicPr>
              <a:picLocks noChangeAspect="1"/>
            </p:cNvPicPr>
            <p:nvPr/>
          </p:nvPicPr>
          <p:blipFill>
            <a:blip r:embed="rId3"/>
            <a:stretch>
              <a:fillRect/>
            </a:stretch>
          </p:blipFill>
          <p:spPr>
            <a:xfrm>
              <a:off x="7664788" y="1656641"/>
              <a:ext cx="3422174" cy="4273511"/>
            </a:xfrm>
            <a:prstGeom prst="rect">
              <a:avLst/>
            </a:prstGeom>
          </p:spPr>
        </p:pic>
        <p:pic>
          <p:nvPicPr>
            <p:cNvPr id="7" name="Picture 6"/>
            <p:cNvPicPr>
              <a:picLocks noChangeAspect="1"/>
            </p:cNvPicPr>
            <p:nvPr/>
          </p:nvPicPr>
          <p:blipFill>
            <a:blip r:embed="rId4"/>
            <a:stretch>
              <a:fillRect/>
            </a:stretch>
          </p:blipFill>
          <p:spPr>
            <a:xfrm>
              <a:off x="1880540" y="4729659"/>
              <a:ext cx="4279157" cy="1407801"/>
            </a:xfrm>
            <a:prstGeom prst="rect">
              <a:avLst/>
            </a:prstGeom>
          </p:spPr>
        </p:pic>
      </p:grpSp>
    </p:spTree>
    <p:extLst>
      <p:ext uri="{BB962C8B-B14F-4D97-AF65-F5344CB8AC3E}">
        <p14:creationId xmlns:p14="http://schemas.microsoft.com/office/powerpoint/2010/main" val="3172671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Differentiator - Catalogue-based Pricing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921" y="1097779"/>
            <a:ext cx="8223853" cy="4905456"/>
          </a:xfrm>
          <a:prstGeom prst="rect">
            <a:avLst/>
          </a:prstGeom>
        </p:spPr>
      </p:pic>
    </p:spTree>
    <p:extLst>
      <p:ext uri="{BB962C8B-B14F-4D97-AF65-F5344CB8AC3E}">
        <p14:creationId xmlns:p14="http://schemas.microsoft.com/office/powerpoint/2010/main" val="2461712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Differentiator - Catalogue-based Pricing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920" y="1097780"/>
            <a:ext cx="8223853" cy="4905456"/>
          </a:xfrm>
          <a:prstGeom prst="rect">
            <a:avLst/>
          </a:prstGeom>
        </p:spPr>
      </p:pic>
    </p:spTree>
    <p:extLst>
      <p:ext uri="{BB962C8B-B14F-4D97-AF65-F5344CB8AC3E}">
        <p14:creationId xmlns:p14="http://schemas.microsoft.com/office/powerpoint/2010/main" val="4228976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Differentiator - Core-Flexi Resourcing Model</a:t>
            </a:r>
          </a:p>
        </p:txBody>
      </p:sp>
      <p:sp>
        <p:nvSpPr>
          <p:cNvPr id="11" name="Rectangle 10"/>
          <p:cNvSpPr/>
          <p:nvPr/>
        </p:nvSpPr>
        <p:spPr>
          <a:xfrm rot="2047494">
            <a:off x="1243541" y="2934486"/>
            <a:ext cx="1740722" cy="3373395"/>
          </a:xfrm>
          <a:prstGeom prst="rect">
            <a:avLst/>
          </a:prstGeom>
          <a:solidFill>
            <a:schemeClr val="bg1">
              <a:lumMod val="85000"/>
              <a:alpha val="15000"/>
            </a:schemeClr>
          </a:solidFill>
          <a:ln w="222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chemeClr val="accent2">
                  <a:lumMod val="50000"/>
                </a:schemeClr>
              </a:solidFill>
            </a:endParaRPr>
          </a:p>
        </p:txBody>
      </p:sp>
      <p:grpSp>
        <p:nvGrpSpPr>
          <p:cNvPr id="19" name="Group 18"/>
          <p:cNvGrpSpPr/>
          <p:nvPr/>
        </p:nvGrpSpPr>
        <p:grpSpPr>
          <a:xfrm>
            <a:off x="173834" y="1139770"/>
            <a:ext cx="5262794" cy="4916256"/>
            <a:chOff x="2981796" y="300320"/>
            <a:chExt cx="6228407" cy="6022965"/>
          </a:xfrm>
        </p:grpSpPr>
        <p:sp>
          <p:nvSpPr>
            <p:cNvPr id="3" name="Freeform 2"/>
            <p:cNvSpPr/>
            <p:nvPr/>
          </p:nvSpPr>
          <p:spPr>
            <a:xfrm>
              <a:off x="5241807" y="300320"/>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1">
                <a:lumMod val="40000"/>
                <a:lumOff val="60000"/>
              </a:schemeClr>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a:ln w="0"/>
                  <a:solidFill>
                    <a:schemeClr val="tx1"/>
                  </a:solidFill>
                  <a:effectLst>
                    <a:outerShdw blurRad="38100" dist="19050" dir="2700000" algn="tl" rotWithShape="0">
                      <a:schemeClr val="dk1">
                        <a:alpha val="40000"/>
                      </a:schemeClr>
                    </a:outerShdw>
                  </a:effectLst>
                </a:rPr>
                <a:t>Customer </a:t>
              </a:r>
            </a:p>
            <a:p>
              <a:pPr lvl="0" algn="ctr" defTabSz="622300">
                <a:lnSpc>
                  <a:spcPct val="90000"/>
                </a:lnSpc>
                <a:spcBef>
                  <a:spcPct val="0"/>
                </a:spcBef>
                <a:spcAft>
                  <a:spcPct val="35000"/>
                </a:spcAft>
              </a:pPr>
              <a:r>
                <a:rPr lang="en-US" sz="1400" kern="1200">
                  <a:ln w="0"/>
                  <a:solidFill>
                    <a:schemeClr val="tx1"/>
                  </a:solidFill>
                  <a:effectLst>
                    <a:outerShdw blurRad="38100" dist="19050" dir="2700000" algn="tl" rotWithShape="0">
                      <a:schemeClr val="dk1">
                        <a:alpha val="40000"/>
                      </a:schemeClr>
                    </a:outerShdw>
                  </a:effectLst>
                </a:rPr>
                <a:t>CommunicationTeam</a:t>
              </a:r>
            </a:p>
          </p:txBody>
        </p:sp>
        <p:sp>
          <p:nvSpPr>
            <p:cNvPr id="4" name="Freeform 3"/>
            <p:cNvSpPr/>
            <p:nvPr/>
          </p:nvSpPr>
          <p:spPr>
            <a:xfrm>
              <a:off x="7429395" y="1937990"/>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a:ln w="0"/>
                  <a:solidFill>
                    <a:schemeClr val="tx1"/>
                  </a:solidFill>
                  <a:effectLst>
                    <a:outerShdw blurRad="38100" dist="19050" dir="2700000" algn="tl" rotWithShape="0">
                      <a:schemeClr val="dk1">
                        <a:alpha val="40000"/>
                      </a:schemeClr>
                    </a:outerShdw>
                  </a:effectLst>
                </a:rPr>
                <a:t>Customer</a:t>
              </a:r>
            </a:p>
            <a:p>
              <a:pPr lvl="0" algn="ctr" defTabSz="622300">
                <a:lnSpc>
                  <a:spcPct val="90000"/>
                </a:lnSpc>
                <a:spcBef>
                  <a:spcPct val="0"/>
                </a:spcBef>
                <a:spcAft>
                  <a:spcPct val="35000"/>
                </a:spcAft>
              </a:pPr>
              <a:r>
                <a:rPr lang="en-US" sz="1400" kern="1200">
                  <a:ln w="0"/>
                  <a:solidFill>
                    <a:schemeClr val="tx1"/>
                  </a:solidFill>
                  <a:effectLst>
                    <a:outerShdw blurRad="38100" dist="19050" dir="2700000" algn="tl" rotWithShape="0">
                      <a:schemeClr val="dk1">
                        <a:alpha val="40000"/>
                      </a:schemeClr>
                    </a:outerShdw>
                  </a:effectLst>
                </a:rPr>
                <a:t>Business</a:t>
              </a:r>
              <a:endParaRPr lang="en-IN" sz="1400" kern="1200">
                <a:ln w="0"/>
                <a:solidFill>
                  <a:schemeClr val="tx1"/>
                </a:solidFill>
                <a:effectLst>
                  <a:outerShdw blurRad="38100" dist="19050" dir="2700000" algn="tl" rotWithShape="0">
                    <a:schemeClr val="dk1">
                      <a:alpha val="40000"/>
                    </a:schemeClr>
                  </a:outerShdw>
                </a:effectLst>
              </a:endParaRPr>
            </a:p>
          </p:txBody>
        </p:sp>
        <p:sp>
          <p:nvSpPr>
            <p:cNvPr id="5" name="Freeform 4"/>
            <p:cNvSpPr/>
            <p:nvPr/>
          </p:nvSpPr>
          <p:spPr>
            <a:xfrm>
              <a:off x="6560315" y="4434381"/>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Customer</a:t>
              </a:r>
            </a:p>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IT</a:t>
              </a:r>
              <a:endParaRPr lang="en-IN" sz="1400" kern="1200" dirty="0">
                <a:ln w="0"/>
                <a:solidFill>
                  <a:schemeClr val="tx1"/>
                </a:solidFill>
                <a:effectLst>
                  <a:outerShdw blurRad="38100" dist="19050" dir="2700000" algn="tl" rotWithShape="0">
                    <a:schemeClr val="dk1">
                      <a:alpha val="40000"/>
                    </a:schemeClr>
                  </a:outerShdw>
                </a:effectLst>
              </a:endParaRPr>
            </a:p>
          </p:txBody>
        </p:sp>
        <p:sp>
          <p:nvSpPr>
            <p:cNvPr id="7" name="Freeform 6"/>
            <p:cNvSpPr/>
            <p:nvPr/>
          </p:nvSpPr>
          <p:spPr>
            <a:xfrm>
              <a:off x="2981796" y="1937990"/>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6">
                <a:lumMod val="40000"/>
                <a:lumOff val="60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HCL </a:t>
              </a:r>
            </a:p>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AMS Team</a:t>
              </a:r>
            </a:p>
            <a:p>
              <a:pPr lvl="0" algn="ctr" defTabSz="622300">
                <a:lnSpc>
                  <a:spcPct val="90000"/>
                </a:lnSpc>
                <a:spcBef>
                  <a:spcPct val="0"/>
                </a:spcBef>
                <a:spcAft>
                  <a:spcPct val="35000"/>
                </a:spcAft>
              </a:pPr>
              <a:r>
                <a:rPr lang="en-US" sz="1400" dirty="0">
                  <a:ln w="0"/>
                  <a:solidFill>
                    <a:schemeClr val="tx1"/>
                  </a:solidFill>
                  <a:effectLst>
                    <a:outerShdw blurRad="38100" dist="19050" dir="2700000" algn="tl" rotWithShape="0">
                      <a:schemeClr val="dk1">
                        <a:alpha val="40000"/>
                      </a:schemeClr>
                    </a:outerShdw>
                  </a:effectLst>
                </a:rPr>
                <a:t>(L1 to L4)</a:t>
              </a:r>
              <a:endParaRPr lang="en-IN" sz="1400" kern="1200" dirty="0">
                <a:ln w="0"/>
                <a:solidFill>
                  <a:schemeClr val="tx1"/>
                </a:solidFill>
                <a:effectLst>
                  <a:outerShdw blurRad="38100" dist="19050" dir="2700000" algn="tl" rotWithShape="0">
                    <a:schemeClr val="dk1">
                      <a:alpha val="40000"/>
                    </a:schemeClr>
                  </a:outerShdw>
                </a:effectLst>
              </a:endParaRPr>
            </a:p>
          </p:txBody>
        </p:sp>
        <p:sp>
          <p:nvSpPr>
            <p:cNvPr id="9" name="Freeform 8"/>
            <p:cNvSpPr/>
            <p:nvPr/>
          </p:nvSpPr>
          <p:spPr>
            <a:xfrm rot="16200000">
              <a:off x="5724284" y="2103728"/>
              <a:ext cx="815856" cy="484379"/>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0" y="96320"/>
                  </a:moveTo>
                  <a:lnTo>
                    <a:pt x="251887" y="96320"/>
                  </a:lnTo>
                  <a:lnTo>
                    <a:pt x="251887" y="0"/>
                  </a:lnTo>
                  <a:lnTo>
                    <a:pt x="492687" y="240801"/>
                  </a:lnTo>
                  <a:lnTo>
                    <a:pt x="251887" y="481601"/>
                  </a:lnTo>
                  <a:lnTo>
                    <a:pt x="251887" y="385281"/>
                  </a:lnTo>
                  <a:lnTo>
                    <a:pt x="0" y="385281"/>
                  </a:lnTo>
                  <a:lnTo>
                    <a:pt x="0" y="96320"/>
                  </a:lnTo>
                  <a:close/>
                </a:path>
              </a:pathLst>
            </a:custGeom>
            <a:effectLst>
              <a:outerShdw blurRad="50800" dist="38100" dir="16200000"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96320" rIns="144480" bIns="96319"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sp>
          <p:nvSpPr>
            <p:cNvPr id="14" name="Freeform 13"/>
            <p:cNvSpPr/>
            <p:nvPr/>
          </p:nvSpPr>
          <p:spPr>
            <a:xfrm>
              <a:off x="5368884" y="2829332"/>
              <a:ext cx="1424646" cy="1416476"/>
            </a:xfrm>
            <a:custGeom>
              <a:avLst/>
              <a:gdLst>
                <a:gd name="connsiteX0" fmla="*/ 0 w 1416476"/>
                <a:gd name="connsiteY0" fmla="*/ 708238 h 1416476"/>
                <a:gd name="connsiteX1" fmla="*/ 708238 w 1416476"/>
                <a:gd name="connsiteY1" fmla="*/ 0 h 1416476"/>
                <a:gd name="connsiteX2" fmla="*/ 1416476 w 1416476"/>
                <a:gd name="connsiteY2" fmla="*/ 708238 h 1416476"/>
                <a:gd name="connsiteX3" fmla="*/ 708238 w 1416476"/>
                <a:gd name="connsiteY3" fmla="*/ 1416476 h 1416476"/>
                <a:gd name="connsiteX4" fmla="*/ 0 w 1416476"/>
                <a:gd name="connsiteY4" fmla="*/ 708238 h 1416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476" h="1416476">
                  <a:moveTo>
                    <a:pt x="0" y="708238"/>
                  </a:moveTo>
                  <a:cubicBezTo>
                    <a:pt x="0" y="317089"/>
                    <a:pt x="317089" y="0"/>
                    <a:pt x="708238" y="0"/>
                  </a:cubicBezTo>
                  <a:cubicBezTo>
                    <a:pt x="1099387" y="0"/>
                    <a:pt x="1416476" y="317089"/>
                    <a:pt x="1416476" y="708238"/>
                  </a:cubicBezTo>
                  <a:cubicBezTo>
                    <a:pt x="1416476" y="1099387"/>
                    <a:pt x="1099387" y="1416476"/>
                    <a:pt x="708238" y="1416476"/>
                  </a:cubicBezTo>
                  <a:cubicBezTo>
                    <a:pt x="317089" y="1416476"/>
                    <a:pt x="0" y="1099387"/>
                    <a:pt x="0" y="708238"/>
                  </a:cubicBez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268" tIns="244268" rIns="244268" bIns="244268"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1289050">
                <a:lnSpc>
                  <a:spcPct val="90000"/>
                </a:lnSpc>
                <a:spcBef>
                  <a:spcPct val="0"/>
                </a:spcBef>
                <a:spcAft>
                  <a:spcPct val="35000"/>
                </a:spcAft>
              </a:pPr>
              <a:r>
                <a:rPr lang="en-US" sz="2900" kern="1200">
                  <a:ln w="0"/>
                  <a:solidFill>
                    <a:schemeClr val="tx1"/>
                  </a:solidFill>
                  <a:effectLst>
                    <a:outerShdw blurRad="38100" dist="19050" dir="2700000" algn="tl" rotWithShape="0">
                      <a:schemeClr val="dk1">
                        <a:alpha val="40000"/>
                      </a:schemeClr>
                    </a:outerShdw>
                  </a:effectLst>
                </a:rPr>
                <a:t>COE Core</a:t>
              </a:r>
              <a:endParaRPr lang="en-IN" sz="2900" kern="1200">
                <a:ln w="0"/>
                <a:solidFill>
                  <a:schemeClr val="tx1"/>
                </a:solidFill>
                <a:effectLst>
                  <a:outerShdw blurRad="38100" dist="19050" dir="2700000" algn="tl" rotWithShape="0">
                    <a:schemeClr val="dk1">
                      <a:alpha val="40000"/>
                    </a:schemeClr>
                  </a:outerShdw>
                </a:effectLst>
              </a:endParaRPr>
            </a:p>
          </p:txBody>
        </p:sp>
        <p:sp>
          <p:nvSpPr>
            <p:cNvPr id="15" name="Freeform 14"/>
            <p:cNvSpPr/>
            <p:nvPr/>
          </p:nvSpPr>
          <p:spPr>
            <a:xfrm>
              <a:off x="3902072" y="4552690"/>
              <a:ext cx="1780808" cy="1770595"/>
            </a:xfrm>
            <a:custGeom>
              <a:avLst/>
              <a:gdLst>
                <a:gd name="connsiteX0" fmla="*/ 0 w 1770595"/>
                <a:gd name="connsiteY0" fmla="*/ 885298 h 1770595"/>
                <a:gd name="connsiteX1" fmla="*/ 885298 w 1770595"/>
                <a:gd name="connsiteY1" fmla="*/ 0 h 1770595"/>
                <a:gd name="connsiteX2" fmla="*/ 1770596 w 1770595"/>
                <a:gd name="connsiteY2" fmla="*/ 885298 h 1770595"/>
                <a:gd name="connsiteX3" fmla="*/ 885298 w 1770595"/>
                <a:gd name="connsiteY3" fmla="*/ 1770596 h 1770595"/>
                <a:gd name="connsiteX4" fmla="*/ 0 w 1770595"/>
                <a:gd name="connsiteY4" fmla="*/ 885298 h 177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595" h="1770595">
                  <a:moveTo>
                    <a:pt x="0" y="885298"/>
                  </a:moveTo>
                  <a:cubicBezTo>
                    <a:pt x="0" y="396361"/>
                    <a:pt x="396361" y="0"/>
                    <a:pt x="885298" y="0"/>
                  </a:cubicBezTo>
                  <a:cubicBezTo>
                    <a:pt x="1374235" y="0"/>
                    <a:pt x="1770596" y="396361"/>
                    <a:pt x="1770596" y="885298"/>
                  </a:cubicBezTo>
                  <a:cubicBezTo>
                    <a:pt x="1770596" y="1374235"/>
                    <a:pt x="1374235" y="1770596"/>
                    <a:pt x="885298" y="1770596"/>
                  </a:cubicBezTo>
                  <a:cubicBezTo>
                    <a:pt x="396361" y="1770596"/>
                    <a:pt x="0" y="1374235"/>
                    <a:pt x="0" y="885298"/>
                  </a:cubicBezTo>
                  <a:close/>
                </a:path>
              </a:pathLst>
            </a:custGeom>
            <a:solidFill>
              <a:schemeClr val="accent6">
                <a:lumMod val="60000"/>
                <a:lumOff val="4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77078" tIns="277078" rIns="277078" bIns="277078" numCol="1" spcCol="127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HCL </a:t>
              </a:r>
            </a:p>
            <a:p>
              <a:pPr lvl="0" algn="ctr" defTabSz="622300">
                <a:lnSpc>
                  <a:spcPct val="90000"/>
                </a:lnSpc>
                <a:spcBef>
                  <a:spcPct val="0"/>
                </a:spcBef>
                <a:spcAft>
                  <a:spcPct val="35000"/>
                </a:spcAft>
              </a:pPr>
              <a:r>
                <a:rPr lang="en-US" sz="1400" kern="1200" dirty="0">
                  <a:ln w="0"/>
                  <a:solidFill>
                    <a:schemeClr val="tx1"/>
                  </a:solidFill>
                  <a:effectLst>
                    <a:outerShdw blurRad="38100" dist="19050" dir="2700000" algn="tl" rotWithShape="0">
                      <a:schemeClr val="dk1">
                        <a:alpha val="40000"/>
                      </a:schemeClr>
                    </a:outerShdw>
                  </a:effectLst>
                </a:rPr>
                <a:t>Dev Team </a:t>
              </a:r>
            </a:p>
            <a:p>
              <a:pPr lvl="0" algn="ctr" defTabSz="622300">
                <a:lnSpc>
                  <a:spcPct val="90000"/>
                </a:lnSpc>
                <a:spcBef>
                  <a:spcPct val="0"/>
                </a:spcBef>
                <a:spcAft>
                  <a:spcPct val="35000"/>
                </a:spcAft>
              </a:pPr>
              <a:r>
                <a:rPr lang="en-US" sz="2400" kern="1200" dirty="0">
                  <a:ln w="0"/>
                  <a:solidFill>
                    <a:schemeClr val="tx1"/>
                  </a:solidFill>
                  <a:effectLst>
                    <a:outerShdw blurRad="38100" dist="19050" dir="2700000" algn="tl" rotWithShape="0">
                      <a:schemeClr val="dk1">
                        <a:alpha val="40000"/>
                      </a:schemeClr>
                    </a:outerShdw>
                  </a:effectLst>
                </a:rPr>
                <a:t>(Flexi)</a:t>
              </a:r>
              <a:endParaRPr lang="en-IN" sz="2400" kern="1200" dirty="0">
                <a:ln w="0"/>
                <a:solidFill>
                  <a:schemeClr val="tx1"/>
                </a:solidFill>
                <a:effectLst>
                  <a:outerShdw blurRad="38100" dist="19050" dir="2700000" algn="tl" rotWithShape="0">
                    <a:schemeClr val="dk1">
                      <a:alpha val="40000"/>
                    </a:schemeClr>
                  </a:outerShdw>
                </a:effectLst>
              </a:endParaRPr>
            </a:p>
          </p:txBody>
        </p:sp>
        <p:grpSp>
          <p:nvGrpSpPr>
            <p:cNvPr id="16" name="Group 15"/>
            <p:cNvGrpSpPr/>
            <p:nvPr/>
          </p:nvGrpSpPr>
          <p:grpSpPr>
            <a:xfrm>
              <a:off x="5104294" y="3973729"/>
              <a:ext cx="735082" cy="822437"/>
              <a:chOff x="1202222" y="1144397"/>
              <a:chExt cx="730866" cy="822437"/>
            </a:xfrm>
            <a:effectLst>
              <a:outerShdw blurRad="50800" dist="38100" dir="5400000" algn="t" rotWithShape="0">
                <a:prstClr val="black">
                  <a:alpha val="40000"/>
                </a:prstClr>
              </a:outerShdw>
            </a:effectLst>
          </p:grpSpPr>
          <p:sp>
            <p:nvSpPr>
              <p:cNvPr id="17" name="Freeform 16"/>
              <p:cNvSpPr/>
              <p:nvPr/>
            </p:nvSpPr>
            <p:spPr>
              <a:xfrm rot="18360000">
                <a:off x="1196679" y="1479689"/>
                <a:ext cx="492688" cy="481602"/>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492687" y="385281"/>
                    </a:moveTo>
                    <a:lnTo>
                      <a:pt x="240800" y="385281"/>
                    </a:lnTo>
                    <a:lnTo>
                      <a:pt x="240800" y="481601"/>
                    </a:lnTo>
                    <a:lnTo>
                      <a:pt x="0" y="240800"/>
                    </a:lnTo>
                    <a:lnTo>
                      <a:pt x="240800" y="0"/>
                    </a:lnTo>
                    <a:lnTo>
                      <a:pt x="240800" y="96320"/>
                    </a:lnTo>
                    <a:lnTo>
                      <a:pt x="492687" y="96320"/>
                    </a:lnTo>
                    <a:lnTo>
                      <a:pt x="492687" y="38528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4479" tIns="96320" rIns="1"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dirty="0">
                  <a:ln w="0"/>
                  <a:solidFill>
                    <a:schemeClr val="tx1"/>
                  </a:solidFill>
                  <a:effectLst>
                    <a:outerShdw blurRad="38100" dist="19050" dir="2700000" algn="tl" rotWithShape="0">
                      <a:schemeClr val="dk1">
                        <a:alpha val="40000"/>
                      </a:schemeClr>
                    </a:outerShdw>
                  </a:effectLst>
                </a:endParaRPr>
              </a:p>
            </p:txBody>
          </p:sp>
          <p:sp>
            <p:nvSpPr>
              <p:cNvPr id="18" name="Freeform 17"/>
              <p:cNvSpPr/>
              <p:nvPr/>
            </p:nvSpPr>
            <p:spPr>
              <a:xfrm rot="7674961">
                <a:off x="1445943" y="1149940"/>
                <a:ext cx="492688" cy="481602"/>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492687" y="385281"/>
                    </a:moveTo>
                    <a:lnTo>
                      <a:pt x="240800" y="385281"/>
                    </a:lnTo>
                    <a:lnTo>
                      <a:pt x="240800" y="481601"/>
                    </a:lnTo>
                    <a:lnTo>
                      <a:pt x="0" y="240800"/>
                    </a:lnTo>
                    <a:lnTo>
                      <a:pt x="240800" y="0"/>
                    </a:lnTo>
                    <a:lnTo>
                      <a:pt x="240800" y="96320"/>
                    </a:lnTo>
                    <a:lnTo>
                      <a:pt x="492687" y="96320"/>
                    </a:lnTo>
                    <a:lnTo>
                      <a:pt x="492687" y="38528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4479" tIns="96320" rIns="1"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dirty="0">
                  <a:ln w="0"/>
                  <a:solidFill>
                    <a:schemeClr val="tx1"/>
                  </a:solidFill>
                  <a:effectLst>
                    <a:outerShdw blurRad="38100" dist="19050" dir="2700000" algn="tl" rotWithShape="0">
                      <a:schemeClr val="dk1">
                        <a:alpha val="40000"/>
                      </a:schemeClr>
                    </a:outerShdw>
                  </a:effectLst>
                </a:endParaRPr>
              </a:p>
            </p:txBody>
          </p:sp>
        </p:grpSp>
        <p:sp>
          <p:nvSpPr>
            <p:cNvPr id="6" name="Freeform 5"/>
            <p:cNvSpPr/>
            <p:nvPr/>
          </p:nvSpPr>
          <p:spPr>
            <a:xfrm rot="12026341">
              <a:off x="4763221" y="2940511"/>
              <a:ext cx="829332" cy="481602"/>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492687" y="385281"/>
                  </a:moveTo>
                  <a:lnTo>
                    <a:pt x="240800" y="385281"/>
                  </a:lnTo>
                  <a:lnTo>
                    <a:pt x="240800" y="481601"/>
                  </a:lnTo>
                  <a:lnTo>
                    <a:pt x="0" y="240800"/>
                  </a:lnTo>
                  <a:lnTo>
                    <a:pt x="240800" y="0"/>
                  </a:lnTo>
                  <a:lnTo>
                    <a:pt x="240800" y="96320"/>
                  </a:lnTo>
                  <a:lnTo>
                    <a:pt x="492687" y="96320"/>
                  </a:lnTo>
                  <a:lnTo>
                    <a:pt x="492687" y="385281"/>
                  </a:lnTo>
                  <a:close/>
                </a:path>
              </a:pathLst>
            </a:custGeom>
            <a:effectLst>
              <a:outerShdw blurRad="50800" dist="38100" dir="2700000" algn="tl" rotWithShape="0">
                <a:prstClr val="black">
                  <a:alpha val="40000"/>
                </a:prstClr>
              </a:outerShdw>
            </a:effectLst>
            <a:scene3d>
              <a:camera prst="orthographicFront">
                <a:rot lat="0" lon="0" rev="0"/>
              </a:camera>
              <a:lightRig rig="threePt" dir="t"/>
            </a:scene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4480" tIns="96319" rIns="0" bIns="96321"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sp>
          <p:nvSpPr>
            <p:cNvPr id="8" name="Freeform 7"/>
            <p:cNvSpPr/>
            <p:nvPr/>
          </p:nvSpPr>
          <p:spPr>
            <a:xfrm rot="9635980">
              <a:off x="6682986" y="2949360"/>
              <a:ext cx="724219" cy="481601"/>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0" y="96320"/>
                  </a:moveTo>
                  <a:lnTo>
                    <a:pt x="251887" y="96320"/>
                  </a:lnTo>
                  <a:lnTo>
                    <a:pt x="251887" y="0"/>
                  </a:lnTo>
                  <a:lnTo>
                    <a:pt x="492687" y="240801"/>
                  </a:lnTo>
                  <a:lnTo>
                    <a:pt x="251887" y="481601"/>
                  </a:lnTo>
                  <a:lnTo>
                    <a:pt x="251887" y="385281"/>
                  </a:lnTo>
                  <a:lnTo>
                    <a:pt x="0" y="385281"/>
                  </a:lnTo>
                  <a:lnTo>
                    <a:pt x="0" y="96320"/>
                  </a:lnTo>
                  <a:close/>
                </a:path>
              </a:pathLst>
            </a:custGeom>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6319" rIns="144479"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grpSp>
          <p:nvGrpSpPr>
            <p:cNvPr id="10" name="Group 9"/>
            <p:cNvGrpSpPr/>
            <p:nvPr/>
          </p:nvGrpSpPr>
          <p:grpSpPr>
            <a:xfrm>
              <a:off x="6381598" y="3955013"/>
              <a:ext cx="731450" cy="833284"/>
              <a:chOff x="3399802" y="3654693"/>
              <a:chExt cx="727255" cy="833284"/>
            </a:xfrm>
            <a:effectLst>
              <a:outerShdw blurRad="50800" dist="38100" dir="2700000" algn="tl" rotWithShape="0">
                <a:prstClr val="black">
                  <a:alpha val="40000"/>
                </a:prstClr>
              </a:outerShdw>
            </a:effectLst>
          </p:grpSpPr>
          <p:sp>
            <p:nvSpPr>
              <p:cNvPr id="12" name="Freeform 11"/>
              <p:cNvSpPr/>
              <p:nvPr/>
            </p:nvSpPr>
            <p:spPr>
              <a:xfrm rot="3240000">
                <a:off x="3639913" y="4000833"/>
                <a:ext cx="492687" cy="481601"/>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0" y="96320"/>
                    </a:moveTo>
                    <a:lnTo>
                      <a:pt x="251887" y="96320"/>
                    </a:lnTo>
                    <a:lnTo>
                      <a:pt x="251887" y="0"/>
                    </a:lnTo>
                    <a:lnTo>
                      <a:pt x="492687" y="240801"/>
                    </a:lnTo>
                    <a:lnTo>
                      <a:pt x="251887" y="481601"/>
                    </a:lnTo>
                    <a:lnTo>
                      <a:pt x="251887" y="385281"/>
                    </a:lnTo>
                    <a:lnTo>
                      <a:pt x="0" y="385281"/>
                    </a:lnTo>
                    <a:lnTo>
                      <a:pt x="0" y="9632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6319" rIns="144479"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sp>
            <p:nvSpPr>
              <p:cNvPr id="13" name="Freeform 12"/>
              <p:cNvSpPr/>
              <p:nvPr/>
            </p:nvSpPr>
            <p:spPr>
              <a:xfrm rot="14056149">
                <a:off x="3394259" y="3660236"/>
                <a:ext cx="492687" cy="481601"/>
              </a:xfrm>
              <a:custGeom>
                <a:avLst/>
                <a:gdLst>
                  <a:gd name="connsiteX0" fmla="*/ 0 w 492687"/>
                  <a:gd name="connsiteY0" fmla="*/ 96320 h 481601"/>
                  <a:gd name="connsiteX1" fmla="*/ 251887 w 492687"/>
                  <a:gd name="connsiteY1" fmla="*/ 96320 h 481601"/>
                  <a:gd name="connsiteX2" fmla="*/ 251887 w 492687"/>
                  <a:gd name="connsiteY2" fmla="*/ 0 h 481601"/>
                  <a:gd name="connsiteX3" fmla="*/ 492687 w 492687"/>
                  <a:gd name="connsiteY3" fmla="*/ 240801 h 481601"/>
                  <a:gd name="connsiteX4" fmla="*/ 251887 w 492687"/>
                  <a:gd name="connsiteY4" fmla="*/ 481601 h 481601"/>
                  <a:gd name="connsiteX5" fmla="*/ 251887 w 492687"/>
                  <a:gd name="connsiteY5" fmla="*/ 385281 h 481601"/>
                  <a:gd name="connsiteX6" fmla="*/ 0 w 492687"/>
                  <a:gd name="connsiteY6" fmla="*/ 385281 h 481601"/>
                  <a:gd name="connsiteX7" fmla="*/ 0 w 492687"/>
                  <a:gd name="connsiteY7" fmla="*/ 96320 h 48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7" h="481601">
                    <a:moveTo>
                      <a:pt x="0" y="96320"/>
                    </a:moveTo>
                    <a:lnTo>
                      <a:pt x="251887" y="96320"/>
                    </a:lnTo>
                    <a:lnTo>
                      <a:pt x="251887" y="0"/>
                    </a:lnTo>
                    <a:lnTo>
                      <a:pt x="492687" y="240801"/>
                    </a:lnTo>
                    <a:lnTo>
                      <a:pt x="251887" y="481601"/>
                    </a:lnTo>
                    <a:lnTo>
                      <a:pt x="251887" y="385281"/>
                    </a:lnTo>
                    <a:lnTo>
                      <a:pt x="0" y="385281"/>
                    </a:lnTo>
                    <a:lnTo>
                      <a:pt x="0" y="9632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6319" rIns="144479" bIns="9632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622300">
                  <a:lnSpc>
                    <a:spcPct val="90000"/>
                  </a:lnSpc>
                  <a:spcBef>
                    <a:spcPct val="0"/>
                  </a:spcBef>
                  <a:spcAft>
                    <a:spcPct val="35000"/>
                  </a:spcAft>
                </a:pPr>
                <a:endParaRPr lang="en-IN" sz="1400" kern="1200">
                  <a:ln w="0"/>
                  <a:solidFill>
                    <a:schemeClr val="tx1"/>
                  </a:solidFill>
                  <a:effectLst>
                    <a:outerShdw blurRad="38100" dist="19050" dir="2700000" algn="tl" rotWithShape="0">
                      <a:schemeClr val="dk1">
                        <a:alpha val="40000"/>
                      </a:schemeClr>
                    </a:outerShdw>
                  </a:effectLst>
                </a:endParaRPr>
              </a:p>
            </p:txBody>
          </p:sp>
        </p:grpSp>
      </p:grpSp>
      <p:grpSp>
        <p:nvGrpSpPr>
          <p:cNvPr id="20" name="Group 19"/>
          <p:cNvGrpSpPr/>
          <p:nvPr/>
        </p:nvGrpSpPr>
        <p:grpSpPr>
          <a:xfrm>
            <a:off x="5529167" y="1718400"/>
            <a:ext cx="6209912" cy="4314639"/>
            <a:chOff x="588963" y="1703391"/>
            <a:chExt cx="8031162" cy="4164018"/>
          </a:xfrm>
        </p:grpSpPr>
        <p:sp>
          <p:nvSpPr>
            <p:cNvPr id="21" name="AutoShape 9"/>
            <p:cNvSpPr>
              <a:spLocks noChangeArrowheads="1"/>
            </p:cNvSpPr>
            <p:nvPr/>
          </p:nvSpPr>
          <p:spPr bwMode="auto">
            <a:xfrm>
              <a:off x="588963" y="5518158"/>
              <a:ext cx="8031162" cy="349251"/>
            </a:xfrm>
            <a:prstGeom prst="rect">
              <a:avLst/>
            </a:prstGeom>
            <a:solidFill>
              <a:srgbClr val="4D4D4F"/>
            </a:solidFill>
            <a:ln>
              <a:noFill/>
              <a:headEnd/>
              <a:tailEnd/>
            </a:ln>
            <a:effectLst/>
          </p:spPr>
          <p:txBody>
            <a:bodyPr wrap="none" anchor="ctr"/>
            <a:lstStyle/>
            <a:p>
              <a:pPr algn="ctr" eaLnBrk="1" fontAlgn="auto" hangingPunct="1">
                <a:spcBef>
                  <a:spcPts val="0"/>
                </a:spcBef>
                <a:spcAft>
                  <a:spcPts val="0"/>
                </a:spcAft>
                <a:defRPr/>
              </a:pPr>
              <a:r>
                <a:rPr lang="en-US" sz="1100" b="1" kern="0" dirty="0">
                  <a:solidFill>
                    <a:srgbClr val="FFFFFF"/>
                  </a:solidFill>
                  <a:latin typeface="+mj-lt"/>
                  <a:cs typeface="Calibri" panose="020F0502020204030204" pitchFamily="34" charset="0"/>
                </a:rPr>
                <a:t>Best Practice Guidelines, Knowledge base, Processes, Templates and Checklist</a:t>
              </a:r>
            </a:p>
          </p:txBody>
        </p:sp>
        <p:sp>
          <p:nvSpPr>
            <p:cNvPr id="22" name="AutoShape 27"/>
            <p:cNvSpPr>
              <a:spLocks noChangeArrowheads="1"/>
            </p:cNvSpPr>
            <p:nvPr/>
          </p:nvSpPr>
          <p:spPr bwMode="auto">
            <a:xfrm>
              <a:off x="588963" y="5137157"/>
              <a:ext cx="8031162" cy="314325"/>
            </a:xfrm>
            <a:prstGeom prst="rect">
              <a:avLst/>
            </a:prstGeom>
            <a:solidFill>
              <a:srgbClr val="F58220"/>
            </a:solidFill>
            <a:ln w="25400" cap="flat" cmpd="sng" algn="ctr">
              <a:noFill/>
              <a:prstDash val="solid"/>
            </a:ln>
            <a:effectLst/>
          </p:spPr>
          <p:txBody>
            <a:bodyPr/>
            <a:lstStyle/>
            <a:p>
              <a:pPr algn="ctr" eaLnBrk="1" fontAlgn="auto" hangingPunct="1">
                <a:spcBef>
                  <a:spcPts val="0"/>
                </a:spcBef>
                <a:spcAft>
                  <a:spcPts val="0"/>
                </a:spcAft>
                <a:defRPr/>
              </a:pPr>
              <a:r>
                <a:rPr lang="en-US" sz="1100" b="1" kern="0" dirty="0">
                  <a:solidFill>
                    <a:schemeClr val="bg1"/>
                  </a:solidFill>
                  <a:latin typeface="+mj-lt"/>
                  <a:ea typeface="+mn-ea"/>
                  <a:cs typeface="Calibri" panose="020F0502020204030204" pitchFamily="34" charset="0"/>
                </a:rPr>
                <a:t>Technology Partners and Tool Vendors</a:t>
              </a:r>
            </a:p>
          </p:txBody>
        </p:sp>
        <p:sp>
          <p:nvSpPr>
            <p:cNvPr id="23" name="Rounded Rectangle 22"/>
            <p:cNvSpPr/>
            <p:nvPr/>
          </p:nvSpPr>
          <p:spPr>
            <a:xfrm>
              <a:off x="7396163" y="1703391"/>
              <a:ext cx="1198563" cy="3324230"/>
            </a:xfrm>
            <a:prstGeom prst="roundRect">
              <a:avLst>
                <a:gd name="adj" fmla="val 0"/>
              </a:avLst>
            </a:prstGeom>
            <a:solidFill>
              <a:srgbClr val="F58220"/>
            </a:solidFill>
            <a:ln w="25400" cap="flat" cmpd="sng" algn="ctr">
              <a:noFill/>
              <a:prstDash val="solid"/>
            </a:ln>
            <a:effectLst/>
          </p:spPr>
          <p:txBody>
            <a:bodyPr/>
            <a:lstStyle/>
            <a:p>
              <a:pPr algn="ctr" eaLnBrk="1" fontAlgn="auto" hangingPunct="1">
                <a:spcBef>
                  <a:spcPts val="0"/>
                </a:spcBef>
                <a:spcAft>
                  <a:spcPts val="0"/>
                </a:spcAft>
                <a:defRPr/>
              </a:pPr>
              <a:r>
                <a:rPr lang="en-US" sz="1100" b="1" kern="0" dirty="0">
                  <a:solidFill>
                    <a:schemeClr val="bg1"/>
                  </a:solidFill>
                  <a:latin typeface="+mj-lt"/>
                  <a:ea typeface="+mn-ea"/>
                  <a:cs typeface="Calibri" panose="020F0502020204030204" pitchFamily="34" charset="0"/>
                </a:rPr>
                <a:t>HCL SharePoint COE</a:t>
              </a:r>
            </a:p>
          </p:txBody>
        </p:sp>
        <p:sp>
          <p:nvSpPr>
            <p:cNvPr id="24" name="Rectangle 23"/>
            <p:cNvSpPr/>
            <p:nvPr/>
          </p:nvSpPr>
          <p:spPr>
            <a:xfrm>
              <a:off x="7535863" y="2382842"/>
              <a:ext cx="950912" cy="561976"/>
            </a:xfrm>
            <a:prstGeom prst="rect">
              <a:avLst/>
            </a:pr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r>
                <a:rPr lang="en-US" sz="900" kern="0" dirty="0">
                  <a:solidFill>
                    <a:srgbClr val="000000"/>
                  </a:solidFill>
                  <a:latin typeface="+mj-lt"/>
                  <a:ea typeface="+mn-ea"/>
                  <a:cs typeface="Calibri" panose="020F0502020204030204" pitchFamily="34" charset="0"/>
                </a:rPr>
                <a:t>Industry Best practice</a:t>
              </a:r>
            </a:p>
          </p:txBody>
        </p:sp>
        <p:sp>
          <p:nvSpPr>
            <p:cNvPr id="25" name="Rectangle 24"/>
            <p:cNvSpPr/>
            <p:nvPr/>
          </p:nvSpPr>
          <p:spPr>
            <a:xfrm>
              <a:off x="7535863" y="3100393"/>
              <a:ext cx="950912" cy="417513"/>
            </a:xfrm>
            <a:prstGeom prst="rect">
              <a:avLst/>
            </a:pr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r>
                <a:rPr lang="en-US" sz="900" kern="0" dirty="0">
                  <a:solidFill>
                    <a:srgbClr val="000000"/>
                  </a:solidFill>
                  <a:latin typeface="+mj-lt"/>
                  <a:ea typeface="+mn-ea"/>
                  <a:cs typeface="Calibri" panose="020F0502020204030204" pitchFamily="34" charset="0"/>
                </a:rPr>
                <a:t>Tools/ Framework</a:t>
              </a:r>
            </a:p>
          </p:txBody>
        </p:sp>
        <p:sp>
          <p:nvSpPr>
            <p:cNvPr id="26" name="Rectangle 25"/>
            <p:cNvSpPr/>
            <p:nvPr/>
          </p:nvSpPr>
          <p:spPr>
            <a:xfrm>
              <a:off x="7535863" y="3751269"/>
              <a:ext cx="950912" cy="492126"/>
            </a:xfrm>
            <a:prstGeom prst="rect">
              <a:avLst/>
            </a:pr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r>
                <a:rPr lang="en-US" sz="900" kern="0" dirty="0">
                  <a:solidFill>
                    <a:srgbClr val="000000"/>
                  </a:solidFill>
                  <a:latin typeface="+mj-lt"/>
                  <a:ea typeface="+mn-ea"/>
                  <a:cs typeface="Calibri" panose="020F0502020204030204" pitchFamily="34" charset="0"/>
                </a:rPr>
                <a:t>Microsoft Support</a:t>
              </a:r>
            </a:p>
          </p:txBody>
        </p:sp>
        <p:sp>
          <p:nvSpPr>
            <p:cNvPr id="27" name="Rectangle 26"/>
            <p:cNvSpPr/>
            <p:nvPr/>
          </p:nvSpPr>
          <p:spPr>
            <a:xfrm>
              <a:off x="7535863" y="4437070"/>
              <a:ext cx="950912" cy="430212"/>
            </a:xfrm>
            <a:prstGeom prst="rect">
              <a:avLst/>
            </a:prstGeom>
            <a:solidFill>
              <a:schemeClr val="bg1"/>
            </a:solidFill>
            <a:ln w="25400" cap="flat" cmpd="sng" algn="ctr">
              <a:noFill/>
              <a:prstDash val="solid"/>
            </a:ln>
            <a:effectLst/>
          </p:spPr>
          <p:txBody>
            <a:bodyPr anchor="ctr"/>
            <a:lstStyle/>
            <a:p>
              <a:pPr algn="ctr" eaLnBrk="1" fontAlgn="auto" hangingPunct="1">
                <a:spcBef>
                  <a:spcPts val="0"/>
                </a:spcBef>
                <a:spcAft>
                  <a:spcPts val="0"/>
                </a:spcAft>
                <a:defRPr/>
              </a:pPr>
              <a:r>
                <a:rPr lang="en-US" sz="900" kern="0" dirty="0">
                  <a:solidFill>
                    <a:srgbClr val="000000"/>
                  </a:solidFill>
                  <a:latin typeface="+mj-lt"/>
                  <a:ea typeface="+mn-ea"/>
                  <a:cs typeface="Calibri" panose="020F0502020204030204" pitchFamily="34" charset="0"/>
                </a:rPr>
                <a:t>Thought Leadership</a:t>
              </a:r>
            </a:p>
          </p:txBody>
        </p:sp>
        <p:grpSp>
          <p:nvGrpSpPr>
            <p:cNvPr id="28" name="Group 45"/>
            <p:cNvGrpSpPr>
              <a:grpSpLocks/>
            </p:cNvGrpSpPr>
            <p:nvPr/>
          </p:nvGrpSpPr>
          <p:grpSpPr bwMode="auto">
            <a:xfrm>
              <a:off x="588963" y="1703391"/>
              <a:ext cx="6699251" cy="3382967"/>
              <a:chOff x="0" y="0"/>
              <a:chExt cx="6541477" cy="4164486"/>
            </a:xfrm>
          </p:grpSpPr>
          <p:sp>
            <p:nvSpPr>
              <p:cNvPr id="44" name="Rounded Rectangle 46"/>
              <p:cNvSpPr>
                <a:spLocks noChangeArrowheads="1"/>
              </p:cNvSpPr>
              <p:nvPr/>
            </p:nvSpPr>
            <p:spPr bwMode="auto">
              <a:xfrm>
                <a:off x="0" y="0"/>
                <a:ext cx="6541477" cy="4164486"/>
              </a:xfrm>
              <a:prstGeom prst="roundRect">
                <a:avLst>
                  <a:gd name="adj" fmla="val 0"/>
                </a:avLst>
              </a:prstGeom>
              <a:solidFill>
                <a:srgbClr val="0070C0"/>
              </a:solidFill>
              <a:ln w="25400" algn="ctr">
                <a:solidFill>
                  <a:srgbClr val="FFFFFF"/>
                </a:solidFill>
                <a:round/>
                <a:headEnd/>
                <a:tailEnd/>
              </a:ln>
            </p:spPr>
            <p:txBody>
              <a:bodyPr/>
              <a:lstStyle/>
              <a:p>
                <a:pPr>
                  <a:defRPr/>
                </a:pPr>
                <a:endParaRPr lang="en-US" altLang="en-US" sz="3200">
                  <a:latin typeface="+mj-lt"/>
                </a:endParaRPr>
              </a:p>
            </p:txBody>
          </p:sp>
          <p:sp>
            <p:nvSpPr>
              <p:cNvPr id="45" name="Rounded Rectangle 4"/>
              <p:cNvSpPr/>
              <p:nvPr/>
            </p:nvSpPr>
            <p:spPr>
              <a:xfrm>
                <a:off x="103857" y="103574"/>
                <a:ext cx="6333762" cy="3957338"/>
              </a:xfrm>
              <a:prstGeom prst="rect">
                <a:avLst/>
              </a:prstGeom>
              <a:noFill/>
              <a:ln>
                <a:noFill/>
              </a:ln>
              <a:effectLst/>
            </p:spPr>
            <p:txBody>
              <a:bodyPr lIns="137160" tIns="137160" rIns="137160" bIns="3232105" spcCol="1270"/>
              <a:lstStyle/>
              <a:p>
                <a:pPr defTabSz="1600200" eaLnBrk="1" fontAlgn="auto" hangingPunct="1">
                  <a:lnSpc>
                    <a:spcPct val="90000"/>
                  </a:lnSpc>
                  <a:spcAft>
                    <a:spcPct val="35000"/>
                  </a:spcAft>
                  <a:defRPr/>
                </a:pPr>
                <a:r>
                  <a:rPr lang="en-US" sz="3200" dirty="0">
                    <a:solidFill>
                      <a:srgbClr val="FFFFFF"/>
                    </a:solidFill>
                    <a:latin typeface="+mj-lt"/>
                    <a:ea typeface="+mn-ea"/>
                    <a:cs typeface="Calibri" panose="020F0502020204030204" pitchFamily="34" charset="0"/>
                  </a:rPr>
                  <a:t>Flexi</a:t>
                </a:r>
              </a:p>
            </p:txBody>
          </p:sp>
        </p:grpSp>
        <p:grpSp>
          <p:nvGrpSpPr>
            <p:cNvPr id="29" name="Group 48"/>
            <p:cNvGrpSpPr>
              <a:grpSpLocks/>
            </p:cNvGrpSpPr>
            <p:nvPr/>
          </p:nvGrpSpPr>
          <p:grpSpPr bwMode="auto">
            <a:xfrm>
              <a:off x="2079841" y="2321403"/>
              <a:ext cx="5108576" cy="2662241"/>
              <a:chOff x="1308295" y="1041121"/>
              <a:chExt cx="5069644" cy="2915140"/>
            </a:xfrm>
            <a:solidFill>
              <a:schemeClr val="accent1">
                <a:lumMod val="60000"/>
                <a:lumOff val="40000"/>
              </a:schemeClr>
            </a:solidFill>
          </p:grpSpPr>
          <p:sp>
            <p:nvSpPr>
              <p:cNvPr id="42" name="Rounded Rectangle 49"/>
              <p:cNvSpPr>
                <a:spLocks noChangeArrowheads="1"/>
              </p:cNvSpPr>
              <p:nvPr/>
            </p:nvSpPr>
            <p:spPr bwMode="auto">
              <a:xfrm>
                <a:off x="1308295" y="1041121"/>
                <a:ext cx="5069644" cy="2915140"/>
              </a:xfrm>
              <a:prstGeom prst="roundRect">
                <a:avLst>
                  <a:gd name="adj" fmla="val 0"/>
                </a:avLst>
              </a:prstGeom>
              <a:solidFill>
                <a:schemeClr val="bg1">
                  <a:lumMod val="85000"/>
                </a:schemeClr>
              </a:solidFill>
              <a:ln w="25400" algn="ctr">
                <a:solidFill>
                  <a:srgbClr val="FFFFFF"/>
                </a:solidFill>
                <a:round/>
                <a:headEnd/>
                <a:tailEnd/>
              </a:ln>
            </p:spPr>
            <p:txBody>
              <a:bodyPr/>
              <a:lstStyle/>
              <a:p>
                <a:pPr>
                  <a:defRPr/>
                </a:pPr>
                <a:endParaRPr lang="en-US" sz="3200" dirty="0">
                  <a:latin typeface="+mj-lt"/>
                  <a:cs typeface="Calibri" panose="020F0502020204030204" pitchFamily="34" charset="0"/>
                </a:endParaRPr>
              </a:p>
            </p:txBody>
          </p:sp>
          <p:sp>
            <p:nvSpPr>
              <p:cNvPr id="43" name="Rounded Rectangle 4"/>
              <p:cNvSpPr/>
              <p:nvPr/>
            </p:nvSpPr>
            <p:spPr>
              <a:xfrm>
                <a:off x="1398092" y="1131513"/>
                <a:ext cx="4890048" cy="2734356"/>
              </a:xfrm>
              <a:prstGeom prst="rect">
                <a:avLst/>
              </a:prstGeom>
              <a:solidFill>
                <a:schemeClr val="bg1">
                  <a:lumMod val="85000"/>
                </a:schemeClr>
              </a:solidFill>
              <a:ln>
                <a:noFill/>
              </a:ln>
              <a:effectLst/>
            </p:spPr>
            <p:txBody>
              <a:bodyPr lIns="137160" tIns="137160" rIns="137160" bIns="1851114" spcCol="1270"/>
              <a:lstStyle/>
              <a:p>
                <a:pPr defTabSz="1600200" eaLnBrk="1" fontAlgn="auto" hangingPunct="1">
                  <a:lnSpc>
                    <a:spcPct val="90000"/>
                  </a:lnSpc>
                  <a:spcAft>
                    <a:spcPct val="35000"/>
                  </a:spcAft>
                  <a:defRPr/>
                </a:pPr>
                <a:r>
                  <a:rPr lang="en-US" sz="3200" dirty="0">
                    <a:latin typeface="+mj-lt"/>
                    <a:ea typeface="+mn-ea"/>
                    <a:cs typeface="Calibri" panose="020F0502020204030204" pitchFamily="34" charset="0"/>
                  </a:rPr>
                  <a:t>Base</a:t>
                </a:r>
              </a:p>
            </p:txBody>
          </p:sp>
        </p:grpSp>
        <p:grpSp>
          <p:nvGrpSpPr>
            <p:cNvPr id="30" name="Group 51"/>
            <p:cNvGrpSpPr>
              <a:grpSpLocks/>
            </p:cNvGrpSpPr>
            <p:nvPr/>
          </p:nvGrpSpPr>
          <p:grpSpPr bwMode="auto">
            <a:xfrm>
              <a:off x="3462338" y="2940053"/>
              <a:ext cx="3630613" cy="1962152"/>
              <a:chOff x="2583883" y="2082243"/>
              <a:chExt cx="3630519" cy="1665794"/>
            </a:xfrm>
          </p:grpSpPr>
          <p:sp>
            <p:nvSpPr>
              <p:cNvPr id="40" name="Rounded Rectangle 52"/>
              <p:cNvSpPr>
                <a:spLocks noChangeArrowheads="1"/>
              </p:cNvSpPr>
              <p:nvPr/>
            </p:nvSpPr>
            <p:spPr bwMode="auto">
              <a:xfrm>
                <a:off x="2583883" y="2082243"/>
                <a:ext cx="3630519" cy="1665794"/>
              </a:xfrm>
              <a:prstGeom prst="roundRect">
                <a:avLst>
                  <a:gd name="adj" fmla="val 0"/>
                </a:avLst>
              </a:prstGeom>
              <a:solidFill>
                <a:schemeClr val="bg1">
                  <a:lumMod val="65000"/>
                </a:schemeClr>
              </a:solidFill>
              <a:ln w="25400" algn="ctr">
                <a:solidFill>
                  <a:srgbClr val="FFFFFF"/>
                </a:solidFill>
                <a:round/>
                <a:headEnd/>
                <a:tailEnd/>
              </a:ln>
            </p:spPr>
            <p:txBody>
              <a:bodyPr/>
              <a:lstStyle/>
              <a:p>
                <a:pPr>
                  <a:defRPr/>
                </a:pPr>
                <a:endParaRPr lang="en-US" altLang="en-US" sz="3200">
                  <a:latin typeface="+mj-lt"/>
                </a:endParaRPr>
              </a:p>
            </p:txBody>
          </p:sp>
          <p:sp>
            <p:nvSpPr>
              <p:cNvPr id="41" name="Rounded Rectangle 4"/>
              <p:cNvSpPr/>
              <p:nvPr/>
            </p:nvSpPr>
            <p:spPr>
              <a:xfrm>
                <a:off x="2634682" y="2133457"/>
                <a:ext cx="3528922" cy="1563367"/>
              </a:xfrm>
              <a:prstGeom prst="rect">
                <a:avLst/>
              </a:prstGeom>
              <a:noFill/>
              <a:ln>
                <a:noFill/>
              </a:ln>
              <a:effectLst/>
            </p:spPr>
            <p:txBody>
              <a:bodyPr lIns="137160" tIns="137160" rIns="137160" bIns="940249" spcCol="1270"/>
              <a:lstStyle/>
              <a:p>
                <a:pPr defTabSz="1600200" eaLnBrk="1" fontAlgn="auto" hangingPunct="1">
                  <a:lnSpc>
                    <a:spcPct val="90000"/>
                  </a:lnSpc>
                  <a:spcAft>
                    <a:spcPct val="35000"/>
                  </a:spcAft>
                  <a:defRPr/>
                </a:pPr>
                <a:r>
                  <a:rPr lang="en-US" sz="3200" dirty="0">
                    <a:latin typeface="+mj-lt"/>
                    <a:ea typeface="+mn-ea"/>
                    <a:cs typeface="Calibri" panose="020F0502020204030204" pitchFamily="34" charset="0"/>
                  </a:rPr>
                  <a:t>Core</a:t>
                </a:r>
              </a:p>
            </p:txBody>
          </p:sp>
        </p:grpSp>
        <p:sp>
          <p:nvSpPr>
            <p:cNvPr id="31" name="Rectangle 30"/>
            <p:cNvSpPr/>
            <p:nvPr/>
          </p:nvSpPr>
          <p:spPr bwMode="auto">
            <a:xfrm>
              <a:off x="3867151" y="3848105"/>
              <a:ext cx="1322388" cy="395288"/>
            </a:xfrm>
            <a:prstGeom prst="rect">
              <a:avLst/>
            </a:prstGeom>
            <a:solidFill>
              <a:srgbClr val="FFFFFF"/>
            </a:solidFill>
            <a:ln w="3175" cap="flat" cmpd="sng" algn="ctr">
              <a:noFill/>
              <a:prstDash val="solid"/>
              <a:miter lim="800000"/>
              <a:headEnd type="none" w="sm" len="sm"/>
              <a:tailEnd type="triangle" w="med" len="med"/>
            </a:ln>
            <a:effectLst/>
          </p:spPr>
          <p:txBody>
            <a:bodyPr wrap="none" anchor="ctr">
              <a:normAutofit/>
            </a:bodyPr>
            <a:lstStyle/>
            <a:p>
              <a:pPr eaLnBrk="1" hangingPunct="1">
                <a:defRPr/>
              </a:pPr>
              <a:r>
                <a:rPr lang="en-US" sz="1100" kern="0" dirty="0">
                  <a:solidFill>
                    <a:srgbClr val="000000"/>
                  </a:solidFill>
                  <a:latin typeface="+mj-lt"/>
                  <a:cs typeface="Calibri" panose="020F0502020204030204" pitchFamily="34" charset="0"/>
                </a:rPr>
                <a:t>COE Manager</a:t>
              </a:r>
            </a:p>
          </p:txBody>
        </p:sp>
        <p:sp>
          <p:nvSpPr>
            <p:cNvPr id="32" name="Rectangle 31"/>
            <p:cNvSpPr/>
            <p:nvPr/>
          </p:nvSpPr>
          <p:spPr bwMode="auto">
            <a:xfrm>
              <a:off x="5502276" y="3848105"/>
              <a:ext cx="1282700" cy="395288"/>
            </a:xfrm>
            <a:prstGeom prst="rect">
              <a:avLst/>
            </a:prstGeom>
            <a:solidFill>
              <a:srgbClr val="FFFFFF"/>
            </a:solidFill>
            <a:ln w="3175" cap="flat" cmpd="sng" algn="ctr">
              <a:noFill/>
              <a:prstDash val="solid"/>
              <a:miter lim="800000"/>
              <a:headEnd type="none" w="sm" len="sm"/>
              <a:tailEnd type="triangle" w="med" len="med"/>
            </a:ln>
            <a:effectLst/>
          </p:spPr>
          <p:txBody>
            <a:bodyPr wrap="none" anchor="ctr">
              <a:normAutofit/>
            </a:bodyPr>
            <a:lstStyle/>
            <a:p>
              <a:pPr eaLnBrk="1" hangingPunct="1">
                <a:defRPr/>
              </a:pPr>
              <a:r>
                <a:rPr lang="en-US" sz="1100" kern="0" dirty="0">
                  <a:solidFill>
                    <a:srgbClr val="000000"/>
                  </a:solidFill>
                  <a:latin typeface="+mj-lt"/>
                  <a:cs typeface="Calibri" panose="020F0502020204030204" pitchFamily="34" charset="0"/>
                </a:rPr>
                <a:t>Architect</a:t>
              </a:r>
            </a:p>
          </p:txBody>
        </p:sp>
        <p:sp>
          <p:nvSpPr>
            <p:cNvPr id="33" name="Rectangle 32"/>
            <p:cNvSpPr/>
            <p:nvPr/>
          </p:nvSpPr>
          <p:spPr bwMode="auto">
            <a:xfrm>
              <a:off x="2102066" y="3155954"/>
              <a:ext cx="1260474" cy="357189"/>
            </a:xfrm>
            <a:prstGeom prst="rect">
              <a:avLst/>
            </a:prstGeom>
            <a:solidFill>
              <a:srgbClr val="FFFFFF"/>
            </a:solidFill>
            <a:ln w="3175" cap="flat" cmpd="sng" algn="ctr">
              <a:noFill/>
              <a:prstDash val="solid"/>
              <a:miter lim="800000"/>
              <a:headEnd type="none" w="sm" len="sm"/>
              <a:tailEnd type="triangle" w="med" len="med"/>
            </a:ln>
            <a:effectLst/>
          </p:spPr>
          <p:txBody>
            <a:bodyPr wrap="none" anchor="ctr">
              <a:noAutofit/>
            </a:bodyPr>
            <a:lstStyle/>
            <a:p>
              <a:pPr eaLnBrk="1" hangingPunct="1">
                <a:defRPr/>
              </a:pPr>
              <a:r>
                <a:rPr lang="en-US" sz="1000" kern="0" dirty="0">
                  <a:latin typeface="+mj-lt"/>
                  <a:cs typeface="Calibri" panose="020F0502020204030204" pitchFamily="34" charset="0"/>
                </a:rPr>
                <a:t>Techno</a:t>
              </a:r>
              <a:br>
                <a:rPr lang="en-US" sz="1000" kern="0" dirty="0">
                  <a:latin typeface="+mj-lt"/>
                  <a:cs typeface="Calibri" panose="020F0502020204030204" pitchFamily="34" charset="0"/>
                </a:rPr>
              </a:br>
              <a:r>
                <a:rPr lang="en-US" sz="1000" kern="0" dirty="0">
                  <a:latin typeface="+mj-lt"/>
                  <a:cs typeface="Calibri" panose="020F0502020204030204" pitchFamily="34" charset="0"/>
                </a:rPr>
                <a:t>Functional</a:t>
              </a:r>
            </a:p>
          </p:txBody>
        </p:sp>
        <p:sp>
          <p:nvSpPr>
            <p:cNvPr id="34" name="Rectangle 33"/>
            <p:cNvSpPr/>
            <p:nvPr/>
          </p:nvSpPr>
          <p:spPr bwMode="auto">
            <a:xfrm>
              <a:off x="2111323" y="3750510"/>
              <a:ext cx="1254124" cy="261937"/>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Technical Leads</a:t>
              </a:r>
            </a:p>
          </p:txBody>
        </p:sp>
        <p:sp>
          <p:nvSpPr>
            <p:cNvPr id="35" name="Rectangle 34"/>
            <p:cNvSpPr/>
            <p:nvPr/>
          </p:nvSpPr>
          <p:spPr bwMode="auto">
            <a:xfrm>
              <a:off x="2101850" y="4284384"/>
              <a:ext cx="1246188" cy="261938"/>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Developers</a:t>
              </a:r>
            </a:p>
          </p:txBody>
        </p:sp>
        <p:sp>
          <p:nvSpPr>
            <p:cNvPr id="36" name="Rectangle 35"/>
            <p:cNvSpPr/>
            <p:nvPr/>
          </p:nvSpPr>
          <p:spPr bwMode="auto">
            <a:xfrm>
              <a:off x="652463" y="2693990"/>
              <a:ext cx="1371600" cy="261937"/>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Technical Leads</a:t>
              </a:r>
            </a:p>
          </p:txBody>
        </p:sp>
        <p:sp>
          <p:nvSpPr>
            <p:cNvPr id="37" name="Rectangle 36"/>
            <p:cNvSpPr/>
            <p:nvPr/>
          </p:nvSpPr>
          <p:spPr bwMode="auto">
            <a:xfrm>
              <a:off x="652463" y="3155954"/>
              <a:ext cx="1371600" cy="261938"/>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Developers</a:t>
              </a:r>
            </a:p>
          </p:txBody>
        </p:sp>
        <p:sp>
          <p:nvSpPr>
            <p:cNvPr id="38" name="Rectangle 37"/>
            <p:cNvSpPr/>
            <p:nvPr/>
          </p:nvSpPr>
          <p:spPr bwMode="auto">
            <a:xfrm>
              <a:off x="657225" y="3638553"/>
              <a:ext cx="1371600" cy="261938"/>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Architects</a:t>
              </a:r>
            </a:p>
          </p:txBody>
        </p:sp>
        <p:sp>
          <p:nvSpPr>
            <p:cNvPr id="39" name="Rectangle 38"/>
            <p:cNvSpPr/>
            <p:nvPr/>
          </p:nvSpPr>
          <p:spPr bwMode="auto">
            <a:xfrm>
              <a:off x="642938" y="4012447"/>
              <a:ext cx="1373187" cy="415845"/>
            </a:xfrm>
            <a:prstGeom prst="rect">
              <a:avLst/>
            </a:prstGeom>
            <a:solidFill>
              <a:srgbClr val="FFFFFF"/>
            </a:solidFill>
            <a:ln w="3175" cap="flat" cmpd="sng" algn="ctr">
              <a:noFill/>
              <a:prstDash val="solid"/>
              <a:miter lim="800000"/>
              <a:headEnd type="none" w="sm" len="sm"/>
              <a:tailEnd type="triangle" w="med" len="med"/>
            </a:ln>
            <a:effectLst/>
          </p:spPr>
          <p:txBody>
            <a:bodyPr anchor="ctr">
              <a:spAutoFit/>
            </a:bodyPr>
            <a:lstStyle/>
            <a:p>
              <a:pPr eaLnBrk="1" hangingPunct="1">
                <a:defRPr/>
              </a:pPr>
              <a:r>
                <a:rPr lang="en-US" sz="1100" kern="0" dirty="0">
                  <a:solidFill>
                    <a:srgbClr val="000000"/>
                  </a:solidFill>
                  <a:latin typeface="+mj-lt"/>
                  <a:cs typeface="Calibri" panose="020F0502020204030204" pitchFamily="34" charset="0"/>
                </a:rPr>
                <a:t>Techno-Functional</a:t>
              </a:r>
            </a:p>
          </p:txBody>
        </p:sp>
      </p:grpSp>
      <p:sp>
        <p:nvSpPr>
          <p:cNvPr id="46" name="Rectangle 45"/>
          <p:cNvSpPr/>
          <p:nvPr/>
        </p:nvSpPr>
        <p:spPr>
          <a:xfrm rot="2411411">
            <a:off x="1529179" y="4306034"/>
            <a:ext cx="1446230" cy="307777"/>
          </a:xfrm>
          <a:prstGeom prst="rect">
            <a:avLst/>
          </a:prstGeom>
          <a:noFill/>
        </p:spPr>
        <p:txBody>
          <a:bodyPr wrap="none" lIns="91440" tIns="45720" rIns="91440" bIns="45720">
            <a:spAutoFit/>
          </a:bodyPr>
          <a:lstStyle/>
          <a:p>
            <a:pPr algn="ctr"/>
            <a:r>
              <a:rPr lang="en-US" sz="1400" b="1" dirty="0">
                <a:ln w="0"/>
                <a:solidFill>
                  <a:schemeClr val="accent2"/>
                </a:solidFill>
                <a:effectLst>
                  <a:outerShdw blurRad="38100" dist="19050" dir="2700000" algn="tl" rotWithShape="0">
                    <a:schemeClr val="dk1">
                      <a:alpha val="40000"/>
                    </a:schemeClr>
                  </a:outerShdw>
                </a:effectLst>
              </a:rPr>
              <a:t>Core-Flexi Model</a:t>
            </a:r>
          </a:p>
        </p:txBody>
      </p:sp>
    </p:spTree>
    <p:extLst>
      <p:ext uri="{BB962C8B-B14F-4D97-AF65-F5344CB8AC3E}">
        <p14:creationId xmlns:p14="http://schemas.microsoft.com/office/powerpoint/2010/main" val="1841087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Core-Flexi  typical Team composition</a:t>
            </a:r>
          </a:p>
        </p:txBody>
      </p:sp>
      <p:grpSp>
        <p:nvGrpSpPr>
          <p:cNvPr id="37" name="Group 36"/>
          <p:cNvGrpSpPr/>
          <p:nvPr/>
        </p:nvGrpSpPr>
        <p:grpSpPr>
          <a:xfrm>
            <a:off x="1872981" y="1127987"/>
            <a:ext cx="7400615" cy="5062952"/>
            <a:chOff x="1878296" y="948104"/>
            <a:chExt cx="7684812" cy="5445319"/>
          </a:xfrm>
        </p:grpSpPr>
        <p:sp>
          <p:nvSpPr>
            <p:cNvPr id="3" name="Rectangle 2"/>
            <p:cNvSpPr/>
            <p:nvPr/>
          </p:nvSpPr>
          <p:spPr bwMode="auto">
            <a:xfrm>
              <a:off x="1878296" y="1122395"/>
              <a:ext cx="3657600" cy="5271028"/>
            </a:xfrm>
            <a:prstGeom prst="rect">
              <a:avLst/>
            </a:prstGeom>
            <a:ln w="31750">
              <a:solidFill>
                <a:srgbClr val="CC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p:txBody>
        </p:sp>
        <p:sp>
          <p:nvSpPr>
            <p:cNvPr id="4" name="Rounded Rectangle 3"/>
            <p:cNvSpPr/>
            <p:nvPr/>
          </p:nvSpPr>
          <p:spPr bwMode="auto">
            <a:xfrm>
              <a:off x="2529194" y="2167304"/>
              <a:ext cx="2560320" cy="365760"/>
            </a:xfrm>
            <a:prstGeom prst="roundRect">
              <a:avLst/>
            </a:prstGeom>
            <a:solidFill>
              <a:srgbClr val="6699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chemeClr val="bg1"/>
                  </a:solidFill>
                  <a:latin typeface="Arial" pitchFamily="34" charset="0"/>
                  <a:ea typeface="MS PGothic" pitchFamily="34" charset="-128"/>
                  <a:cs typeface="Arial" pitchFamily="34" charset="0"/>
                </a:rPr>
                <a:t>1 SharePoint Architect</a:t>
              </a:r>
            </a:p>
          </p:txBody>
        </p:sp>
        <p:sp>
          <p:nvSpPr>
            <p:cNvPr id="5" name="Rounded Rectangle 4"/>
            <p:cNvSpPr/>
            <p:nvPr/>
          </p:nvSpPr>
          <p:spPr bwMode="auto">
            <a:xfrm>
              <a:off x="2397177" y="948104"/>
              <a:ext cx="2743199" cy="375147"/>
            </a:xfrm>
            <a:prstGeom prst="roundRect">
              <a:avLst/>
            </a:prstGeom>
            <a:solidFill>
              <a:srgbClr val="288AB5"/>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b="1" dirty="0">
                  <a:solidFill>
                    <a:schemeClr val="bg1"/>
                  </a:solidFill>
                  <a:latin typeface="Arial" pitchFamily="34" charset="0"/>
                  <a:ea typeface="MS PGothic" pitchFamily="34" charset="-128"/>
                  <a:cs typeface="Arial" pitchFamily="34" charset="0"/>
                </a:rPr>
                <a:t>Core Team</a:t>
              </a:r>
            </a:p>
          </p:txBody>
        </p:sp>
        <p:sp>
          <p:nvSpPr>
            <p:cNvPr id="6" name="Rounded Rectangle 5"/>
            <p:cNvSpPr/>
            <p:nvPr/>
          </p:nvSpPr>
          <p:spPr bwMode="auto">
            <a:xfrm>
              <a:off x="2549577" y="1633904"/>
              <a:ext cx="2560320" cy="365760"/>
            </a:xfrm>
            <a:prstGeom prst="roundRect">
              <a:avLst>
                <a:gd name="adj" fmla="val 19849"/>
              </a:avLst>
            </a:prstGeom>
            <a:solidFill>
              <a:srgbClr val="6699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chemeClr val="bg1"/>
                  </a:solidFill>
                  <a:latin typeface="Arial" pitchFamily="34" charset="0"/>
                  <a:ea typeface="MS PGothic" pitchFamily="34" charset="-128"/>
                  <a:cs typeface="Arial" pitchFamily="34" charset="0"/>
                </a:rPr>
                <a:t>1 Program Manager</a:t>
              </a:r>
            </a:p>
          </p:txBody>
        </p:sp>
        <p:sp>
          <p:nvSpPr>
            <p:cNvPr id="7" name="Rounded Rectangle 6"/>
            <p:cNvSpPr/>
            <p:nvPr/>
          </p:nvSpPr>
          <p:spPr bwMode="auto">
            <a:xfrm>
              <a:off x="2320977" y="4079361"/>
              <a:ext cx="2910501" cy="510589"/>
            </a:xfrm>
            <a:prstGeom prst="roundRect">
              <a:avLst/>
            </a:prstGeom>
            <a:solidFill>
              <a:schemeClr val="accent1">
                <a:lumMod val="5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 Consultant/Developer</a:t>
              </a:r>
            </a:p>
          </p:txBody>
        </p:sp>
        <p:sp>
          <p:nvSpPr>
            <p:cNvPr id="8" name="Rounded Rectangle 7"/>
            <p:cNvSpPr/>
            <p:nvPr/>
          </p:nvSpPr>
          <p:spPr bwMode="auto">
            <a:xfrm>
              <a:off x="2335149" y="4660398"/>
              <a:ext cx="2921362" cy="384191"/>
            </a:xfrm>
            <a:prstGeom prst="roundRect">
              <a:avLst/>
            </a:prstGeom>
            <a:solidFill>
              <a:schemeClr val="accent1">
                <a:lumMod val="5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Migration/Development Tester</a:t>
              </a:r>
            </a:p>
          </p:txBody>
        </p:sp>
        <p:sp>
          <p:nvSpPr>
            <p:cNvPr id="9" name="Rounded Rectangle 8"/>
            <p:cNvSpPr/>
            <p:nvPr/>
          </p:nvSpPr>
          <p:spPr>
            <a:xfrm>
              <a:off x="2168577" y="1442543"/>
              <a:ext cx="3200398" cy="2157378"/>
            </a:xfrm>
            <a:prstGeom prst="round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900" dirty="0">
                <a:solidFill>
                  <a:schemeClr val="bg1"/>
                </a:solidFill>
              </a:endParaRPr>
            </a:p>
          </p:txBody>
        </p:sp>
        <p:sp>
          <p:nvSpPr>
            <p:cNvPr id="10" name="Rounded Rectangle 9"/>
            <p:cNvSpPr/>
            <p:nvPr/>
          </p:nvSpPr>
          <p:spPr>
            <a:xfrm>
              <a:off x="2168577" y="3751058"/>
              <a:ext cx="3200398" cy="1837234"/>
            </a:xfrm>
            <a:prstGeom prst="round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900" dirty="0">
                <a:solidFill>
                  <a:schemeClr val="bg1"/>
                </a:solidFill>
              </a:endParaRPr>
            </a:p>
          </p:txBody>
        </p:sp>
        <p:sp>
          <p:nvSpPr>
            <p:cNvPr id="11" name="Rounded Rectangle 10"/>
            <p:cNvSpPr/>
            <p:nvPr/>
          </p:nvSpPr>
          <p:spPr bwMode="auto">
            <a:xfrm>
              <a:off x="2473377" y="3386503"/>
              <a:ext cx="2651760" cy="541721"/>
            </a:xfrm>
            <a:prstGeom prst="roundRect">
              <a:avLst/>
            </a:prstGeom>
            <a:solidFill>
              <a:schemeClr val="accent1">
                <a:lumMod val="5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Migration/Development Lead</a:t>
              </a:r>
            </a:p>
          </p:txBody>
        </p:sp>
        <p:sp>
          <p:nvSpPr>
            <p:cNvPr id="12" name="Rounded Rectangle 11"/>
            <p:cNvSpPr/>
            <p:nvPr/>
          </p:nvSpPr>
          <p:spPr bwMode="auto">
            <a:xfrm>
              <a:off x="2016177" y="5786275"/>
              <a:ext cx="3352798" cy="495829"/>
            </a:xfrm>
            <a:prstGeom prst="roundRect">
              <a:avLst/>
            </a:prstGeom>
            <a:solidFill>
              <a:schemeClr val="accent4">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rgbClr val="FF0000"/>
                  </a:solidFill>
                </a:rPr>
                <a:t>*</a:t>
              </a:r>
              <a:r>
                <a:rPr lang="en-US" sz="1100" b="1" dirty="0">
                  <a:solidFill>
                    <a:schemeClr val="accent1">
                      <a:lumMod val="75000"/>
                    </a:schemeClr>
                  </a:solidFill>
                </a:rPr>
                <a:t>Core team is fixed for the entire program</a:t>
              </a:r>
            </a:p>
            <a:p>
              <a:pPr algn="ctr"/>
              <a:endParaRPr lang="en-US" sz="1100" b="1" dirty="0">
                <a:solidFill>
                  <a:schemeClr val="bg1"/>
                </a:solidFill>
                <a:latin typeface="Arial" pitchFamily="34" charset="0"/>
                <a:ea typeface="MS PGothic" pitchFamily="34" charset="-128"/>
                <a:cs typeface="Arial" pitchFamily="34" charset="0"/>
              </a:endParaRPr>
            </a:p>
          </p:txBody>
        </p:sp>
        <p:sp>
          <p:nvSpPr>
            <p:cNvPr id="13" name="Rounded Rectangle 12"/>
            <p:cNvSpPr/>
            <p:nvPr/>
          </p:nvSpPr>
          <p:spPr bwMode="auto">
            <a:xfrm rot="16200000">
              <a:off x="1372059" y="4641616"/>
              <a:ext cx="1444814" cy="306192"/>
            </a:xfrm>
            <a:prstGeom prst="roundRect">
              <a:avLst/>
            </a:prstGeom>
            <a:solidFill>
              <a:schemeClr val="accent2">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chemeClr val="bg1"/>
                  </a:solidFill>
                  <a:latin typeface="Arial" pitchFamily="34" charset="0"/>
                  <a:ea typeface="MS PGothic" pitchFamily="34" charset="-128"/>
                  <a:cs typeface="Arial" pitchFamily="34" charset="0"/>
                </a:rPr>
                <a:t>Migration Team</a:t>
              </a:r>
            </a:p>
          </p:txBody>
        </p:sp>
        <p:sp>
          <p:nvSpPr>
            <p:cNvPr id="14" name="Rounded Rectangle 13"/>
            <p:cNvSpPr/>
            <p:nvPr/>
          </p:nvSpPr>
          <p:spPr bwMode="auto">
            <a:xfrm rot="16200000">
              <a:off x="1262765" y="2463517"/>
              <a:ext cx="1660618" cy="306193"/>
            </a:xfrm>
            <a:prstGeom prst="roundRect">
              <a:avLst/>
            </a:prstGeom>
            <a:solidFill>
              <a:schemeClr val="accent2">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chemeClr val="bg1"/>
                  </a:solidFill>
                  <a:latin typeface="Arial" pitchFamily="34" charset="0"/>
                  <a:ea typeface="MS PGothic" pitchFamily="34" charset="-128"/>
                  <a:cs typeface="Arial" pitchFamily="34" charset="0"/>
                </a:rPr>
                <a:t>Project Mgmt. Team</a:t>
              </a:r>
            </a:p>
          </p:txBody>
        </p:sp>
        <p:sp>
          <p:nvSpPr>
            <p:cNvPr id="15" name="Rectangle 14"/>
            <p:cNvSpPr/>
            <p:nvPr/>
          </p:nvSpPr>
          <p:spPr bwMode="auto">
            <a:xfrm>
              <a:off x="5749977" y="3759966"/>
              <a:ext cx="3813131" cy="2610590"/>
            </a:xfrm>
            <a:prstGeom prst="rect">
              <a:avLst/>
            </a:prstGeom>
            <a:ln w="31750">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p:txBody>
        </p:sp>
        <p:sp>
          <p:nvSpPr>
            <p:cNvPr id="16" name="Rounded Rectangle 15"/>
            <p:cNvSpPr/>
            <p:nvPr/>
          </p:nvSpPr>
          <p:spPr bwMode="auto">
            <a:xfrm>
              <a:off x="6252897" y="4570313"/>
              <a:ext cx="2926080" cy="492591"/>
            </a:xfrm>
            <a:prstGeom prst="roundRect">
              <a:avLst/>
            </a:prstGeom>
            <a:solidFill>
              <a:srgbClr val="0099CC"/>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r>
                <a:rPr lang="en-US" sz="1300" b="1" dirty="0">
                  <a:solidFill>
                    <a:schemeClr val="bg1"/>
                  </a:solidFill>
                  <a:latin typeface="Arial" pitchFamily="34" charset="0"/>
                  <a:ea typeface="MS PGothic" pitchFamily="34" charset="-128"/>
                  <a:cs typeface="Arial" pitchFamily="34" charset="0"/>
                </a:rPr>
                <a:t>1 Migration Consultant/ Developer</a:t>
              </a:r>
            </a:p>
          </p:txBody>
        </p:sp>
        <p:sp>
          <p:nvSpPr>
            <p:cNvPr id="17" name="Rounded Rectangle 16"/>
            <p:cNvSpPr/>
            <p:nvPr/>
          </p:nvSpPr>
          <p:spPr bwMode="auto">
            <a:xfrm>
              <a:off x="6277114" y="5139104"/>
              <a:ext cx="2926080" cy="457200"/>
            </a:xfrm>
            <a:prstGeom prst="roundRect">
              <a:avLst/>
            </a:prstGeom>
            <a:solidFill>
              <a:srgbClr val="0099CC"/>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 Development Tester</a:t>
              </a:r>
            </a:p>
          </p:txBody>
        </p:sp>
        <p:sp>
          <p:nvSpPr>
            <p:cNvPr id="18" name="Rounded Rectangle 17"/>
            <p:cNvSpPr/>
            <p:nvPr/>
          </p:nvSpPr>
          <p:spPr bwMode="auto">
            <a:xfrm>
              <a:off x="6277114" y="3998338"/>
              <a:ext cx="2926080" cy="457200"/>
            </a:xfrm>
            <a:prstGeom prst="roundRect">
              <a:avLst/>
            </a:prstGeom>
            <a:solidFill>
              <a:srgbClr val="0099CC"/>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Migration/Development Lead</a:t>
              </a:r>
            </a:p>
          </p:txBody>
        </p:sp>
        <p:sp>
          <p:nvSpPr>
            <p:cNvPr id="20" name="Rounded Rectangle 19"/>
            <p:cNvSpPr/>
            <p:nvPr/>
          </p:nvSpPr>
          <p:spPr bwMode="auto">
            <a:xfrm>
              <a:off x="2335149" y="5128314"/>
              <a:ext cx="2881428" cy="355895"/>
            </a:xfrm>
            <a:prstGeom prst="roundRect">
              <a:avLst/>
            </a:prstGeom>
            <a:solidFill>
              <a:schemeClr val="accent1">
                <a:lumMod val="5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UI/UX Developer</a:t>
              </a:r>
            </a:p>
          </p:txBody>
        </p:sp>
        <p:sp>
          <p:nvSpPr>
            <p:cNvPr id="21" name="Rounded Rectangle 20"/>
            <p:cNvSpPr/>
            <p:nvPr/>
          </p:nvSpPr>
          <p:spPr bwMode="auto">
            <a:xfrm>
              <a:off x="6283377" y="5748704"/>
              <a:ext cx="2926080" cy="373286"/>
            </a:xfrm>
            <a:prstGeom prst="roundRect">
              <a:avLst/>
            </a:prstGeom>
            <a:solidFill>
              <a:srgbClr val="0099CC"/>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300" b="1" dirty="0">
                  <a:solidFill>
                    <a:schemeClr val="bg1"/>
                  </a:solidFill>
                  <a:latin typeface="Arial" pitchFamily="34" charset="0"/>
                  <a:ea typeface="MS PGothic" pitchFamily="34" charset="-128"/>
                  <a:cs typeface="Arial" pitchFamily="34" charset="0"/>
                </a:rPr>
                <a:t>1 UI/UX Developer</a:t>
              </a:r>
            </a:p>
          </p:txBody>
        </p:sp>
        <p:sp>
          <p:nvSpPr>
            <p:cNvPr id="22" name="Rectangle 21"/>
            <p:cNvSpPr/>
            <p:nvPr/>
          </p:nvSpPr>
          <p:spPr>
            <a:xfrm>
              <a:off x="9331377" y="4175110"/>
              <a:ext cx="126492" cy="219544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t> </a:t>
              </a:r>
            </a:p>
          </p:txBody>
        </p:sp>
        <p:sp>
          <p:nvSpPr>
            <p:cNvPr id="23" name="Rectangle 22"/>
            <p:cNvSpPr/>
            <p:nvPr/>
          </p:nvSpPr>
          <p:spPr bwMode="auto">
            <a:xfrm>
              <a:off x="5521377" y="1119483"/>
              <a:ext cx="4041731" cy="2287413"/>
            </a:xfrm>
            <a:prstGeom prst="rect">
              <a:avLst/>
            </a:prstGeom>
            <a:ln w="31750">
              <a:solidFill>
                <a:srgbClr val="CC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MS PGothic" pitchFamily="34" charset="-128"/>
                <a:cs typeface="Arial" pitchFamily="34" charset="0"/>
              </a:endParaRPr>
            </a:p>
          </p:txBody>
        </p:sp>
        <p:sp>
          <p:nvSpPr>
            <p:cNvPr id="24" name="Rectangle 23"/>
            <p:cNvSpPr/>
            <p:nvPr/>
          </p:nvSpPr>
          <p:spPr>
            <a:xfrm>
              <a:off x="5442045" y="1116571"/>
              <a:ext cx="246253" cy="226993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t> </a:t>
              </a:r>
            </a:p>
          </p:txBody>
        </p:sp>
        <p:cxnSp>
          <p:nvCxnSpPr>
            <p:cNvPr id="25" name="Straight Connector 24"/>
            <p:cNvCxnSpPr/>
            <p:nvPr/>
          </p:nvCxnSpPr>
          <p:spPr bwMode="auto">
            <a:xfrm>
              <a:off x="5216577" y="1116002"/>
              <a:ext cx="914400" cy="0"/>
            </a:xfrm>
            <a:prstGeom prst="line">
              <a:avLst/>
            </a:prstGeom>
            <a:ln w="28575">
              <a:solidFill>
                <a:srgbClr val="CC0000"/>
              </a:solidFill>
              <a:headEnd type="none" w="sm" len="sm"/>
              <a:tailEnd type="none" w="med" len="med"/>
            </a:ln>
          </p:spPr>
          <p:style>
            <a:lnRef idx="1">
              <a:schemeClr val="accent2"/>
            </a:lnRef>
            <a:fillRef idx="0">
              <a:schemeClr val="accent2"/>
            </a:fillRef>
            <a:effectRef idx="0">
              <a:schemeClr val="accent2"/>
            </a:effectRef>
            <a:fontRef idx="minor">
              <a:schemeClr val="tx1"/>
            </a:fontRef>
          </p:style>
        </p:cxnSp>
        <p:sp>
          <p:nvSpPr>
            <p:cNvPr id="26" name="Rounded Rectangle 25"/>
            <p:cNvSpPr/>
            <p:nvPr/>
          </p:nvSpPr>
          <p:spPr bwMode="auto">
            <a:xfrm>
              <a:off x="6359577" y="1442544"/>
              <a:ext cx="2651760" cy="365760"/>
            </a:xfrm>
            <a:prstGeom prst="roundRect">
              <a:avLst>
                <a:gd name="adj" fmla="val 19849"/>
              </a:avLst>
            </a:prstGeom>
            <a:solidFill>
              <a:srgbClr val="CCCC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rgbClr val="002060"/>
                  </a:solidFill>
                  <a:latin typeface="Arial" pitchFamily="34" charset="0"/>
                  <a:ea typeface="MS PGothic" pitchFamily="34" charset="-128"/>
                  <a:cs typeface="Arial" pitchFamily="34" charset="0"/>
                </a:rPr>
                <a:t>1 Change Manager </a:t>
              </a:r>
            </a:p>
          </p:txBody>
        </p:sp>
        <p:sp>
          <p:nvSpPr>
            <p:cNvPr id="27" name="Rounded Rectangle 26"/>
            <p:cNvSpPr/>
            <p:nvPr/>
          </p:nvSpPr>
          <p:spPr bwMode="auto">
            <a:xfrm>
              <a:off x="6366651" y="1929822"/>
              <a:ext cx="2651760" cy="365760"/>
            </a:xfrm>
            <a:prstGeom prst="roundRect">
              <a:avLst>
                <a:gd name="adj" fmla="val 19849"/>
              </a:avLst>
            </a:prstGeom>
            <a:solidFill>
              <a:srgbClr val="CCCC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rgbClr val="002060"/>
                  </a:solidFill>
                  <a:latin typeface="Arial" pitchFamily="34" charset="0"/>
                  <a:ea typeface="MS PGothic" pitchFamily="34" charset="-128"/>
                  <a:cs typeface="Arial" pitchFamily="34" charset="0"/>
                </a:rPr>
                <a:t>1 Business Analyst</a:t>
              </a:r>
            </a:p>
          </p:txBody>
        </p:sp>
        <p:sp>
          <p:nvSpPr>
            <p:cNvPr id="28" name="Rounded Rectangle 27"/>
            <p:cNvSpPr/>
            <p:nvPr/>
          </p:nvSpPr>
          <p:spPr>
            <a:xfrm>
              <a:off x="5774737" y="1176704"/>
              <a:ext cx="3556640" cy="1955847"/>
            </a:xfrm>
            <a:prstGeom prst="round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900" dirty="0">
                <a:solidFill>
                  <a:schemeClr val="bg1"/>
                </a:solidFill>
              </a:endParaRPr>
            </a:p>
          </p:txBody>
        </p:sp>
        <p:sp>
          <p:nvSpPr>
            <p:cNvPr id="29" name="Rounded Rectangle 28"/>
            <p:cNvSpPr/>
            <p:nvPr/>
          </p:nvSpPr>
          <p:spPr bwMode="auto">
            <a:xfrm>
              <a:off x="6355027" y="2472792"/>
              <a:ext cx="2651760" cy="365760"/>
            </a:xfrm>
            <a:prstGeom prst="roundRect">
              <a:avLst>
                <a:gd name="adj" fmla="val 19849"/>
              </a:avLst>
            </a:prstGeom>
            <a:solidFill>
              <a:srgbClr val="CCCC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rgbClr val="002060"/>
                  </a:solidFill>
                  <a:latin typeface="Arial" pitchFamily="34" charset="0"/>
                  <a:ea typeface="MS PGothic" pitchFamily="34" charset="-128"/>
                  <a:cs typeface="Arial" pitchFamily="34" charset="0"/>
                </a:rPr>
                <a:t>1 </a:t>
              </a:r>
              <a:r>
                <a:rPr lang="en-US" sz="1400" b="1" dirty="0" err="1">
                  <a:solidFill>
                    <a:srgbClr val="002060"/>
                  </a:solidFill>
                  <a:latin typeface="Arial" pitchFamily="34" charset="0"/>
                  <a:ea typeface="MS PGothic" pitchFamily="34" charset="-128"/>
                  <a:cs typeface="Arial" pitchFamily="34" charset="0"/>
                </a:rPr>
                <a:t>Comm.s</a:t>
              </a:r>
              <a:r>
                <a:rPr lang="en-US" sz="1400" b="1" dirty="0">
                  <a:solidFill>
                    <a:srgbClr val="002060"/>
                  </a:solidFill>
                  <a:latin typeface="Arial" pitchFamily="34" charset="0"/>
                  <a:ea typeface="MS PGothic" pitchFamily="34" charset="-128"/>
                  <a:cs typeface="Arial" pitchFamily="34" charset="0"/>
                </a:rPr>
                <a:t> Manager</a:t>
              </a:r>
            </a:p>
          </p:txBody>
        </p:sp>
        <p:sp>
          <p:nvSpPr>
            <p:cNvPr id="30" name="Rounded Rectangle 29"/>
            <p:cNvSpPr/>
            <p:nvPr/>
          </p:nvSpPr>
          <p:spPr bwMode="auto">
            <a:xfrm>
              <a:off x="2546210" y="2733903"/>
              <a:ext cx="2560320" cy="365760"/>
            </a:xfrm>
            <a:prstGeom prst="roundRect">
              <a:avLst>
                <a:gd name="adj" fmla="val 19849"/>
              </a:avLst>
            </a:prstGeom>
            <a:solidFill>
              <a:srgbClr val="6699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b="1" dirty="0">
                  <a:solidFill>
                    <a:schemeClr val="bg1"/>
                  </a:solidFill>
                  <a:latin typeface="Arial" pitchFamily="34" charset="0"/>
                  <a:ea typeface="MS PGothic" pitchFamily="34" charset="-128"/>
                  <a:cs typeface="Arial" pitchFamily="34" charset="0"/>
                </a:rPr>
                <a:t>1 Scrum Master </a:t>
              </a:r>
            </a:p>
          </p:txBody>
        </p:sp>
        <p:sp>
          <p:nvSpPr>
            <p:cNvPr id="31" name="Rounded Rectangle 30"/>
            <p:cNvSpPr/>
            <p:nvPr/>
          </p:nvSpPr>
          <p:spPr bwMode="auto">
            <a:xfrm rot="16200000">
              <a:off x="4979612" y="2056095"/>
              <a:ext cx="1660618" cy="306193"/>
            </a:xfrm>
            <a:prstGeom prst="roundRect">
              <a:avLst/>
            </a:prstGeom>
            <a:solidFill>
              <a:schemeClr val="accent2">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chemeClr val="bg1"/>
                  </a:solidFill>
                  <a:latin typeface="Arial" pitchFamily="34" charset="0"/>
                  <a:ea typeface="MS PGothic" pitchFamily="34" charset="-128"/>
                  <a:cs typeface="Arial" pitchFamily="34" charset="0"/>
                </a:rPr>
                <a:t>Change Mgmt. Team</a:t>
              </a:r>
            </a:p>
          </p:txBody>
        </p:sp>
        <p:sp>
          <p:nvSpPr>
            <p:cNvPr id="33" name="Rounded Rectangle 32"/>
            <p:cNvSpPr/>
            <p:nvPr/>
          </p:nvSpPr>
          <p:spPr>
            <a:xfrm>
              <a:off x="5902377" y="3958479"/>
              <a:ext cx="3493810" cy="2332565"/>
            </a:xfrm>
            <a:prstGeom prst="roundRect">
              <a:avLst/>
            </a:prstGeom>
            <a:no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900" dirty="0">
                <a:solidFill>
                  <a:schemeClr val="bg1"/>
                </a:solidFill>
              </a:endParaRPr>
            </a:p>
          </p:txBody>
        </p:sp>
        <p:sp>
          <p:nvSpPr>
            <p:cNvPr id="34" name="Rounded Rectangle 33"/>
            <p:cNvSpPr/>
            <p:nvPr/>
          </p:nvSpPr>
          <p:spPr bwMode="auto">
            <a:xfrm rot="16200000">
              <a:off x="5256170" y="4950097"/>
              <a:ext cx="1444814" cy="304800"/>
            </a:xfrm>
            <a:prstGeom prst="roundRect">
              <a:avLst/>
            </a:prstGeom>
            <a:solidFill>
              <a:schemeClr val="accent2">
                <a:lumMod val="60000"/>
                <a:lumOff val="4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100" b="1" dirty="0">
                  <a:solidFill>
                    <a:schemeClr val="bg1"/>
                  </a:solidFill>
                  <a:latin typeface="Arial" pitchFamily="34" charset="0"/>
                  <a:ea typeface="MS PGothic" pitchFamily="34" charset="-128"/>
                  <a:cs typeface="Arial" pitchFamily="34" charset="0"/>
                </a:rPr>
                <a:t>Migration Team</a:t>
              </a:r>
            </a:p>
          </p:txBody>
        </p:sp>
        <p:sp>
          <p:nvSpPr>
            <p:cNvPr id="35" name="Rounded Rectangle 34"/>
            <p:cNvSpPr/>
            <p:nvPr/>
          </p:nvSpPr>
          <p:spPr bwMode="auto">
            <a:xfrm>
              <a:off x="6200351" y="3468557"/>
              <a:ext cx="2743199" cy="375147"/>
            </a:xfrm>
            <a:prstGeom prst="roundRect">
              <a:avLst/>
            </a:prstGeom>
            <a:solidFill>
              <a:srgbClr val="288AB5"/>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b="1" dirty="0">
                  <a:solidFill>
                    <a:schemeClr val="bg1"/>
                  </a:solidFill>
                  <a:latin typeface="Arial" pitchFamily="34" charset="0"/>
                  <a:ea typeface="MS PGothic" pitchFamily="34" charset="-128"/>
                  <a:cs typeface="Arial" pitchFamily="34" charset="0"/>
                </a:rPr>
                <a:t>Flexi Team</a:t>
              </a:r>
            </a:p>
          </p:txBody>
        </p:sp>
        <p:sp>
          <p:nvSpPr>
            <p:cNvPr id="36" name="TextBox 35"/>
            <p:cNvSpPr txBox="1"/>
            <p:nvPr/>
          </p:nvSpPr>
          <p:spPr>
            <a:xfrm>
              <a:off x="5069135" y="3095881"/>
              <a:ext cx="990600" cy="307777"/>
            </a:xfrm>
            <a:prstGeom prst="rect">
              <a:avLst/>
            </a:prstGeom>
            <a:noFill/>
          </p:spPr>
          <p:txBody>
            <a:bodyPr wrap="square" rtlCol="0">
              <a:spAutoFit/>
            </a:bodyPr>
            <a:lstStyle/>
            <a:p>
              <a:r>
                <a:rPr lang="en-US" sz="1400" b="1" dirty="0"/>
                <a:t>Shared</a:t>
              </a:r>
            </a:p>
          </p:txBody>
        </p:sp>
      </p:grpSp>
      <p:sp>
        <p:nvSpPr>
          <p:cNvPr id="38" name="Oval Callout 37"/>
          <p:cNvSpPr/>
          <p:nvPr/>
        </p:nvSpPr>
        <p:spPr>
          <a:xfrm rot="5605962">
            <a:off x="6389575" y="3483343"/>
            <a:ext cx="2322187" cy="2999152"/>
          </a:xfrm>
          <a:prstGeom prst="wedgeEllipseCallout">
            <a:avLst>
              <a:gd name="adj1" fmla="val -78276"/>
              <a:gd name="adj2" fmla="val 98480"/>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64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Needs and Challenges – Operational</a:t>
            </a:r>
            <a:endParaRPr lang="en-IN" dirty="0"/>
          </a:p>
        </p:txBody>
      </p:sp>
      <p:sp>
        <p:nvSpPr>
          <p:cNvPr id="3" name="Rectangle 2"/>
          <p:cNvSpPr/>
          <p:nvPr/>
        </p:nvSpPr>
        <p:spPr>
          <a:xfrm>
            <a:off x="5043488" y="2748695"/>
            <a:ext cx="5900737" cy="1815882"/>
          </a:xfrm>
          <a:prstGeom prst="rect">
            <a:avLst/>
          </a:prstGeom>
        </p:spPr>
        <p:txBody>
          <a:bodyPr wrap="square">
            <a:spAutoFit/>
          </a:bodyPr>
          <a:lstStyle/>
          <a:p>
            <a:pPr marL="742950" lvl="1" indent="-2857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Communication Management </a:t>
            </a:r>
            <a:r>
              <a:rPr lang="en-US" sz="1400" dirty="0">
                <a:effectLst/>
                <a:latin typeface="Segoe UI" pitchFamily="34" charset="0"/>
                <a:ea typeface="Segoe UI" pitchFamily="34" charset="0"/>
                <a:cs typeface="Segoe UI" pitchFamily="34" charset="0"/>
              </a:rPr>
              <a:t>(including Campaigning , Promotion , User Awareness etc.) across multiple geo &amp; Stakeholder Management</a:t>
            </a:r>
          </a:p>
          <a:p>
            <a:pPr marL="742950" lvl="1" indent="-2857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Infrastructure Availability, Platform Availability and Connectivity</a:t>
            </a:r>
          </a:p>
          <a:p>
            <a:pPr marL="742950" lvl="1" indent="-2857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Security</a:t>
            </a:r>
            <a:r>
              <a:rPr lang="en-US" sz="1400" dirty="0">
                <a:effectLst/>
                <a:latin typeface="Segoe UI" pitchFamily="34" charset="0"/>
                <a:ea typeface="Segoe UI" pitchFamily="34" charset="0"/>
                <a:cs typeface="Segoe UI" pitchFamily="34" charset="0"/>
              </a:rPr>
              <a:t> issues, incompatibility with new security, third party authentication approaches</a:t>
            </a:r>
          </a:p>
          <a:p>
            <a:pPr marL="742950" lvl="1" indent="-2857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Product</a:t>
            </a:r>
            <a:r>
              <a:rPr lang="en-US" sz="1400" dirty="0">
                <a:effectLst/>
                <a:latin typeface="Segoe UI" pitchFamily="34" charset="0"/>
                <a:ea typeface="Segoe UI" pitchFamily="34" charset="0"/>
                <a:cs typeface="Segoe UI" pitchFamily="34" charset="0"/>
              </a:rPr>
              <a:t> vendors have stopped </a:t>
            </a:r>
            <a:r>
              <a:rPr lang="en-US" sz="1400" b="1" dirty="0">
                <a:effectLst/>
                <a:latin typeface="Segoe UI" pitchFamily="34" charset="0"/>
                <a:ea typeface="Segoe UI" pitchFamily="34" charset="0"/>
                <a:cs typeface="Segoe UI" pitchFamily="34" charset="0"/>
              </a:rPr>
              <a:t>support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0" y="1449450"/>
            <a:ext cx="1110392" cy="1110392"/>
          </a:xfrm>
          <a:prstGeom prst="rect">
            <a:avLst/>
          </a:prstGeom>
        </p:spPr>
      </p:pic>
      <p:pic>
        <p:nvPicPr>
          <p:cNvPr id="7" name="Picture 6"/>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67763"/>
          <a:stretch/>
        </p:blipFill>
        <p:spPr>
          <a:xfrm>
            <a:off x="5572124" y="1582678"/>
            <a:ext cx="2105025" cy="700087"/>
          </a:xfrm>
          <a:prstGeom prst="rect">
            <a:avLst/>
          </a:prstGeom>
        </p:spPr>
      </p:pic>
      <p:sp>
        <p:nvSpPr>
          <p:cNvPr id="8" name="TextBox 7"/>
          <p:cNvSpPr txBox="1"/>
          <p:nvPr/>
        </p:nvSpPr>
        <p:spPr>
          <a:xfrm>
            <a:off x="1601072" y="1758424"/>
            <a:ext cx="1164101" cy="492443"/>
          </a:xfrm>
          <a:prstGeom prst="rect">
            <a:avLst/>
          </a:prstGeom>
          <a:noFill/>
        </p:spPr>
        <p:txBody>
          <a:bodyPr wrap="none" rtlCol="0">
            <a:spAutoFit/>
          </a:bodyPr>
          <a:lstStyle/>
          <a:p>
            <a:r>
              <a:rPr lang="en-US" sz="2600" b="1" dirty="0">
                <a:solidFill>
                  <a:srgbClr val="178D07"/>
                </a:solidFill>
                <a:latin typeface="Segoe UI" panose="020B0502040204020203" pitchFamily="34" charset="0"/>
                <a:ea typeface="Segoe UI" panose="020B0502040204020203" pitchFamily="34" charset="0"/>
                <a:cs typeface="Segoe UI" panose="020B0502040204020203" pitchFamily="34" charset="0"/>
              </a:rPr>
              <a:t>Needs</a:t>
            </a:r>
            <a:endParaRPr lang="en-IN" sz="2600" b="1" dirty="0">
              <a:solidFill>
                <a:srgbClr val="178D07"/>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173834" y="2748696"/>
            <a:ext cx="4869654" cy="2677656"/>
          </a:xfrm>
          <a:prstGeom prst="rect">
            <a:avLst/>
          </a:prstGeom>
        </p:spPr>
        <p:txBody>
          <a:bodyPr wrap="square">
            <a:spAutoFit/>
          </a:bodyPr>
          <a:lstStyle/>
          <a:p>
            <a:pPr marL="742950" lvl="1" indent="-2857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Reduce Heavily customized environment </a:t>
            </a:r>
            <a:r>
              <a:rPr lang="en-US" sz="1400" dirty="0">
                <a:effectLst/>
                <a:latin typeface="Segoe UI" pitchFamily="34" charset="0"/>
                <a:ea typeface="Segoe UI" pitchFamily="34" charset="0"/>
                <a:cs typeface="Segoe UI" pitchFamily="34" charset="0"/>
              </a:rPr>
              <a:t>&amp; corresponding maintenance cost</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Manage 3</a:t>
            </a:r>
            <a:r>
              <a:rPr lang="en-US" sz="1400" baseline="30000" dirty="0">
                <a:effectLst/>
                <a:latin typeface="Segoe UI" pitchFamily="34" charset="0"/>
                <a:ea typeface="Segoe UI" pitchFamily="34" charset="0"/>
                <a:cs typeface="Segoe UI" pitchFamily="34" charset="0"/>
              </a:rPr>
              <a:t>rd</a:t>
            </a:r>
            <a:r>
              <a:rPr lang="en-US" sz="1400" dirty="0">
                <a:effectLst/>
                <a:latin typeface="Segoe UI" pitchFamily="34" charset="0"/>
                <a:ea typeface="Segoe UI" pitchFamily="34" charset="0"/>
                <a:cs typeface="Segoe UI" pitchFamily="34" charset="0"/>
              </a:rPr>
              <a:t> party tools licensing cost and numerous duplicate unused applications</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Ensure </a:t>
            </a:r>
            <a:r>
              <a:rPr lang="en-US" sz="1400" b="1" dirty="0">
                <a:effectLst/>
                <a:latin typeface="Segoe UI" pitchFamily="34" charset="0"/>
                <a:ea typeface="Segoe UI" pitchFamily="34" charset="0"/>
                <a:cs typeface="Segoe UI" pitchFamily="34" charset="0"/>
              </a:rPr>
              <a:t>minimum disruption to business, </a:t>
            </a:r>
            <a:r>
              <a:rPr lang="en-US" sz="1400" dirty="0">
                <a:effectLst/>
                <a:latin typeface="Segoe UI" pitchFamily="34" charset="0"/>
                <a:ea typeface="Segoe UI" pitchFamily="34" charset="0"/>
                <a:cs typeface="Segoe UI" pitchFamily="34" charset="0"/>
              </a:rPr>
              <a:t>ensure</a:t>
            </a:r>
            <a:r>
              <a:rPr lang="en-US" sz="1400" b="1" dirty="0">
                <a:effectLst/>
                <a:latin typeface="Segoe UI" pitchFamily="34" charset="0"/>
                <a:ea typeface="Segoe UI" pitchFamily="34" charset="0"/>
                <a:cs typeface="Segoe UI" pitchFamily="34" charset="0"/>
              </a:rPr>
              <a:t> governance</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Movement towards </a:t>
            </a:r>
            <a:r>
              <a:rPr lang="en-US" sz="1400" b="1" dirty="0">
                <a:effectLst/>
                <a:latin typeface="Segoe UI" pitchFamily="34" charset="0"/>
                <a:ea typeface="Segoe UI" pitchFamily="34" charset="0"/>
                <a:cs typeface="Segoe UI" pitchFamily="34" charset="0"/>
              </a:rPr>
              <a:t>cloud</a:t>
            </a:r>
            <a:r>
              <a:rPr lang="en-US" sz="1400" dirty="0">
                <a:effectLst/>
                <a:latin typeface="Segoe UI" pitchFamily="34" charset="0"/>
                <a:ea typeface="Segoe UI" pitchFamily="34" charset="0"/>
                <a:cs typeface="Segoe UI" pitchFamily="34" charset="0"/>
              </a:rPr>
              <a:t> (Microsoft &amp; market trend) and seamless integration across a hybrid </a:t>
            </a:r>
            <a:r>
              <a:rPr lang="en-US" sz="1400" dirty="0" smtClean="0">
                <a:effectLst/>
                <a:latin typeface="Segoe UI" pitchFamily="34" charset="0"/>
                <a:ea typeface="Segoe UI" pitchFamily="34" charset="0"/>
                <a:cs typeface="Segoe UI" pitchFamily="34" charset="0"/>
              </a:rPr>
              <a:t>environment</a:t>
            </a:r>
          </a:p>
          <a:p>
            <a:pPr marL="742950" lvl="1" indent="-285750" algn="just">
              <a:buFont typeface="Arial" panose="020B0604020202020204" pitchFamily="34" charset="0"/>
              <a:buChar char="•"/>
            </a:pPr>
            <a:r>
              <a:rPr lang="en-US" sz="1400" dirty="0" smtClean="0">
                <a:effectLst/>
                <a:latin typeface="Segoe UI" pitchFamily="34" charset="0"/>
                <a:ea typeface="Segoe UI" pitchFamily="34" charset="0"/>
                <a:cs typeface="Segoe UI" pitchFamily="34" charset="0"/>
              </a:rPr>
              <a:t>Many applications </a:t>
            </a:r>
            <a:r>
              <a:rPr lang="en-US" sz="1400" b="1" dirty="0" smtClean="0">
                <a:effectLst/>
                <a:latin typeface="Segoe UI" pitchFamily="34" charset="0"/>
                <a:ea typeface="Segoe UI" pitchFamily="34" charset="0"/>
                <a:cs typeface="Segoe UI" pitchFamily="34" charset="0"/>
              </a:rPr>
              <a:t>have common UI / functionalities / capabilities </a:t>
            </a:r>
            <a:r>
              <a:rPr lang="en-US" sz="1400" dirty="0" smtClean="0">
                <a:effectLst/>
                <a:latin typeface="Segoe UI" pitchFamily="34" charset="0"/>
                <a:ea typeface="Segoe UI" pitchFamily="34" charset="0"/>
                <a:cs typeface="Segoe UI" pitchFamily="34" charset="0"/>
              </a:rPr>
              <a:t>which can be at least be grouped in the target platform</a:t>
            </a:r>
            <a:endParaRPr lang="en-US" sz="1400" dirty="0">
              <a:effectLst/>
              <a:latin typeface="Segoe UI" pitchFamily="34" charset="0"/>
              <a:ea typeface="Segoe UI" pitchFamily="34" charset="0"/>
              <a:cs typeface="Segoe UI" pitchFamily="34" charset="0"/>
            </a:endParaRPr>
          </a:p>
        </p:txBody>
      </p:sp>
      <p:sp>
        <p:nvSpPr>
          <p:cNvPr id="10" name="TextBox 9"/>
          <p:cNvSpPr txBox="1"/>
          <p:nvPr/>
        </p:nvSpPr>
        <p:spPr>
          <a:xfrm>
            <a:off x="7811372" y="1758423"/>
            <a:ext cx="1880643" cy="492443"/>
          </a:xfrm>
          <a:prstGeom prst="rect">
            <a:avLst/>
          </a:prstGeom>
          <a:noFill/>
        </p:spPr>
        <p:txBody>
          <a:bodyPr wrap="none" rtlCol="0">
            <a:spAutoFit/>
          </a:bodyPr>
          <a:lstStyle/>
          <a:p>
            <a:r>
              <a:rPr lang="en-US" sz="2600" b="1" dirty="0">
                <a:solidFill>
                  <a:srgbClr val="C0560F"/>
                </a:solidFill>
                <a:latin typeface="Segoe UI" panose="020B0502040204020203" pitchFamily="34" charset="0"/>
                <a:ea typeface="Segoe UI" panose="020B0502040204020203" pitchFamily="34" charset="0"/>
                <a:cs typeface="Segoe UI" panose="020B0502040204020203" pitchFamily="34" charset="0"/>
              </a:rPr>
              <a:t>Challenges</a:t>
            </a:r>
            <a:endParaRPr lang="en-IN" sz="2600" b="1" dirty="0">
              <a:solidFill>
                <a:srgbClr val="C0560F"/>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8937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 Differentiator - Capability Driven Migration</a:t>
            </a:r>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056392"/>
            <a:ext cx="9324040" cy="525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lded Corner 5"/>
          <p:cNvSpPr/>
          <p:nvPr/>
        </p:nvSpPr>
        <p:spPr bwMode="auto">
          <a:xfrm>
            <a:off x="9387676" y="1589466"/>
            <a:ext cx="2494258" cy="4826325"/>
          </a:xfrm>
          <a:prstGeom prst="foldedCorner">
            <a:avLst>
              <a:gd name="adj" fmla="val 11720"/>
            </a:avLst>
          </a:prstGeom>
          <a:solidFill>
            <a:srgbClr val="FFFFFF"/>
          </a:solidFill>
          <a:ln w="3175" cap="flat" cmpd="sng" algn="ctr">
            <a:noFill/>
            <a:prstDash val="solid"/>
            <a:miter lim="800000"/>
            <a:headEnd type="none" w="sm" len="sm"/>
            <a:tailEnd type="triangle" w="med" len="med"/>
          </a:ln>
          <a:effectLst>
            <a:outerShdw blurRad="63500" dist="88900" dir="8100000" algn="tr" rotWithShape="0">
              <a:schemeClr val="bg1">
                <a:lumMod val="75000"/>
                <a:alpha val="40000"/>
              </a:schemeClr>
            </a:outerShdw>
          </a:effectLst>
        </p:spPr>
        <p:txBody>
          <a:bodyPr vert="horz" wrap="none" lIns="91440" tIns="45720" rIns="2286000" bIns="45720" numCol="1" rtlCol="0" anchor="t" anchorCtr="0" compatLnSpc="1">
            <a:prstTxWarp prst="textNoShape">
              <a:avLst/>
            </a:prstTxWarp>
            <a:no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Stage by stage execution</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Each capability getting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matured by end of each stage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Multiple sprints will be executed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with each sprint focusing on a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specific core/ business capability.</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Epics and stories created in each </a:t>
            </a:r>
          </a:p>
          <a:p>
            <a:pPr marL="176213"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stage for each capability –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validated with business within the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release cycle of that stage</a:t>
            </a:r>
          </a:p>
          <a:p>
            <a:pPr marL="176213" marR="0" lvl="0" indent="0"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30-40% of apps transformed from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source to target at stage 2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(with lot of common features)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85-90% of source applications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transformed to target at end of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stage 3</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Only 15-20% left for stage 4 </a:t>
            </a:r>
            <a:r>
              <a:rPr kumimoji="0" lang="en-US" sz="1200" b="0" i="0" u="none" strike="noStrike" kern="0" cap="none" spc="0" normalizeH="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 - </a:t>
            </a:r>
            <a:br>
              <a:rPr kumimoji="0" lang="en-US" sz="1200" b="0" i="0" u="none" strike="noStrike" kern="0" cap="none" spc="0" normalizeH="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individual appl. specific (critical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applications only) capabilities are </a:t>
            </a:r>
            <a:b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developed</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
            </a:r>
            <a:br>
              <a:rPr kumimoji="0" lang="en-US" sz="10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US" sz="1000" b="0" i="0" u="none" strike="noStrike" kern="0" cap="none" spc="0" normalizeH="0" baseline="0" noProof="0" dirty="0">
              <a:ln>
                <a:noFill/>
              </a:ln>
              <a:solidFill>
                <a:srgbClr val="333399">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11966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Differentiator – HCL RA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708" y="998877"/>
            <a:ext cx="8471149" cy="5364743"/>
          </a:xfrm>
          <a:prstGeom prst="rect">
            <a:avLst/>
          </a:prstGeom>
        </p:spPr>
      </p:pic>
    </p:spTree>
    <p:extLst>
      <p:ext uri="{BB962C8B-B14F-4D97-AF65-F5344CB8AC3E}">
        <p14:creationId xmlns:p14="http://schemas.microsoft.com/office/powerpoint/2010/main" val="1451092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Technology Differentiator – Reusable Assets</a:t>
            </a:r>
          </a:p>
        </p:txBody>
      </p:sp>
      <p:cxnSp>
        <p:nvCxnSpPr>
          <p:cNvPr id="6" name="Straight Connector 5"/>
          <p:cNvCxnSpPr>
            <a:stCxn id="32" idx="0"/>
          </p:cNvCxnSpPr>
          <p:nvPr/>
        </p:nvCxnSpPr>
        <p:spPr>
          <a:xfrm flipV="1">
            <a:off x="6786651" y="3636614"/>
            <a:ext cx="0" cy="620219"/>
          </a:xfrm>
          <a:prstGeom prst="line">
            <a:avLst/>
          </a:prstGeom>
          <a:noFill/>
          <a:ln w="38100" cap="flat" cmpd="sng" algn="ctr">
            <a:solidFill>
              <a:sysClr val="window" lastClr="FFFFFF">
                <a:lumMod val="65000"/>
              </a:sysClr>
            </a:solidFill>
            <a:prstDash val="sysDash"/>
            <a:miter lim="800000"/>
          </a:ln>
          <a:effectLst/>
        </p:spPr>
      </p:cxnSp>
      <p:cxnSp>
        <p:nvCxnSpPr>
          <p:cNvPr id="7" name="Straight Connector 6"/>
          <p:cNvCxnSpPr/>
          <p:nvPr/>
        </p:nvCxnSpPr>
        <p:spPr>
          <a:xfrm flipH="1" flipV="1">
            <a:off x="6791138" y="4396309"/>
            <a:ext cx="0" cy="698686"/>
          </a:xfrm>
          <a:prstGeom prst="line">
            <a:avLst/>
          </a:prstGeom>
          <a:noFill/>
          <a:ln w="38100" cap="flat" cmpd="sng" algn="ctr">
            <a:solidFill>
              <a:sysClr val="window" lastClr="FFFFFF">
                <a:lumMod val="65000"/>
              </a:sysClr>
            </a:solidFill>
            <a:prstDash val="sysDash"/>
            <a:miter lim="800000"/>
          </a:ln>
          <a:effectLst/>
        </p:spPr>
      </p:cxnSp>
      <p:cxnSp>
        <p:nvCxnSpPr>
          <p:cNvPr id="8" name="Straight Connector 7"/>
          <p:cNvCxnSpPr/>
          <p:nvPr/>
        </p:nvCxnSpPr>
        <p:spPr>
          <a:xfrm flipV="1">
            <a:off x="4493078" y="2925679"/>
            <a:ext cx="8699" cy="677724"/>
          </a:xfrm>
          <a:prstGeom prst="line">
            <a:avLst/>
          </a:prstGeom>
          <a:noFill/>
          <a:ln w="38100" cap="flat" cmpd="sng" algn="ctr">
            <a:solidFill>
              <a:sysClr val="window" lastClr="FFFFFF">
                <a:lumMod val="65000"/>
              </a:sysClr>
            </a:solidFill>
            <a:prstDash val="sysDash"/>
            <a:miter lim="800000"/>
          </a:ln>
          <a:effectLst/>
        </p:spPr>
      </p:cxnSp>
      <p:cxnSp>
        <p:nvCxnSpPr>
          <p:cNvPr id="9" name="Straight Connector 8"/>
          <p:cNvCxnSpPr/>
          <p:nvPr/>
        </p:nvCxnSpPr>
        <p:spPr>
          <a:xfrm>
            <a:off x="9083482" y="2986508"/>
            <a:ext cx="0" cy="671542"/>
          </a:xfrm>
          <a:prstGeom prst="line">
            <a:avLst/>
          </a:prstGeom>
          <a:noFill/>
          <a:ln w="38100" cap="flat" cmpd="sng" algn="ctr">
            <a:solidFill>
              <a:sysClr val="window" lastClr="FFFFFF">
                <a:lumMod val="65000"/>
              </a:sysClr>
            </a:solidFill>
            <a:prstDash val="sysDash"/>
            <a:miter lim="800000"/>
          </a:ln>
          <a:effectLst/>
        </p:spPr>
      </p:cxnSp>
      <p:grpSp>
        <p:nvGrpSpPr>
          <p:cNvPr id="10" name="Group 9"/>
          <p:cNvGrpSpPr/>
          <p:nvPr/>
        </p:nvGrpSpPr>
        <p:grpSpPr>
          <a:xfrm>
            <a:off x="691403" y="1856592"/>
            <a:ext cx="2151529" cy="1828800"/>
            <a:chOff x="2164976" y="2393576"/>
            <a:chExt cx="2151529" cy="1828800"/>
          </a:xfrm>
        </p:grpSpPr>
        <p:sp>
          <p:nvSpPr>
            <p:cNvPr id="11" name="Hexagon 10"/>
            <p:cNvSpPr/>
            <p:nvPr/>
          </p:nvSpPr>
          <p:spPr>
            <a:xfrm>
              <a:off x="2164976" y="2393576"/>
              <a:ext cx="2151529" cy="1828800"/>
            </a:xfrm>
            <a:prstGeom prst="hexagon">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9"/>
            <p:cNvSpPr txBox="1"/>
            <p:nvPr/>
          </p:nvSpPr>
          <p:spPr>
            <a:xfrm>
              <a:off x="2307291" y="2650853"/>
              <a:ext cx="186690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CAFPoint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Upgrade Estimator</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2388781" y="3364485"/>
              <a:ext cx="1736373" cy="400110"/>
            </a:xfrm>
            <a:prstGeom prst="rect">
              <a:avLst/>
            </a:prstGeom>
            <a:noFill/>
          </p:spPr>
          <p:txBody>
            <a:bodyPr wrap="non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9F9F9"/>
                  </a:solidFill>
                  <a:effectLst/>
                  <a:uLnTx/>
                  <a:uFillTx/>
                  <a:latin typeface="Segoe UI" pitchFamily="34" charset="0"/>
                  <a:ea typeface="Segoe UI" pitchFamily="34" charset="0"/>
                  <a:cs typeface="Segoe UI" pitchFamily="34" charset="0"/>
                </a:rPr>
                <a:t>1-Click Estimator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9F9F9"/>
                  </a:solidFill>
                  <a:effectLst/>
                  <a:uLnTx/>
                  <a:uFillTx/>
                  <a:latin typeface="Segoe UI" pitchFamily="34" charset="0"/>
                  <a:ea typeface="Segoe UI" pitchFamily="34" charset="0"/>
                  <a:cs typeface="Segoe UI" pitchFamily="34" charset="0"/>
                </a:rPr>
                <a:t>Detailed Estimation Tool</a:t>
              </a:r>
              <a:endParaRPr kumimoji="0" lang="en-US" sz="1200" b="0" i="0" u="none" strike="noStrike" kern="0" cap="none" spc="0" normalizeH="0" baseline="0" noProof="0" dirty="0">
                <a:ln>
                  <a:noFill/>
                </a:ln>
                <a:solidFill>
                  <a:srgbClr val="F9F9F9"/>
                </a:solidFill>
                <a:effectLst/>
                <a:uLnTx/>
                <a:uFillTx/>
                <a:latin typeface="Segoe UI" pitchFamily="34" charset="0"/>
                <a:ea typeface="Segoe UI" pitchFamily="34" charset="0"/>
                <a:cs typeface="Segoe UI" pitchFamily="34" charset="0"/>
              </a:endParaRPr>
            </a:p>
          </p:txBody>
        </p:sp>
      </p:grpSp>
      <p:grpSp>
        <p:nvGrpSpPr>
          <p:cNvPr id="14" name="Group 13"/>
          <p:cNvGrpSpPr/>
          <p:nvPr/>
        </p:nvGrpSpPr>
        <p:grpSpPr>
          <a:xfrm>
            <a:off x="3423213" y="1157708"/>
            <a:ext cx="2151529" cy="1828800"/>
            <a:chOff x="3917576" y="1452282"/>
            <a:chExt cx="2151529" cy="1828800"/>
          </a:xfrm>
        </p:grpSpPr>
        <p:sp>
          <p:nvSpPr>
            <p:cNvPr id="15" name="Hexagon 14"/>
            <p:cNvSpPr/>
            <p:nvPr/>
          </p:nvSpPr>
          <p:spPr>
            <a:xfrm>
              <a:off x="3917576" y="1452282"/>
              <a:ext cx="2151529" cy="1828800"/>
            </a:xfrm>
            <a:prstGeom prst="hexagon">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4059890" y="1496678"/>
              <a:ext cx="18669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O365 Compatibility</a:t>
              </a:r>
              <a:b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Checker</a:t>
              </a:r>
              <a:endParaRPr kumimoji="0" lang="en-IN" sz="14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4157248" y="2267782"/>
              <a:ext cx="1739154" cy="861774"/>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Reads current</a:t>
              </a:r>
              <a:r>
                <a:rPr kumimoji="0" lang="en-US" sz="1000" b="0" i="0" u="none" strike="noStrike" kern="0" cap="none" spc="0" normalizeH="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source code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kern="0" dirty="0">
                  <a:solidFill>
                    <a:srgbClr val="FFC000">
                      <a:lumMod val="50000"/>
                    </a:srgbClr>
                  </a:solidFill>
                  <a:latin typeface="Segoe UI" panose="020B0502040204020203" pitchFamily="34" charset="0"/>
                  <a:ea typeface="Segoe UI" panose="020B0502040204020203" pitchFamily="34" charset="0"/>
                  <a:cs typeface="Segoe UI" panose="020B0502040204020203" pitchFamily="34" charset="0"/>
                </a:rPr>
                <a:t>Reports code snippets not compatible with O365</a:t>
              </a:r>
              <a:endPar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pSp>
      <p:grpSp>
        <p:nvGrpSpPr>
          <p:cNvPr id="18" name="Group 17"/>
          <p:cNvGrpSpPr/>
          <p:nvPr/>
        </p:nvGrpSpPr>
        <p:grpSpPr>
          <a:xfrm>
            <a:off x="3445060" y="3603403"/>
            <a:ext cx="2151529" cy="1828800"/>
            <a:chOff x="3917576" y="3334870"/>
            <a:chExt cx="2151529" cy="1828800"/>
          </a:xfrm>
        </p:grpSpPr>
        <p:sp>
          <p:nvSpPr>
            <p:cNvPr id="19" name="Hexagon 18"/>
            <p:cNvSpPr/>
            <p:nvPr/>
          </p:nvSpPr>
          <p:spPr>
            <a:xfrm>
              <a:off x="3917576" y="3334870"/>
              <a:ext cx="2151529" cy="1828800"/>
            </a:xfrm>
            <a:prstGeom prst="hexagon">
              <a:avLst/>
            </a:prstGeom>
            <a:solidFill>
              <a:srgbClr val="CAE4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4053167" y="3389834"/>
              <a:ext cx="18669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Disposition Tool </a:t>
              </a:r>
              <a:r>
                <a:rPr kumimoji="0" lang="en-US" sz="1200" b="1" i="0" u="none" strike="noStrike" kern="120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(ADT)</a:t>
              </a:r>
              <a:endParaRPr kumimoji="0" lang="en-IN" sz="1400" b="1" i="0" u="none" strike="noStrike" kern="120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4187636" y="4051790"/>
              <a:ext cx="1739154" cy="1015663"/>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Owner Identification</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Decommission WF</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Archival WF</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70C0"/>
                  </a:solidFill>
                  <a:effectLst/>
                  <a:uLnTx/>
                  <a:uFillTx/>
                  <a:latin typeface="Segoe UI" panose="020B0502040204020203" pitchFamily="34" charset="0"/>
                  <a:ea typeface="Segoe UI" panose="020B0502040204020203" pitchFamily="34" charset="0"/>
                  <a:cs typeface="Segoe UI" panose="020B0502040204020203" pitchFamily="34" charset="0"/>
                </a:rPr>
                <a:t>Application Migration WF</a:t>
              </a:r>
            </a:p>
          </p:txBody>
        </p:sp>
      </p:grpSp>
      <p:grpSp>
        <p:nvGrpSpPr>
          <p:cNvPr id="22" name="Group 21"/>
          <p:cNvGrpSpPr/>
          <p:nvPr/>
        </p:nvGrpSpPr>
        <p:grpSpPr>
          <a:xfrm>
            <a:off x="5751829" y="1864252"/>
            <a:ext cx="2151529" cy="1828800"/>
            <a:chOff x="5656729" y="2393576"/>
            <a:chExt cx="2151529" cy="1828800"/>
          </a:xfrm>
        </p:grpSpPr>
        <p:sp>
          <p:nvSpPr>
            <p:cNvPr id="23" name="Hexagon 22"/>
            <p:cNvSpPr/>
            <p:nvPr/>
          </p:nvSpPr>
          <p:spPr>
            <a:xfrm>
              <a:off x="5656729" y="2393576"/>
              <a:ext cx="2151529" cy="1828800"/>
            </a:xfrm>
            <a:prstGeom prst="hexagon">
              <a:avLst/>
            </a:prstGeom>
            <a:solidFill>
              <a:srgbClr val="F8CE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5812490" y="2429710"/>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rPr>
                <a:t>Core Upgrade Execution Tool</a:t>
              </a:r>
              <a:endParaRPr kumimoji="0" lang="en-IN" sz="1400" b="1" i="0" u="none" strike="noStrike" kern="1200" cap="none" spc="0" normalizeH="0" baseline="0" noProof="0" dirty="0">
                <a:ln>
                  <a:noFill/>
                </a:ln>
                <a:solidFill>
                  <a:srgbClr val="C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5920067" y="3011848"/>
              <a:ext cx="1739154" cy="1169551"/>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Upgrade through </a:t>
              </a:r>
              <a:r>
                <a:rPr kumimoji="0" lang="en-US" sz="1000" b="1"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High Sped Migration API</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3</a:t>
              </a:r>
              <a:r>
                <a:rPr kumimoji="0" lang="en-US" sz="1000" b="0" i="0" u="none" strike="noStrike" kern="0" cap="none" spc="0" normalizeH="0" baseline="3000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rd</a:t>
              </a: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 Party Tool based Upgrade</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ED7D31">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OOB default MS recommendation based Upgrade mechanism</a:t>
              </a:r>
            </a:p>
          </p:txBody>
        </p:sp>
      </p:grpSp>
      <p:grpSp>
        <p:nvGrpSpPr>
          <p:cNvPr id="26" name="Group 25"/>
          <p:cNvGrpSpPr/>
          <p:nvPr/>
        </p:nvGrpSpPr>
        <p:grpSpPr>
          <a:xfrm>
            <a:off x="8024058" y="3617141"/>
            <a:ext cx="2151529" cy="1828800"/>
            <a:chOff x="7422776" y="1452282"/>
            <a:chExt cx="2151529" cy="1828800"/>
          </a:xfrm>
        </p:grpSpPr>
        <p:sp>
          <p:nvSpPr>
            <p:cNvPr id="27" name="Hexagon 26"/>
            <p:cNvSpPr/>
            <p:nvPr/>
          </p:nvSpPr>
          <p:spPr>
            <a:xfrm>
              <a:off x="7422776" y="1452282"/>
              <a:ext cx="2151529" cy="1828800"/>
            </a:xfrm>
            <a:prstGeom prst="hexagon">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7565090" y="1528962"/>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CAF Upgrade Test Factory</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7659221" y="2238214"/>
              <a:ext cx="1772769" cy="861774"/>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scenario</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cases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strategy</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5B9BD5">
                      <a:lumMod val="20000"/>
                      <a:lumOff val="80000"/>
                    </a:srgbClr>
                  </a:solidFill>
                  <a:effectLst/>
                  <a:uLnTx/>
                  <a:uFillTx/>
                  <a:latin typeface="Segoe UI" pitchFamily="34" charset="0"/>
                  <a:ea typeface="Segoe UI" pitchFamily="34" charset="0"/>
                  <a:cs typeface="Segoe UI" pitchFamily="34" charset="0"/>
                </a:rPr>
                <a:t>Pre-defined test methodology</a:t>
              </a:r>
            </a:p>
          </p:txBody>
        </p:sp>
      </p:grpSp>
      <p:grpSp>
        <p:nvGrpSpPr>
          <p:cNvPr id="30" name="Group 29"/>
          <p:cNvGrpSpPr/>
          <p:nvPr/>
        </p:nvGrpSpPr>
        <p:grpSpPr>
          <a:xfrm>
            <a:off x="5724334" y="4219128"/>
            <a:ext cx="2151529" cy="1828800"/>
            <a:chOff x="5670176" y="4289611"/>
            <a:chExt cx="2151529" cy="1828800"/>
          </a:xfrm>
        </p:grpSpPr>
        <p:sp>
          <p:nvSpPr>
            <p:cNvPr id="31" name="Hexagon 30"/>
            <p:cNvSpPr/>
            <p:nvPr/>
          </p:nvSpPr>
          <p:spPr>
            <a:xfrm>
              <a:off x="5670176" y="4289611"/>
              <a:ext cx="2151529" cy="1828800"/>
            </a:xfrm>
            <a:prstGeom prst="hexagon">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5799043" y="4327316"/>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Web Content Migrator</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5876364" y="5026002"/>
              <a:ext cx="1739154" cy="861774"/>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A5A5A5">
                      <a:lumMod val="20000"/>
                      <a:lumOff val="80000"/>
                    </a:srgbClr>
                  </a:solidFill>
                  <a:effectLst/>
                  <a:uLnTx/>
                  <a:uFillTx/>
                  <a:latin typeface="Segoe UI" panose="020B0502040204020203" pitchFamily="34" charset="0"/>
                  <a:ea typeface="Segoe UI" panose="020B0502040204020203" pitchFamily="34" charset="0"/>
                  <a:cs typeface="Segoe UI" panose="020B0502040204020203" pitchFamily="34" charset="0"/>
                </a:rPr>
                <a:t>Migrate from published web content</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A5A5A5">
                      <a:lumMod val="20000"/>
                      <a:lumOff val="80000"/>
                    </a:srgbClr>
                  </a:solidFill>
                  <a:effectLst/>
                  <a:uLnTx/>
                  <a:uFillTx/>
                  <a:latin typeface="Segoe UI" panose="020B0502040204020203" pitchFamily="34" charset="0"/>
                  <a:ea typeface="Segoe UI" panose="020B0502040204020203" pitchFamily="34" charset="0"/>
                  <a:cs typeface="Segoe UI" panose="020B0502040204020203" pitchFamily="34" charset="0"/>
                </a:rPr>
                <a:t>Web content migrated to target SharePoint site as web pages</a:t>
              </a:r>
            </a:p>
          </p:txBody>
        </p:sp>
      </p:grpSp>
      <p:grpSp>
        <p:nvGrpSpPr>
          <p:cNvPr id="34" name="Group 33"/>
          <p:cNvGrpSpPr/>
          <p:nvPr/>
        </p:nvGrpSpPr>
        <p:grpSpPr>
          <a:xfrm>
            <a:off x="8021549" y="1157708"/>
            <a:ext cx="2151529" cy="1828800"/>
            <a:chOff x="7469833" y="3345632"/>
            <a:chExt cx="2151529" cy="1828800"/>
          </a:xfrm>
        </p:grpSpPr>
        <p:sp>
          <p:nvSpPr>
            <p:cNvPr id="35" name="Hexagon 34"/>
            <p:cNvSpPr/>
            <p:nvPr/>
          </p:nvSpPr>
          <p:spPr>
            <a:xfrm>
              <a:off x="7469833" y="3345632"/>
              <a:ext cx="2151529" cy="1828800"/>
            </a:xfrm>
            <a:prstGeom prst="hexagon">
              <a:avLst/>
            </a:prstGeom>
            <a:solidFill>
              <a:srgbClr val="7DCD8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7618851" y="3457259"/>
              <a:ext cx="187259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Automated Deployment Tool</a:t>
              </a:r>
              <a:endParaRPr kumimoji="0" lang="en-IN"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p:cNvSpPr txBox="1"/>
            <p:nvPr/>
          </p:nvSpPr>
          <p:spPr>
            <a:xfrm>
              <a:off x="7628963" y="4191538"/>
              <a:ext cx="1739154" cy="707886"/>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rPr>
                <a:t>Pre-defined deployment steps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latin typeface="Segoe UI" pitchFamily="34" charset="0"/>
                  <a:ea typeface="Segoe UI" pitchFamily="34" charset="0"/>
                  <a:cs typeface="Segoe UI" pitchFamily="34" charset="0"/>
                </a:rPr>
                <a:t>Pre-defined deployment scripts</a:t>
              </a:r>
            </a:p>
          </p:txBody>
        </p:sp>
      </p:grpSp>
      <p:cxnSp>
        <p:nvCxnSpPr>
          <p:cNvPr id="44" name="Elbow Connector 43"/>
          <p:cNvCxnSpPr>
            <a:stCxn id="23" idx="0"/>
          </p:cNvCxnSpPr>
          <p:nvPr/>
        </p:nvCxnSpPr>
        <p:spPr>
          <a:xfrm>
            <a:off x="7903358" y="2778652"/>
            <a:ext cx="1215088" cy="609144"/>
          </a:xfrm>
          <a:prstGeom prst="bentConnector3">
            <a:avLst>
              <a:gd name="adj1" fmla="val 24915"/>
            </a:avLst>
          </a:prstGeom>
          <a:noFill/>
          <a:ln w="38100" cap="flat" cmpd="sng" algn="ctr">
            <a:solidFill>
              <a:sysClr val="window" lastClr="FFFFFF">
                <a:lumMod val="65000"/>
              </a:sysClr>
            </a:solidFill>
            <a:prstDash val="sysDash"/>
            <a:miter lim="800000"/>
          </a:ln>
          <a:effectLst/>
        </p:spPr>
      </p:cxnSp>
      <p:cxnSp>
        <p:nvCxnSpPr>
          <p:cNvPr id="45" name="Elbow Connector 44"/>
          <p:cNvCxnSpPr>
            <a:stCxn id="11" idx="0"/>
            <a:endCxn id="15" idx="3"/>
          </p:cNvCxnSpPr>
          <p:nvPr/>
        </p:nvCxnSpPr>
        <p:spPr>
          <a:xfrm flipV="1">
            <a:off x="2842932" y="2072108"/>
            <a:ext cx="580281" cy="698884"/>
          </a:xfrm>
          <a:prstGeom prst="bentConnector3">
            <a:avLst>
              <a:gd name="adj1" fmla="val 50000"/>
            </a:avLst>
          </a:prstGeom>
          <a:noFill/>
          <a:ln w="38100" cap="flat" cmpd="sng" algn="ctr">
            <a:solidFill>
              <a:sysClr val="window" lastClr="FFFFFF">
                <a:lumMod val="65000"/>
              </a:sysClr>
            </a:solidFill>
            <a:prstDash val="sysDash"/>
            <a:miter lim="800000"/>
          </a:ln>
          <a:effectLst/>
        </p:spPr>
      </p:cxnSp>
      <p:cxnSp>
        <p:nvCxnSpPr>
          <p:cNvPr id="47" name="Elbow Connector 46"/>
          <p:cNvCxnSpPr/>
          <p:nvPr/>
        </p:nvCxnSpPr>
        <p:spPr>
          <a:xfrm flipV="1">
            <a:off x="-30285" y="2756340"/>
            <a:ext cx="754018" cy="596239"/>
          </a:xfrm>
          <a:prstGeom prst="bentConnector3">
            <a:avLst>
              <a:gd name="adj1" fmla="val 50000"/>
            </a:avLst>
          </a:prstGeom>
          <a:noFill/>
          <a:ln w="38100" cap="flat" cmpd="sng" algn="ctr">
            <a:solidFill>
              <a:sysClr val="window" lastClr="FFFFFF">
                <a:lumMod val="65000"/>
              </a:sysClr>
            </a:solidFill>
            <a:prstDash val="sysDash"/>
            <a:miter lim="800000"/>
          </a:ln>
          <a:effectLst/>
        </p:spPr>
      </p:cxnSp>
      <p:cxnSp>
        <p:nvCxnSpPr>
          <p:cNvPr id="54" name="Straight Connector 53"/>
          <p:cNvCxnSpPr/>
          <p:nvPr/>
        </p:nvCxnSpPr>
        <p:spPr>
          <a:xfrm flipV="1">
            <a:off x="1811990" y="3658050"/>
            <a:ext cx="1" cy="542839"/>
          </a:xfrm>
          <a:prstGeom prst="line">
            <a:avLst/>
          </a:prstGeom>
          <a:noFill/>
          <a:ln w="38100" cap="flat" cmpd="sng" algn="ctr">
            <a:solidFill>
              <a:sysClr val="window" lastClr="FFFFFF">
                <a:lumMod val="65000"/>
              </a:sysClr>
            </a:solidFill>
            <a:prstDash val="sysDash"/>
            <a:miter lim="800000"/>
          </a:ln>
          <a:effectLst/>
        </p:spPr>
      </p:cxnSp>
      <p:grpSp>
        <p:nvGrpSpPr>
          <p:cNvPr id="56" name="Group 55"/>
          <p:cNvGrpSpPr/>
          <p:nvPr/>
        </p:nvGrpSpPr>
        <p:grpSpPr>
          <a:xfrm>
            <a:off x="722914" y="4216140"/>
            <a:ext cx="2151529" cy="1828800"/>
            <a:chOff x="3917576" y="1452282"/>
            <a:chExt cx="2151529" cy="1828800"/>
          </a:xfrm>
        </p:grpSpPr>
        <p:sp>
          <p:nvSpPr>
            <p:cNvPr id="57" name="Hexagon 56"/>
            <p:cNvSpPr/>
            <p:nvPr/>
          </p:nvSpPr>
          <p:spPr>
            <a:xfrm>
              <a:off x="3917576" y="1452282"/>
              <a:ext cx="2151529" cy="1828800"/>
            </a:xfrm>
            <a:prstGeom prst="hexagon">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TextBox 57"/>
            <p:cNvSpPr txBox="1"/>
            <p:nvPr/>
          </p:nvSpPr>
          <p:spPr>
            <a:xfrm>
              <a:off x="4059890" y="1496678"/>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Pre-upgrade Analyzer</a:t>
              </a:r>
              <a:endParaRPr kumimoji="0" lang="en-IN" sz="14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4187637" y="2143021"/>
              <a:ext cx="1739154" cy="1015663"/>
            </a:xfrm>
            <a:prstGeom prst="rect">
              <a:avLst/>
            </a:prstGeom>
            <a:noFill/>
          </p:spPr>
          <p:txBody>
            <a:bodyPr wrap="square" rtlCol="0">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Reads source SharePoint Environment </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Exports Schema in XML</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Import Schema in PUA</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Analyses schema</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FFC000">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rPr>
                <a:t>Reporting</a:t>
              </a:r>
            </a:p>
          </p:txBody>
        </p:sp>
      </p:grpSp>
      <p:cxnSp>
        <p:nvCxnSpPr>
          <p:cNvPr id="63" name="Elbow Connector 62"/>
          <p:cNvCxnSpPr>
            <a:endCxn id="23" idx="3"/>
          </p:cNvCxnSpPr>
          <p:nvPr/>
        </p:nvCxnSpPr>
        <p:spPr>
          <a:xfrm flipV="1">
            <a:off x="4501777" y="2778652"/>
            <a:ext cx="1250052" cy="573927"/>
          </a:xfrm>
          <a:prstGeom prst="bentConnector3">
            <a:avLst>
              <a:gd name="adj1" fmla="val 70900"/>
            </a:avLst>
          </a:prstGeom>
          <a:noFill/>
          <a:ln w="38100" cap="flat" cmpd="sng" algn="ctr">
            <a:solidFill>
              <a:sysClr val="window" lastClr="FFFFFF">
                <a:lumMod val="65000"/>
              </a:sysClr>
            </a:solidFill>
            <a:prstDash val="sysDash"/>
            <a:miter lim="800000"/>
          </a:ln>
          <a:effectLst/>
        </p:spPr>
      </p:cxnSp>
      <p:sp>
        <p:nvSpPr>
          <p:cNvPr id="94" name="TextBox 93"/>
          <p:cNvSpPr txBox="1"/>
          <p:nvPr/>
        </p:nvSpPr>
        <p:spPr>
          <a:xfrm>
            <a:off x="10156693" y="4568324"/>
            <a:ext cx="1798890" cy="1692771"/>
          </a:xfrm>
          <a:prstGeom prst="rect">
            <a:avLst/>
          </a:prstGeom>
          <a:noFill/>
        </p:spPr>
        <p:txBody>
          <a:bodyPr wrap="none" rtlCol="0">
            <a:spAutoFit/>
          </a:bodyPr>
          <a:lstStyle/>
          <a:p>
            <a:pPr algn="ctr" eaLnBrk="1" fontAlgn="auto" hangingPunct="1">
              <a:spcBef>
                <a:spcPts val="0"/>
              </a:spcBef>
              <a:spcAft>
                <a:spcPts val="0"/>
              </a:spcAft>
            </a:pPr>
            <a:r>
              <a:rPr lang="en-US" sz="7200"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t>+</a:t>
            </a:r>
          </a:p>
          <a:p>
            <a:pPr algn="ctr" eaLnBrk="1" fontAlgn="auto" hangingPunct="1">
              <a:spcBef>
                <a:spcPts val="0"/>
              </a:spcBef>
              <a:spcAft>
                <a:spcPts val="0"/>
              </a:spcAft>
            </a:pPr>
            <a:r>
              <a:rPr lang="en-US" sz="3200" b="1" dirty="0">
                <a:solidFill>
                  <a:prstClr val="white">
                    <a:lumMod val="65000"/>
                  </a:prstClr>
                </a:solidFill>
                <a:latin typeface="Segoe UI" panose="020B0502040204020203" pitchFamily="34" charset="0"/>
                <a:ea typeface="Segoe UI" panose="020B0502040204020203" pitchFamily="34" charset="0"/>
                <a:cs typeface="Segoe UI" panose="020B0502040204020203" pitchFamily="34" charset="0"/>
              </a:rPr>
              <a:t>40 More</a:t>
            </a:r>
          </a:p>
        </p:txBody>
      </p:sp>
      <p:cxnSp>
        <p:nvCxnSpPr>
          <p:cNvPr id="95" name="Elbow Connector 94"/>
          <p:cNvCxnSpPr>
            <a:stCxn id="35" idx="0"/>
          </p:cNvCxnSpPr>
          <p:nvPr/>
        </p:nvCxnSpPr>
        <p:spPr>
          <a:xfrm>
            <a:off x="10173078" y="2072108"/>
            <a:ext cx="830073" cy="460657"/>
          </a:xfrm>
          <a:prstGeom prst="bentConnector3">
            <a:avLst>
              <a:gd name="adj1" fmla="val 99382"/>
            </a:avLst>
          </a:prstGeom>
          <a:noFill/>
          <a:ln w="38100" cap="flat" cmpd="sng" algn="ctr">
            <a:solidFill>
              <a:sysClr val="window" lastClr="FFFFFF">
                <a:lumMod val="65000"/>
              </a:sysClr>
            </a:solidFill>
            <a:prstDash val="sysDash"/>
            <a:miter lim="800000"/>
          </a:ln>
          <a:effectLst/>
        </p:spPr>
      </p:cxnSp>
      <p:sp>
        <p:nvSpPr>
          <p:cNvPr id="48" name="Hexagon 47"/>
          <p:cNvSpPr/>
          <p:nvPr/>
        </p:nvSpPr>
        <p:spPr>
          <a:xfrm>
            <a:off x="9927387" y="2532765"/>
            <a:ext cx="2151529" cy="1828800"/>
          </a:xfrm>
          <a:prstGeom prst="hexagon">
            <a:avLst/>
          </a:prstGeom>
          <a:solidFill>
            <a:srgbClr val="B483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TextBox 9"/>
          <p:cNvSpPr txBox="1"/>
          <p:nvPr/>
        </p:nvSpPr>
        <p:spPr>
          <a:xfrm>
            <a:off x="10053362" y="2709509"/>
            <a:ext cx="18669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Workforce Networking</a:t>
            </a:r>
            <a:endParaRPr kumimoji="0" lang="en-IN" sz="1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2" name="TextBox 51"/>
          <p:cNvSpPr txBox="1"/>
          <p:nvPr/>
        </p:nvSpPr>
        <p:spPr>
          <a:xfrm>
            <a:off x="10040826" y="3282426"/>
            <a:ext cx="1997663" cy="830997"/>
          </a:xfrm>
          <a:prstGeom prst="rect">
            <a:avLst/>
          </a:prstGeom>
          <a:noFill/>
        </p:spPr>
        <p:txBody>
          <a:bodyPr wrap="non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9F9F9"/>
                </a:solidFill>
                <a:latin typeface="Segoe UI" pitchFamily="34" charset="0"/>
                <a:ea typeface="Segoe UI" pitchFamily="34" charset="0"/>
                <a:cs typeface="Segoe UI" pitchFamily="34" charset="0"/>
              </a:rPr>
              <a:t>Shows O365 Delve  </a:t>
            </a:r>
            <a:br>
              <a:rPr lang="en-US" sz="1200" kern="0" dirty="0">
                <a:solidFill>
                  <a:srgbClr val="F9F9F9"/>
                </a:solidFill>
                <a:latin typeface="Segoe UI" pitchFamily="34" charset="0"/>
                <a:ea typeface="Segoe UI" pitchFamily="34" charset="0"/>
                <a:cs typeface="Segoe UI" pitchFamily="34" charset="0"/>
              </a:rPr>
            </a:br>
            <a:r>
              <a:rPr lang="en-US" sz="1200" kern="0" dirty="0">
                <a:solidFill>
                  <a:srgbClr val="F9F9F9"/>
                </a:solidFill>
                <a:latin typeface="Segoe UI" pitchFamily="34" charset="0"/>
                <a:ea typeface="Segoe UI" pitchFamily="34" charset="0"/>
                <a:cs typeface="Segoe UI" pitchFamily="34" charset="0"/>
              </a:rPr>
              <a:t>personalized data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F9F9F9"/>
                </a:solidFill>
                <a:latin typeface="Segoe UI" pitchFamily="34" charset="0"/>
                <a:ea typeface="Segoe UI" pitchFamily="34" charset="0"/>
                <a:cs typeface="Segoe UI" pitchFamily="34" charset="0"/>
              </a:rPr>
              <a:t>Consumes Office Graph </a:t>
            </a:r>
            <a:br>
              <a:rPr lang="en-US" sz="1200" kern="0" dirty="0">
                <a:solidFill>
                  <a:srgbClr val="F9F9F9"/>
                </a:solidFill>
                <a:latin typeface="Segoe UI" pitchFamily="34" charset="0"/>
                <a:ea typeface="Segoe UI" pitchFamily="34" charset="0"/>
                <a:cs typeface="Segoe UI" pitchFamily="34" charset="0"/>
              </a:rPr>
            </a:br>
            <a:r>
              <a:rPr lang="en-US" sz="1200" kern="0" dirty="0">
                <a:solidFill>
                  <a:srgbClr val="F9F9F9"/>
                </a:solidFill>
                <a:latin typeface="Segoe UI" pitchFamily="34" charset="0"/>
                <a:ea typeface="Segoe UI" pitchFamily="34" charset="0"/>
                <a:cs typeface="Segoe UI" pitchFamily="34" charset="0"/>
              </a:rPr>
              <a:t>/ MS Graph REST API</a:t>
            </a:r>
          </a:p>
        </p:txBody>
      </p:sp>
      <p:cxnSp>
        <p:nvCxnSpPr>
          <p:cNvPr id="60" name="Straight Connector 59"/>
          <p:cNvCxnSpPr/>
          <p:nvPr/>
        </p:nvCxnSpPr>
        <p:spPr>
          <a:xfrm flipV="1">
            <a:off x="11056138" y="4361565"/>
            <a:ext cx="1" cy="542839"/>
          </a:xfrm>
          <a:prstGeom prst="line">
            <a:avLst/>
          </a:prstGeom>
          <a:noFill/>
          <a:ln w="38100" cap="flat" cmpd="sng" algn="ctr">
            <a:solidFill>
              <a:sysClr val="window" lastClr="FFFFFF">
                <a:lumMod val="65000"/>
              </a:sysClr>
            </a:solidFill>
            <a:prstDash val="sysDash"/>
            <a:miter lim="800000"/>
          </a:ln>
          <a:effectLst/>
        </p:spPr>
      </p:cxnSp>
    </p:spTree>
    <p:extLst>
      <p:ext uri="{BB962C8B-B14F-4D97-AF65-F5344CB8AC3E}">
        <p14:creationId xmlns:p14="http://schemas.microsoft.com/office/powerpoint/2010/main" val="3821633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to Cloud Migration Suite – A Sneak Peak</a:t>
            </a:r>
          </a:p>
        </p:txBody>
      </p:sp>
      <p:pic>
        <p:nvPicPr>
          <p:cNvPr id="3" name="Picture 2"/>
          <p:cNvPicPr>
            <a:picLocks noChangeAspect="1"/>
          </p:cNvPicPr>
          <p:nvPr/>
        </p:nvPicPr>
        <p:blipFill>
          <a:blip r:embed="rId3">
            <a:lum bright="-3000"/>
            <a:extLst>
              <a:ext uri="{28A0092B-C50C-407E-A947-70E740481C1C}">
                <a14:useLocalDpi xmlns:a14="http://schemas.microsoft.com/office/drawing/2010/main" val="0"/>
              </a:ext>
            </a:extLst>
          </a:blip>
          <a:stretch>
            <a:fillRect/>
          </a:stretch>
        </p:blipFill>
        <p:spPr>
          <a:xfrm>
            <a:off x="1417676" y="1565181"/>
            <a:ext cx="9440635" cy="4436960"/>
          </a:xfrm>
          <a:prstGeom prst="roundRect">
            <a:avLst>
              <a:gd name="adj" fmla="val 842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1"/>
          <p:cNvSpPr>
            <a:spLocks noChangeArrowheads="1"/>
          </p:cNvSpPr>
          <p:nvPr/>
        </p:nvSpPr>
        <p:spPr bwMode="auto">
          <a:xfrm>
            <a:off x="570186" y="307957"/>
            <a:ext cx="7071354" cy="206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Move  contents from any On-premise</a:t>
            </a:r>
            <a:r>
              <a:rPr kumimoji="0" lang="en-US" altLang="en-US" sz="1400" b="0" i="0" u="none" strike="noStrike" cap="none" normalizeH="0" dirty="0">
                <a:ln>
                  <a:noFill/>
                </a:ln>
                <a:solidFill>
                  <a:srgbClr val="000000"/>
                </a:solidFill>
                <a:effectLst/>
                <a:latin typeface="Segoe UI" panose="020B0502040204020203" pitchFamily="34" charset="0"/>
                <a:cs typeface="Segoe UI" panose="020B0502040204020203" pitchFamily="34" charset="0"/>
              </a:rPr>
              <a:t> </a:t>
            </a:r>
            <a:r>
              <a:rPr kumimoji="0" lang="en-US" altLang="en-US" sz="14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file share to Cloud</a:t>
            </a:r>
            <a:r>
              <a:rPr kumimoji="0" lang="en-US" altLang="en-US" sz="1400" b="0" i="0" u="none" strike="noStrike" cap="none" normalizeH="0" dirty="0">
                <a:ln>
                  <a:noFill/>
                </a:ln>
                <a:solidFill>
                  <a:srgbClr val="000000"/>
                </a:solidFill>
                <a:effectLst/>
                <a:latin typeface="Segoe UI" panose="020B0502040204020203" pitchFamily="34" charset="0"/>
                <a:cs typeface="Segoe UI" panose="020B0502040204020203" pitchFamily="34" charset="0"/>
              </a:rPr>
              <a:t> File Share</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128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3" name="TextBox 2"/>
          <p:cNvSpPr txBox="1"/>
          <p:nvPr/>
        </p:nvSpPr>
        <p:spPr>
          <a:xfrm>
            <a:off x="857250" y="1814513"/>
            <a:ext cx="3407023" cy="4154984"/>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Why Upgrade</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Our Solution Tenets</a:t>
            </a:r>
          </a:p>
          <a:p>
            <a:endPar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Upgrade </a:t>
            </a: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Approach</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Differentiators</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Case Studies</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Appendix</a:t>
            </a:r>
            <a:endParaRPr lang="en-IN"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88281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Resources &amp; Energy Major, Australia </a:t>
            </a:r>
            <a:endParaRPr lang="en-IN" dirty="0"/>
          </a:p>
        </p:txBody>
      </p:sp>
      <p:grpSp>
        <p:nvGrpSpPr>
          <p:cNvPr id="4" name="Group 3"/>
          <p:cNvGrpSpPr/>
          <p:nvPr/>
        </p:nvGrpSpPr>
        <p:grpSpPr>
          <a:xfrm>
            <a:off x="183142" y="1309746"/>
            <a:ext cx="10442354" cy="4390241"/>
            <a:chOff x="-98204" y="881121"/>
            <a:chExt cx="10442354" cy="4390241"/>
          </a:xfrm>
        </p:grpSpPr>
        <p:sp>
          <p:nvSpPr>
            <p:cNvPr id="6" name="Rectangle 5"/>
            <p:cNvSpPr/>
            <p:nvPr/>
          </p:nvSpPr>
          <p:spPr>
            <a:xfrm>
              <a:off x="153606" y="1173008"/>
              <a:ext cx="2210322" cy="4097400"/>
            </a:xfrm>
            <a:prstGeom prst="rect">
              <a:avLst/>
            </a:prstGeom>
            <a:solidFill>
              <a:schemeClr val="tx1">
                <a:lumMod val="50000"/>
                <a:lumOff val="50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Customer Profile</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algn="just" defTabSz="914400" eaLnBrk="1" fontAlgn="auto" latinLnBrk="0" hangingPunct="1">
                <a:spcBef>
                  <a:spcPts val="0"/>
                </a:spcBef>
                <a:spcAft>
                  <a:spcPts val="0"/>
                </a:spcAft>
                <a:buClrTx/>
                <a:buSzTx/>
                <a:buFontTx/>
                <a:buNone/>
                <a:tabLst/>
                <a:defRPr/>
              </a:pPr>
              <a:r>
                <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The Client delivers projects,</a:t>
              </a:r>
              <a:r>
                <a:rPr kumimoji="0" lang="en-US" sz="900" b="0" i="0" u="none" strike="noStrike" kern="0" cap="none" spc="0" normalizeH="0" noProof="0" dirty="0">
                  <a:ln>
                    <a:noFill/>
                  </a:ln>
                  <a:solidFill>
                    <a:sysClr val="window" lastClr="FFFFFF"/>
                  </a:solidFill>
                  <a:effectLst/>
                  <a:uLnTx/>
                  <a:uFillTx/>
                  <a:latin typeface="Segoe UI" pitchFamily="34" charset="0"/>
                  <a:ea typeface="Segoe UI" pitchFamily="34" charset="0"/>
                  <a:cs typeface="Segoe UI" pitchFamily="34" charset="0"/>
                </a:rPr>
                <a:t> </a:t>
              </a:r>
              <a:r>
                <a:rPr lang="en-US" sz="900" kern="0" dirty="0">
                  <a:solidFill>
                    <a:sysClr val="window" lastClr="FFFFFF"/>
                  </a:solidFill>
                  <a:latin typeface="Segoe UI" pitchFamily="34" charset="0"/>
                  <a:ea typeface="Segoe UI" pitchFamily="34" charset="0"/>
                  <a:cs typeface="Segoe UI" pitchFamily="34" charset="0"/>
                </a:rPr>
                <a:t>provides expertise in engineering, procurement and construction and offers a wide range of consulting and advisory services.  the company covers the full lifecycle, from creating new assets to sustaining and enhancing operating assets, in the hydrocarbons, mineral, metals, chemicals and infrastructure sectors.</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Domain</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algn="just" defTabSz="914400" eaLnBrk="1" fontAlgn="auto" latinLnBrk="0" hangingPunct="1">
                <a:lnSpc>
                  <a:spcPct val="107000"/>
                </a:lnSpc>
                <a:spcBef>
                  <a:spcPts val="0"/>
                </a:spcBef>
                <a:spcAft>
                  <a:spcPts val="0"/>
                </a:spcAft>
                <a:buClrTx/>
                <a:buSzTx/>
                <a:buFontTx/>
                <a:buNone/>
                <a:tabLst/>
                <a:defRPr/>
              </a:pPr>
              <a:r>
                <a:rPr lang="en-US" sz="900" kern="0" dirty="0">
                  <a:solidFill>
                    <a:sysClr val="window" lastClr="FFFFFF"/>
                  </a:solidFill>
                  <a:latin typeface="Segoe UI" pitchFamily="34" charset="0"/>
                  <a:ea typeface="Segoe UI" pitchFamily="34" charset="0"/>
                  <a:cs typeface="Segoe UI" pitchFamily="34" charset="0"/>
                </a:rPr>
                <a:t>Energy &amp; Utilities</a:t>
              </a:r>
              <a:endPar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Business Area</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algn="just" defTabSz="914400" eaLnBrk="1" fontAlgn="auto" latinLnBrk="0" hangingPunct="1">
                <a:lnSpc>
                  <a:spcPct val="107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Migration </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GEO</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algn="just" defTabSz="914400" eaLnBrk="1" fontAlgn="auto" latinLnBrk="0" hangingPunct="1">
                <a:lnSpc>
                  <a:spcPct val="107000"/>
                </a:lnSpc>
                <a:spcBef>
                  <a:spcPts val="0"/>
                </a:spcBef>
                <a:spcAft>
                  <a:spcPts val="0"/>
                </a:spcAft>
                <a:buClrTx/>
                <a:buSzTx/>
                <a:buFontTx/>
                <a:buNone/>
                <a:tabLst/>
                <a:defRPr/>
              </a:pPr>
              <a:r>
                <a:rPr lang="en-US" sz="900" kern="0" dirty="0">
                  <a:solidFill>
                    <a:sysClr val="window" lastClr="FFFFFF"/>
                  </a:solidFill>
                  <a:latin typeface="Segoe UI" pitchFamily="34" charset="0"/>
                  <a:ea typeface="Segoe UI" pitchFamily="34" charset="0"/>
                  <a:cs typeface="Segoe UI" pitchFamily="34" charset="0"/>
                </a:rPr>
                <a:t>APAC </a:t>
              </a:r>
              <a:endPar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SharePoint Generation</a:t>
              </a:r>
              <a:endParaRPr kumimoji="0" lang="en-US" sz="11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a:p>
              <a:pPr algn="just" fontAlgn="auto">
                <a:spcBef>
                  <a:spcPts val="0"/>
                </a:spcBef>
                <a:spcAft>
                  <a:spcPts val="0"/>
                </a:spcAft>
              </a:pPr>
              <a:r>
                <a:rPr lang="en-US" sz="900" kern="0" dirty="0">
                  <a:solidFill>
                    <a:sysClr val="window" lastClr="FFFFFF"/>
                  </a:solidFill>
                  <a:latin typeface="Segoe UI" pitchFamily="34" charset="0"/>
                  <a:ea typeface="Segoe UI" pitchFamily="34" charset="0"/>
                  <a:cs typeface="Segoe UI" pitchFamily="34" charset="0"/>
                </a:rPr>
                <a:t>Upgrade from MOSS 2007/SP 2010 to SP 2013/O365</a:t>
              </a:r>
              <a:endParaRPr lang="en-IN" sz="1100" b="1" kern="0" dirty="0">
                <a:solidFill>
                  <a:srgbClr val="FFC000"/>
                </a:solidFill>
                <a:latin typeface="Segoe UI" pitchFamily="34" charset="0"/>
                <a:ea typeface="Segoe UI" pitchFamily="34" charset="0"/>
                <a:cs typeface="Segoe UI" pitchFamily="34" charset="0"/>
              </a:endParaRPr>
            </a:p>
            <a:p>
              <a:pPr marL="0" marR="0" lvl="0" indent="0" defTabSz="914400" eaLnBrk="1" fontAlgn="auto" latinLnBrk="0" hangingPunct="1">
                <a:lnSpc>
                  <a:spcPct val="107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7" name="Rectangle 6"/>
            <p:cNvSpPr/>
            <p:nvPr/>
          </p:nvSpPr>
          <p:spPr>
            <a:xfrm>
              <a:off x="2406790" y="1173007"/>
              <a:ext cx="1193549" cy="1036793"/>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Project Description</a:t>
              </a:r>
            </a:p>
          </p:txBody>
        </p:sp>
        <p:sp>
          <p:nvSpPr>
            <p:cNvPr id="8" name="Rectangle 7"/>
            <p:cNvSpPr/>
            <p:nvPr/>
          </p:nvSpPr>
          <p:spPr>
            <a:xfrm>
              <a:off x="2406790" y="2251520"/>
              <a:ext cx="1193549" cy="891731"/>
            </a:xfrm>
            <a:prstGeom prst="rect">
              <a:avLst/>
            </a:prstGeom>
            <a:solidFill>
              <a:srgbClr val="EAB2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HCL’s Solution</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9" name="Rectangle 8"/>
            <p:cNvSpPr/>
            <p:nvPr/>
          </p:nvSpPr>
          <p:spPr>
            <a:xfrm>
              <a:off x="2406790" y="4287197"/>
              <a:ext cx="1193548" cy="984165"/>
            </a:xfrm>
            <a:prstGeom prst="rect">
              <a:avLst/>
            </a:prstGeom>
            <a:solidFill>
              <a:srgbClr val="96C02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Benefits / Value Added</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0" name="Rectangle 9"/>
            <p:cNvSpPr/>
            <p:nvPr/>
          </p:nvSpPr>
          <p:spPr>
            <a:xfrm>
              <a:off x="2406790" y="3184989"/>
              <a:ext cx="1193549" cy="1057440"/>
            </a:xfrm>
            <a:prstGeom prst="rect">
              <a:avLst/>
            </a:prstGeom>
            <a:solidFill>
              <a:schemeClr val="accent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Challenges</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1" name="Rectangle 66"/>
            <p:cNvSpPr>
              <a:spLocks noChangeArrowheads="1"/>
            </p:cNvSpPr>
            <p:nvPr/>
          </p:nvSpPr>
          <p:spPr bwMode="auto">
            <a:xfrm>
              <a:off x="60292" y="8811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 name="Rectangle 79"/>
            <p:cNvSpPr>
              <a:spLocks noChangeArrowheads="1"/>
            </p:cNvSpPr>
            <p:nvPr/>
          </p:nvSpPr>
          <p:spPr bwMode="auto">
            <a:xfrm>
              <a:off x="-98204" y="21003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9" name="Oval 18"/>
            <p:cNvSpPr/>
            <p:nvPr/>
          </p:nvSpPr>
          <p:spPr>
            <a:xfrm>
              <a:off x="772590" y="4384983"/>
              <a:ext cx="804041" cy="74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Segoe UI" pitchFamily="34" charset="0"/>
                  <a:ea typeface="Segoe UI" pitchFamily="34" charset="0"/>
                  <a:cs typeface="Segoe UI" pitchFamily="34" charset="0"/>
                </a:rPr>
                <a:t> </a:t>
              </a:r>
            </a:p>
          </p:txBody>
        </p:sp>
        <p:sp>
          <p:nvSpPr>
            <p:cNvPr id="15" name="Rectangle 14"/>
            <p:cNvSpPr/>
            <p:nvPr/>
          </p:nvSpPr>
          <p:spPr>
            <a:xfrm>
              <a:off x="3643202" y="1173008"/>
              <a:ext cx="6696121" cy="1036792"/>
            </a:xfrm>
            <a:prstGeom prst="rect">
              <a:avLst/>
            </a:prstGeom>
            <a:solidFill>
              <a:srgbClr val="F9D5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SharePoint migration using MetaVis, which is a third party tool and automation scripts for reduction in migration time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MetaVis based Content Migration Project from MOSS 2007/ SP 2010 environment to SharePoint 2013/Office 365 environment</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Maintain site lists where we get the information of source sites as well as the target site location</a:t>
              </a:r>
              <a:endParaRPr lang="en-IN" sz="1000" dirty="0">
                <a:solidFill>
                  <a:srgbClr val="000000"/>
                </a:solidFill>
                <a:latin typeface="Segoe UI" pitchFamily="34" charset="0"/>
                <a:ea typeface="Segoe UI" pitchFamily="34" charset="0"/>
                <a:cs typeface="Segoe UI" pitchFamily="34" charset="0"/>
              </a:endParaRPr>
            </a:p>
          </p:txBody>
        </p:sp>
        <p:sp>
          <p:nvSpPr>
            <p:cNvPr id="16" name="Rectangle 15"/>
            <p:cNvSpPr/>
            <p:nvPr/>
          </p:nvSpPr>
          <p:spPr>
            <a:xfrm>
              <a:off x="3641440" y="2251522"/>
              <a:ext cx="6702710" cy="891730"/>
            </a:xfrm>
            <a:prstGeom prst="rect">
              <a:avLst/>
            </a:prstGeom>
            <a:solidFill>
              <a:srgbClr val="FFF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Requirement analysis, developing Use Cases and Knowledge transfer </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Migrating sites using third Party MetaVis Tool</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Developing scripts to avoid manual efforts for SharePoint 2007/2013/O365</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Research and Development activities in some complex migration scenarios</a:t>
              </a:r>
              <a:endParaRPr lang="en-IN" sz="1000" dirty="0">
                <a:solidFill>
                  <a:srgbClr val="000000"/>
                </a:solidFill>
                <a:latin typeface="Segoe UI" pitchFamily="34" charset="0"/>
                <a:ea typeface="Segoe UI" pitchFamily="34" charset="0"/>
                <a:cs typeface="Segoe UI" pitchFamily="34" charset="0"/>
              </a:endParaRPr>
            </a:p>
          </p:txBody>
        </p:sp>
        <p:sp>
          <p:nvSpPr>
            <p:cNvPr id="17" name="Rectangle 16"/>
            <p:cNvSpPr/>
            <p:nvPr/>
          </p:nvSpPr>
          <p:spPr>
            <a:xfrm>
              <a:off x="3641440" y="3184989"/>
              <a:ext cx="6684755" cy="1057440"/>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Migrating Custom workflows, Out of the box Workflows, third Party solution (e.g.KwizCom)</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Providing alternative solutions for the functionalities which are available in MOSS but not available in O365/SharePoint 2013 On-Premise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DataView WebParts migration challenges.</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Re-migrate the site again on SharePoint 2013 On-premise as the functionalities required by business is not available in O365</a:t>
              </a:r>
              <a:endParaRPr lang="en-IN" sz="1000" dirty="0">
                <a:solidFill>
                  <a:srgbClr val="000000"/>
                </a:solidFill>
                <a:latin typeface="Segoe UI" pitchFamily="34" charset="0"/>
                <a:ea typeface="Segoe UI" pitchFamily="34" charset="0"/>
                <a:cs typeface="Segoe UI" pitchFamily="34" charset="0"/>
              </a:endParaRPr>
            </a:p>
          </p:txBody>
        </p:sp>
        <p:sp>
          <p:nvSpPr>
            <p:cNvPr id="18" name="Rectangle 17"/>
            <p:cNvSpPr/>
            <p:nvPr/>
          </p:nvSpPr>
          <p:spPr>
            <a:xfrm>
              <a:off x="3641440" y="4284167"/>
              <a:ext cx="6684755" cy="986241"/>
            </a:xfrm>
            <a:prstGeom prst="rect">
              <a:avLst/>
            </a:prstGeom>
            <a:solidFill>
              <a:srgbClr val="DDEDB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Developed some scripts which is reducing Migration time</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Good Work appreciation mail from the Client</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So far, no escalation in this project</a:t>
              </a:r>
              <a:endParaRPr lang="en-IN" sz="1000" dirty="0">
                <a:solidFill>
                  <a:srgbClr val="000000"/>
                </a:solidFill>
                <a:latin typeface="Segoe UI" pitchFamily="34" charset="0"/>
                <a:ea typeface="Segoe UI" pitchFamily="34" charset="0"/>
                <a:cs typeface="Segoe UI" pitchFamily="34" charset="0"/>
              </a:endParaRPr>
            </a:p>
          </p:txBody>
        </p:sp>
      </p:grpSp>
      <p:grpSp>
        <p:nvGrpSpPr>
          <p:cNvPr id="24" name="Group 23"/>
          <p:cNvGrpSpPr/>
          <p:nvPr/>
        </p:nvGrpSpPr>
        <p:grpSpPr>
          <a:xfrm>
            <a:off x="1129484" y="4950823"/>
            <a:ext cx="652944" cy="510177"/>
            <a:chOff x="5225638" y="1443366"/>
            <a:chExt cx="1245530" cy="762818"/>
          </a:xfrm>
        </p:grpSpPr>
        <p:grpSp>
          <p:nvGrpSpPr>
            <p:cNvPr id="25" name="Group 24"/>
            <p:cNvGrpSpPr/>
            <p:nvPr/>
          </p:nvGrpSpPr>
          <p:grpSpPr>
            <a:xfrm>
              <a:off x="5319911" y="1443366"/>
              <a:ext cx="1151257" cy="762818"/>
              <a:chOff x="5290096" y="1591474"/>
              <a:chExt cx="1151257" cy="762818"/>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978" t="17747" r="72701" b="17747"/>
              <a:stretch/>
            </p:blipFill>
            <p:spPr>
              <a:xfrm>
                <a:off x="5610729" y="1591474"/>
                <a:ext cx="830624" cy="762818"/>
              </a:xfrm>
              <a:prstGeom prst="rect">
                <a:avLst/>
              </a:prstGeom>
            </p:spPr>
          </p:pic>
          <p:sp>
            <p:nvSpPr>
              <p:cNvPr id="28" name="Bent-Up Arrow 27"/>
              <p:cNvSpPr/>
              <p:nvPr/>
            </p:nvSpPr>
            <p:spPr>
              <a:xfrm flipH="1">
                <a:off x="5290096" y="1912003"/>
                <a:ext cx="358820" cy="222408"/>
              </a:xfrm>
              <a:prstGeom prst="bentUpArrow">
                <a:avLst>
                  <a:gd name="adj1" fmla="val 41000"/>
                  <a:gd name="adj2" fmla="val 37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638" y="1525438"/>
              <a:ext cx="451813" cy="238457"/>
            </a:xfrm>
            <a:prstGeom prst="roundRect">
              <a:avLst/>
            </a:prstGeom>
          </p:spPr>
        </p:pic>
      </p:grpSp>
    </p:spTree>
    <p:extLst>
      <p:ext uri="{BB962C8B-B14F-4D97-AF65-F5344CB8AC3E}">
        <p14:creationId xmlns:p14="http://schemas.microsoft.com/office/powerpoint/2010/main" val="1005778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 Manufacturing Major, USA </a:t>
            </a:r>
            <a:endParaRPr lang="en-IN" dirty="0"/>
          </a:p>
        </p:txBody>
      </p:sp>
      <p:grpSp>
        <p:nvGrpSpPr>
          <p:cNvPr id="4" name="Group 3"/>
          <p:cNvGrpSpPr/>
          <p:nvPr/>
        </p:nvGrpSpPr>
        <p:grpSpPr>
          <a:xfrm>
            <a:off x="183142" y="1309746"/>
            <a:ext cx="10424399" cy="4475969"/>
            <a:chOff x="-98204" y="881121"/>
            <a:chExt cx="10424399" cy="4475969"/>
          </a:xfrm>
        </p:grpSpPr>
        <p:sp>
          <p:nvSpPr>
            <p:cNvPr id="6" name="Rectangle 5"/>
            <p:cNvSpPr/>
            <p:nvPr/>
          </p:nvSpPr>
          <p:spPr>
            <a:xfrm>
              <a:off x="153606" y="1173008"/>
              <a:ext cx="2210322" cy="4183128"/>
            </a:xfrm>
            <a:prstGeom prst="rect">
              <a:avLst/>
            </a:prstGeom>
            <a:solidFill>
              <a:schemeClr val="tx1">
                <a:lumMod val="50000"/>
                <a:lumOff val="50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Customer Profile</a:t>
              </a:r>
              <a:endParaRPr lang="en-US" sz="1100" kern="0" dirty="0">
                <a:solidFill>
                  <a:sysClr val="window" lastClr="FFFFFF"/>
                </a:solidFill>
                <a:latin typeface="Segoe UI" pitchFamily="34" charset="0"/>
                <a:ea typeface="Segoe UI" pitchFamily="34" charset="0"/>
                <a:cs typeface="Segoe UI" pitchFamily="34" charset="0"/>
              </a:endParaRPr>
            </a:p>
            <a:p>
              <a:pPr lvl="0" algn="just">
                <a:defRPr/>
              </a:pPr>
              <a:r>
                <a:rPr lang="en-US" sz="900" kern="0" dirty="0">
                  <a:solidFill>
                    <a:sysClr val="window" lastClr="FFFFFF"/>
                  </a:solidFill>
                  <a:latin typeface="Segoe UI" pitchFamily="34" charset="0"/>
                  <a:ea typeface="Segoe UI" pitchFamily="34" charset="0"/>
                  <a:cs typeface="Segoe UI" pitchFamily="34" charset="0"/>
                </a:rPr>
                <a:t>The Client is an American multinational conglomerate that produces a variety of commercial and consumer products, engineering services and aerospace systems for a wide variety of customers, from private consumers to major corporations and governments.</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Domain</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Hi-Tech &amp; Manufacturing</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Business Area</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Migration </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GEO</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USA</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SharePoint Generation</a:t>
              </a:r>
            </a:p>
            <a:p>
              <a:pPr algn="just" fontAlgn="auto">
                <a:spcBef>
                  <a:spcPts val="0"/>
                </a:spcBef>
                <a:spcAft>
                  <a:spcPts val="0"/>
                </a:spcAft>
              </a:pPr>
              <a:r>
                <a:rPr lang="en-US" sz="900" kern="0" dirty="0">
                  <a:solidFill>
                    <a:sysClr val="window" lastClr="FFFFFF"/>
                  </a:solidFill>
                  <a:latin typeface="Segoe UI" pitchFamily="34" charset="0"/>
                  <a:ea typeface="Segoe UI" pitchFamily="34" charset="0"/>
                  <a:cs typeface="Segoe UI" pitchFamily="34" charset="0"/>
                </a:rPr>
                <a:t>Upgrade from MOSS 2007 to SP 2013/O365</a:t>
              </a:r>
              <a:endParaRPr lang="en-IN" sz="900" b="1" kern="0" dirty="0">
                <a:solidFill>
                  <a:srgbClr val="FFC000"/>
                </a:solidFill>
                <a:latin typeface="Segoe UI" pitchFamily="34" charset="0"/>
                <a:ea typeface="Segoe UI" pitchFamily="34" charset="0"/>
                <a:cs typeface="Segoe UI" pitchFamily="34" charset="0"/>
              </a:endParaRPr>
            </a:p>
            <a:p>
              <a:pPr lvl="0">
                <a:lnSpc>
                  <a:spcPct val="107000"/>
                </a:lnSpc>
                <a:defRPr/>
              </a:pPr>
              <a:endParaRPr lang="en-US" sz="900" kern="0" dirty="0">
                <a:solidFill>
                  <a:sysClr val="window" lastClr="FFFFFF"/>
                </a:solidFill>
                <a:latin typeface="Segoe UI" pitchFamily="34" charset="0"/>
                <a:ea typeface="Segoe UI" pitchFamily="34" charset="0"/>
                <a:cs typeface="Segoe UI" pitchFamily="34" charset="0"/>
              </a:endParaRPr>
            </a:p>
          </p:txBody>
        </p:sp>
        <p:sp>
          <p:nvSpPr>
            <p:cNvPr id="7" name="Rectangle 6"/>
            <p:cNvSpPr/>
            <p:nvPr/>
          </p:nvSpPr>
          <p:spPr>
            <a:xfrm>
              <a:off x="2406790" y="1173007"/>
              <a:ext cx="1193549" cy="1036793"/>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Project Description</a:t>
              </a:r>
            </a:p>
          </p:txBody>
        </p:sp>
        <p:sp>
          <p:nvSpPr>
            <p:cNvPr id="8" name="Rectangle 7"/>
            <p:cNvSpPr/>
            <p:nvPr/>
          </p:nvSpPr>
          <p:spPr>
            <a:xfrm>
              <a:off x="2406790" y="2251520"/>
              <a:ext cx="1193549" cy="972002"/>
            </a:xfrm>
            <a:prstGeom prst="rect">
              <a:avLst/>
            </a:prstGeom>
            <a:solidFill>
              <a:srgbClr val="EAB2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HCL’s Solution</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9" name="Rectangle 8"/>
            <p:cNvSpPr/>
            <p:nvPr/>
          </p:nvSpPr>
          <p:spPr>
            <a:xfrm>
              <a:off x="2406790" y="4372925"/>
              <a:ext cx="1193548" cy="984165"/>
            </a:xfrm>
            <a:prstGeom prst="rect">
              <a:avLst/>
            </a:prstGeom>
            <a:solidFill>
              <a:srgbClr val="96C02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Benefits / Value Added</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0" name="Rectangle 9"/>
            <p:cNvSpPr/>
            <p:nvPr/>
          </p:nvSpPr>
          <p:spPr>
            <a:xfrm>
              <a:off x="2406790" y="3270717"/>
              <a:ext cx="1193549" cy="1057440"/>
            </a:xfrm>
            <a:prstGeom prst="rect">
              <a:avLst/>
            </a:prstGeom>
            <a:solidFill>
              <a:schemeClr val="accent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Challenges</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1" name="Rectangle 66"/>
            <p:cNvSpPr>
              <a:spLocks noChangeArrowheads="1"/>
            </p:cNvSpPr>
            <p:nvPr/>
          </p:nvSpPr>
          <p:spPr bwMode="auto">
            <a:xfrm>
              <a:off x="60292" y="8811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 name="Rectangle 79"/>
            <p:cNvSpPr>
              <a:spLocks noChangeArrowheads="1"/>
            </p:cNvSpPr>
            <p:nvPr/>
          </p:nvSpPr>
          <p:spPr bwMode="auto">
            <a:xfrm>
              <a:off x="-98204" y="21003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9" name="Oval 18"/>
            <p:cNvSpPr/>
            <p:nvPr/>
          </p:nvSpPr>
          <p:spPr>
            <a:xfrm>
              <a:off x="772590" y="4484999"/>
              <a:ext cx="804041" cy="74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Segoe UI" pitchFamily="34" charset="0"/>
                  <a:ea typeface="Segoe UI" pitchFamily="34" charset="0"/>
                  <a:cs typeface="Segoe UI" pitchFamily="34" charset="0"/>
                </a:rPr>
                <a:t> </a:t>
              </a:r>
            </a:p>
          </p:txBody>
        </p:sp>
        <p:sp>
          <p:nvSpPr>
            <p:cNvPr id="15" name="Rectangle 14"/>
            <p:cNvSpPr/>
            <p:nvPr/>
          </p:nvSpPr>
          <p:spPr>
            <a:xfrm>
              <a:off x="3643202" y="1173008"/>
              <a:ext cx="6682993" cy="1036792"/>
            </a:xfrm>
            <a:prstGeom prst="rect">
              <a:avLst/>
            </a:prstGeom>
            <a:solidFill>
              <a:srgbClr val="F9D5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Migration of Legacy MOSS 2007 sites and custom applications to Azure Infrastructure (</a:t>
              </a:r>
              <a:r>
                <a:rPr lang="en-US" sz="1000" dirty="0" err="1">
                  <a:solidFill>
                    <a:srgbClr val="000000"/>
                  </a:solidFill>
                  <a:latin typeface="Segoe UI" pitchFamily="34" charset="0"/>
                  <a:ea typeface="Segoe UI" pitchFamily="34" charset="0"/>
                  <a:cs typeface="Segoe UI" pitchFamily="34" charset="0"/>
                </a:rPr>
                <a:t>IaaS</a:t>
              </a:r>
              <a:r>
                <a:rPr lang="en-US" sz="1000" dirty="0">
                  <a:solidFill>
                    <a:srgbClr val="000000"/>
                  </a:solidFill>
                  <a:latin typeface="Segoe UI" pitchFamily="34" charset="0"/>
                  <a:ea typeface="Segoe UI" pitchFamily="34" charset="0"/>
                  <a:cs typeface="Segoe UI" pitchFamily="34" charset="0"/>
                </a:rPr>
                <a:t>) </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Software up gradation to SharePoint 2013 which will consolidate various custom .NET IIS &amp; Java application and web services under the umbrella of SharePoint farm and scope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Re-engineering the sites which were dependent on Excel Macro sheets for data manipulation and synchronization</a:t>
              </a:r>
              <a:endParaRPr lang="en-IN" sz="1000" dirty="0">
                <a:solidFill>
                  <a:srgbClr val="000000"/>
                </a:solidFill>
                <a:latin typeface="Segoe UI" pitchFamily="34" charset="0"/>
                <a:ea typeface="Segoe UI" pitchFamily="34" charset="0"/>
                <a:cs typeface="Segoe UI" pitchFamily="34" charset="0"/>
              </a:endParaRPr>
            </a:p>
          </p:txBody>
        </p:sp>
        <p:sp>
          <p:nvSpPr>
            <p:cNvPr id="16" name="Rectangle 15"/>
            <p:cNvSpPr/>
            <p:nvPr/>
          </p:nvSpPr>
          <p:spPr>
            <a:xfrm>
              <a:off x="3641440" y="2251522"/>
              <a:ext cx="6684755" cy="972000"/>
            </a:xfrm>
            <a:prstGeom prst="rect">
              <a:avLst/>
            </a:prstGeom>
            <a:solidFill>
              <a:srgbClr val="FFF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One hop migration of data from MOSS 2007 to SP 2013 using tool called Metalogix Content Matrix</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Moving the infra to Cloud from On premise to scale on demand with 64 bit in contrast to existing 32 bit</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Using 3rd party Encryption Tools to encrypt data moved to Cloud</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AS-IS Assessment of Custom component including web parts, web services and re-engineering to Cloud App Model</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Proof of concept related to performance, utility of the migration tool, encryption option and cloud setup</a:t>
              </a:r>
              <a:endParaRPr lang="en-IN" sz="1000" dirty="0">
                <a:solidFill>
                  <a:srgbClr val="000000"/>
                </a:solidFill>
                <a:latin typeface="Segoe UI" pitchFamily="34" charset="0"/>
                <a:ea typeface="Segoe UI" pitchFamily="34" charset="0"/>
                <a:cs typeface="Segoe UI" pitchFamily="34" charset="0"/>
              </a:endParaRPr>
            </a:p>
          </p:txBody>
        </p:sp>
        <p:sp>
          <p:nvSpPr>
            <p:cNvPr id="17" name="Rectangle 16"/>
            <p:cNvSpPr/>
            <p:nvPr/>
          </p:nvSpPr>
          <p:spPr>
            <a:xfrm>
              <a:off x="3641440" y="3270717"/>
              <a:ext cx="6684755" cy="1057440"/>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Legacy, unmanaged custom application impacting the performance and delivery of the change requests</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Migration of InfoPath form as Microsoft not supporting in future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Instability of the farm due to unreliable server object model codes</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Performance of the sites and custom applications due to existing 32 bit on premise infrastructure</a:t>
              </a:r>
              <a:endParaRPr lang="en-IN" sz="1000" dirty="0">
                <a:solidFill>
                  <a:srgbClr val="000000"/>
                </a:solidFill>
                <a:latin typeface="Segoe UI" pitchFamily="34" charset="0"/>
                <a:ea typeface="Segoe UI" pitchFamily="34" charset="0"/>
                <a:cs typeface="Segoe UI" pitchFamily="34" charset="0"/>
              </a:endParaRP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Security of intellectual data storage in target Cloud set-up</a:t>
              </a:r>
              <a:endParaRPr lang="en-IN" sz="1000" dirty="0">
                <a:solidFill>
                  <a:srgbClr val="000000"/>
                </a:solidFill>
                <a:latin typeface="Segoe UI" pitchFamily="34" charset="0"/>
                <a:ea typeface="Segoe UI" pitchFamily="34" charset="0"/>
                <a:cs typeface="Segoe UI" pitchFamily="34" charset="0"/>
              </a:endParaRPr>
            </a:p>
          </p:txBody>
        </p:sp>
        <p:sp>
          <p:nvSpPr>
            <p:cNvPr id="18" name="Rectangle 17"/>
            <p:cNvSpPr/>
            <p:nvPr/>
          </p:nvSpPr>
          <p:spPr>
            <a:xfrm>
              <a:off x="3641440" y="4369895"/>
              <a:ext cx="6684755" cy="986241"/>
            </a:xfrm>
            <a:prstGeom prst="rect">
              <a:avLst/>
            </a:prstGeom>
            <a:solidFill>
              <a:srgbClr val="DDEDB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Migration Strategy helped direct upgrade from MOSS 2007 to SP 2013</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Reduced server side foot print to 30 percent and helping stability </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Azure Infra usage removed the hosting and operational expenditure by 60%</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Enhanced branding and user experience added values to the users</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Reduced dependencies on 3rd party component thereby saving licensing cost</a:t>
              </a:r>
              <a:endParaRPr lang="en-IN" sz="1000" dirty="0">
                <a:solidFill>
                  <a:srgbClr val="000000"/>
                </a:solidFill>
                <a:latin typeface="Segoe UI" pitchFamily="34" charset="0"/>
                <a:ea typeface="Segoe UI" pitchFamily="34" charset="0"/>
                <a:cs typeface="Segoe UI" pitchFamily="34" charset="0"/>
              </a:endParaRP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Reduced maintenance cost by 50 % due to new cloud app model re-engineering</a:t>
              </a:r>
              <a:endParaRPr lang="en-IN" sz="1000" dirty="0">
                <a:solidFill>
                  <a:srgbClr val="000000"/>
                </a:solidFill>
                <a:latin typeface="Segoe UI" pitchFamily="34" charset="0"/>
                <a:ea typeface="Segoe UI" pitchFamily="34" charset="0"/>
                <a:cs typeface="Segoe UI" pitchFamily="34" charset="0"/>
              </a:endParaRPr>
            </a:p>
          </p:txBody>
        </p:sp>
      </p:grpSp>
      <p:grpSp>
        <p:nvGrpSpPr>
          <p:cNvPr id="20" name="Group 19"/>
          <p:cNvGrpSpPr/>
          <p:nvPr/>
        </p:nvGrpSpPr>
        <p:grpSpPr>
          <a:xfrm>
            <a:off x="1159313" y="5052423"/>
            <a:ext cx="652944" cy="510177"/>
            <a:chOff x="5225638" y="1443366"/>
            <a:chExt cx="1245530" cy="762818"/>
          </a:xfrm>
        </p:grpSpPr>
        <p:grpSp>
          <p:nvGrpSpPr>
            <p:cNvPr id="24" name="Group 23"/>
            <p:cNvGrpSpPr/>
            <p:nvPr/>
          </p:nvGrpSpPr>
          <p:grpSpPr>
            <a:xfrm>
              <a:off x="5319911" y="1443366"/>
              <a:ext cx="1151257" cy="762818"/>
              <a:chOff x="5290096" y="1591474"/>
              <a:chExt cx="1151257" cy="762818"/>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4978" t="17747" r="72701" b="17747"/>
              <a:stretch/>
            </p:blipFill>
            <p:spPr>
              <a:xfrm>
                <a:off x="5610729" y="1591474"/>
                <a:ext cx="830624" cy="762818"/>
              </a:xfrm>
              <a:prstGeom prst="rect">
                <a:avLst/>
              </a:prstGeom>
            </p:spPr>
          </p:pic>
          <p:sp>
            <p:nvSpPr>
              <p:cNvPr id="27" name="Bent-Up Arrow 26"/>
              <p:cNvSpPr/>
              <p:nvPr/>
            </p:nvSpPr>
            <p:spPr>
              <a:xfrm flipH="1">
                <a:off x="5290096" y="1912003"/>
                <a:ext cx="358820" cy="222408"/>
              </a:xfrm>
              <a:prstGeom prst="bentUpArrow">
                <a:avLst>
                  <a:gd name="adj1" fmla="val 41000"/>
                  <a:gd name="adj2" fmla="val 37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638" y="1525438"/>
              <a:ext cx="451813" cy="238457"/>
            </a:xfrm>
            <a:prstGeom prst="roundRect">
              <a:avLst/>
            </a:prstGeom>
          </p:spPr>
        </p:pic>
      </p:grpSp>
    </p:spTree>
    <p:extLst>
      <p:ext uri="{BB962C8B-B14F-4D97-AF65-F5344CB8AC3E}">
        <p14:creationId xmlns:p14="http://schemas.microsoft.com/office/powerpoint/2010/main" val="186664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 Telecom Major, Europe</a:t>
            </a:r>
            <a:endParaRPr lang="en-IN" dirty="0"/>
          </a:p>
        </p:txBody>
      </p:sp>
      <p:grpSp>
        <p:nvGrpSpPr>
          <p:cNvPr id="4" name="Group 3"/>
          <p:cNvGrpSpPr/>
          <p:nvPr/>
        </p:nvGrpSpPr>
        <p:grpSpPr>
          <a:xfrm>
            <a:off x="183142" y="1309746"/>
            <a:ext cx="10424399" cy="4483207"/>
            <a:chOff x="-98204" y="881121"/>
            <a:chExt cx="10424399" cy="4483207"/>
          </a:xfrm>
        </p:grpSpPr>
        <p:sp>
          <p:nvSpPr>
            <p:cNvPr id="6" name="Rectangle 5"/>
            <p:cNvSpPr/>
            <p:nvPr/>
          </p:nvSpPr>
          <p:spPr>
            <a:xfrm>
              <a:off x="153606" y="1173008"/>
              <a:ext cx="2210322" cy="4183128"/>
            </a:xfrm>
            <a:prstGeom prst="rect">
              <a:avLst/>
            </a:prstGeom>
            <a:solidFill>
              <a:schemeClr val="tx1">
                <a:lumMod val="50000"/>
                <a:lumOff val="50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Customer Profile</a:t>
              </a:r>
              <a:endParaRPr lang="en-US" sz="1100" kern="0" dirty="0">
                <a:solidFill>
                  <a:sysClr val="window" lastClr="FFFFFF"/>
                </a:solidFill>
                <a:latin typeface="Segoe UI" pitchFamily="34" charset="0"/>
                <a:ea typeface="Segoe UI" pitchFamily="34" charset="0"/>
                <a:cs typeface="Segoe UI" pitchFamily="34" charset="0"/>
              </a:endParaRPr>
            </a:p>
            <a:p>
              <a:pPr lvl="0" algn="just">
                <a:defRPr/>
              </a:pPr>
              <a:r>
                <a:rPr lang="en-US" sz="900" kern="0" dirty="0">
                  <a:solidFill>
                    <a:sysClr val="window" lastClr="FFFFFF"/>
                  </a:solidFill>
                  <a:latin typeface="Segoe UI" pitchFamily="34" charset="0"/>
                  <a:ea typeface="Segoe UI" pitchFamily="34" charset="0"/>
                  <a:cs typeface="Segoe UI" pitchFamily="34" charset="0"/>
                </a:rPr>
                <a:t>The Client is a leader in the fields of network infrastructure, location-based technologies and advanced technologies. </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Domain</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Telecom</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Business Area</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Upgrade</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GEO</a:t>
              </a:r>
            </a:p>
            <a:p>
              <a:pPr lvl="0" algn="just">
                <a:lnSpc>
                  <a:spcPct val="107000"/>
                </a:lnSpc>
                <a:defRPr/>
              </a:pPr>
              <a:r>
                <a:rPr lang="en-US" sz="900" kern="0" dirty="0">
                  <a:solidFill>
                    <a:sysClr val="window" lastClr="FFFFFF"/>
                  </a:solidFill>
                  <a:latin typeface="Segoe UI" pitchFamily="34" charset="0"/>
                  <a:ea typeface="Segoe UI" pitchFamily="34" charset="0"/>
                  <a:cs typeface="Segoe UI" pitchFamily="34" charset="0"/>
                </a:rPr>
                <a:t>Europe</a:t>
              </a:r>
            </a:p>
            <a:p>
              <a:pPr lvl="0">
                <a:lnSpc>
                  <a:spcPct val="107000"/>
                </a:lnSpc>
                <a:defRPr/>
              </a:pPr>
              <a:r>
                <a:rPr lang="en-US" sz="1100" b="1" kern="0" dirty="0">
                  <a:solidFill>
                    <a:srgbClr val="FFC000"/>
                  </a:solidFill>
                  <a:latin typeface="Segoe UI" pitchFamily="34" charset="0"/>
                  <a:ea typeface="Segoe UI" pitchFamily="34" charset="0"/>
                  <a:cs typeface="Segoe UI" pitchFamily="34" charset="0"/>
                </a:rPr>
                <a:t>SharePoint Generation</a:t>
              </a:r>
            </a:p>
            <a:p>
              <a:pPr lvl="0">
                <a:lnSpc>
                  <a:spcPct val="107000"/>
                </a:lnSpc>
                <a:defRPr/>
              </a:pPr>
              <a:r>
                <a:rPr lang="en-US" sz="900" kern="0" dirty="0">
                  <a:solidFill>
                    <a:sysClr val="window" lastClr="FFFFFF"/>
                  </a:solidFill>
                  <a:latin typeface="Segoe UI" pitchFamily="34" charset="0"/>
                  <a:ea typeface="Segoe UI" pitchFamily="34" charset="0"/>
                  <a:cs typeface="Segoe UI" pitchFamily="34" charset="0"/>
                </a:rPr>
                <a:t>SharePoint 2013</a:t>
              </a:r>
            </a:p>
          </p:txBody>
        </p:sp>
        <p:sp>
          <p:nvSpPr>
            <p:cNvPr id="7" name="Rectangle 6"/>
            <p:cNvSpPr/>
            <p:nvPr/>
          </p:nvSpPr>
          <p:spPr>
            <a:xfrm>
              <a:off x="2406790" y="1173007"/>
              <a:ext cx="1193549" cy="1036793"/>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Project Description</a:t>
              </a:r>
            </a:p>
          </p:txBody>
        </p:sp>
        <p:sp>
          <p:nvSpPr>
            <p:cNvPr id="8" name="Rectangle 7"/>
            <p:cNvSpPr/>
            <p:nvPr/>
          </p:nvSpPr>
          <p:spPr>
            <a:xfrm>
              <a:off x="2406790" y="2251520"/>
              <a:ext cx="1193549" cy="972002"/>
            </a:xfrm>
            <a:prstGeom prst="rect">
              <a:avLst/>
            </a:prstGeom>
            <a:solidFill>
              <a:srgbClr val="EAB2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HCL’s Solution</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9" name="Rectangle 8"/>
            <p:cNvSpPr/>
            <p:nvPr/>
          </p:nvSpPr>
          <p:spPr>
            <a:xfrm>
              <a:off x="2406790" y="3992728"/>
              <a:ext cx="1193548" cy="1371600"/>
            </a:xfrm>
            <a:prstGeom prst="rect">
              <a:avLst/>
            </a:prstGeom>
            <a:solidFill>
              <a:srgbClr val="96C02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Benefits / Value Added</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0" name="Rectangle 9"/>
            <p:cNvSpPr/>
            <p:nvPr/>
          </p:nvSpPr>
          <p:spPr>
            <a:xfrm>
              <a:off x="2406790" y="3270717"/>
              <a:ext cx="1193549" cy="670777"/>
            </a:xfrm>
            <a:prstGeom prst="rect">
              <a:avLst/>
            </a:prstGeom>
            <a:solidFill>
              <a:schemeClr val="accent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rPr>
                <a:t>Challenges</a:t>
              </a:r>
              <a:endParaRPr kumimoji="0" lang="en-US" sz="1400" b="0" i="0" u="none" strike="noStrike" kern="0" cap="none" spc="0" normalizeH="0" baseline="0" noProof="0" dirty="0">
                <a:ln>
                  <a:noFill/>
                </a:ln>
                <a:solidFill>
                  <a:sysClr val="window" lastClr="FFFFFF"/>
                </a:solidFill>
                <a:effectLst/>
                <a:uLnTx/>
                <a:uFillTx/>
                <a:latin typeface="Segoe UI" pitchFamily="34" charset="0"/>
                <a:ea typeface="Segoe UI" pitchFamily="34" charset="0"/>
                <a:cs typeface="Segoe UI" pitchFamily="34" charset="0"/>
              </a:endParaRPr>
            </a:p>
          </p:txBody>
        </p:sp>
        <p:sp>
          <p:nvSpPr>
            <p:cNvPr id="11" name="Rectangle 66"/>
            <p:cNvSpPr>
              <a:spLocks noChangeArrowheads="1"/>
            </p:cNvSpPr>
            <p:nvPr/>
          </p:nvSpPr>
          <p:spPr bwMode="auto">
            <a:xfrm>
              <a:off x="60292" y="8811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 name="Rectangle 79"/>
            <p:cNvSpPr>
              <a:spLocks noChangeArrowheads="1"/>
            </p:cNvSpPr>
            <p:nvPr/>
          </p:nvSpPr>
          <p:spPr bwMode="auto">
            <a:xfrm>
              <a:off x="-98204" y="2100321"/>
              <a:ext cx="0" cy="0"/>
            </a:xfrm>
            <a:prstGeom prst="rect">
              <a:avLst/>
            </a:prstGeom>
            <a:solidFill>
              <a:srgbClr val="5B9BD5"/>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9" name="Oval 18"/>
            <p:cNvSpPr/>
            <p:nvPr/>
          </p:nvSpPr>
          <p:spPr>
            <a:xfrm>
              <a:off x="772590" y="4484999"/>
              <a:ext cx="804041" cy="74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Segoe UI" pitchFamily="34" charset="0"/>
                  <a:ea typeface="Segoe UI" pitchFamily="34" charset="0"/>
                  <a:cs typeface="Segoe UI" pitchFamily="34" charset="0"/>
                </a:rPr>
                <a:t> </a:t>
              </a:r>
            </a:p>
          </p:txBody>
        </p:sp>
        <p:sp>
          <p:nvSpPr>
            <p:cNvPr id="15" name="Rectangle 14"/>
            <p:cNvSpPr/>
            <p:nvPr/>
          </p:nvSpPr>
          <p:spPr>
            <a:xfrm>
              <a:off x="3643202" y="1173008"/>
              <a:ext cx="6682993" cy="1036792"/>
            </a:xfrm>
            <a:prstGeom prst="rect">
              <a:avLst/>
            </a:prstGeom>
            <a:solidFill>
              <a:srgbClr val="F9D5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Assessment of current state environment of SharePoint , formulation of requirement and  establishment of roadmap for O 365, SharePoint 2013 upgrade</a:t>
              </a: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Roadmap includes to upgrade 9000+ sites including intranet, publishing, extranet, my sites and custom applications and 3 TB of content</a:t>
              </a:r>
            </a:p>
            <a:p>
              <a:pPr marL="342900" indent="-342900" algn="just">
                <a:buFont typeface="Symbol"/>
                <a:buChar char=""/>
              </a:pPr>
              <a:r>
                <a:rPr lang="en-US" sz="1000" dirty="0">
                  <a:solidFill>
                    <a:srgbClr val="000000"/>
                  </a:solidFill>
                  <a:latin typeface="Segoe UI" pitchFamily="34" charset="0"/>
                  <a:ea typeface="Segoe UI" pitchFamily="34" charset="0"/>
                  <a:cs typeface="Segoe UI" pitchFamily="34" charset="0"/>
                </a:rPr>
                <a:t> Enable better user experience &amp; improved usability</a:t>
              </a:r>
              <a:endParaRPr lang="en-IN" sz="1000" dirty="0">
                <a:solidFill>
                  <a:srgbClr val="000000"/>
                </a:solidFill>
                <a:latin typeface="Segoe UI" pitchFamily="34" charset="0"/>
                <a:ea typeface="Segoe UI" pitchFamily="34" charset="0"/>
                <a:cs typeface="Segoe UI" pitchFamily="34" charset="0"/>
              </a:endParaRPr>
            </a:p>
          </p:txBody>
        </p:sp>
        <p:sp>
          <p:nvSpPr>
            <p:cNvPr id="16" name="Rectangle 15"/>
            <p:cNvSpPr/>
            <p:nvPr/>
          </p:nvSpPr>
          <p:spPr>
            <a:xfrm>
              <a:off x="3641440" y="2251522"/>
              <a:ext cx="6684755" cy="972000"/>
            </a:xfrm>
            <a:prstGeom prst="rect">
              <a:avLst/>
            </a:prstGeom>
            <a:solidFill>
              <a:srgbClr val="FFF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High level assessment of all custom components owned and maintained by the SharePoint platform team</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Recommendation for simplification of customization and applicability of new features available in SP 2013</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Identification &amp; Implementation of Proof of concept (POC) related to SharePoint 2013 upgrade</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Solution  framework designed  to categorize  custom applications into multiple baskets like  candidates for decommission , simplification, to remain as is and those needs to be redesigned using CSOM</a:t>
              </a:r>
              <a:endParaRPr lang="en-IN" sz="1000" dirty="0">
                <a:solidFill>
                  <a:srgbClr val="000000"/>
                </a:solidFill>
                <a:latin typeface="Segoe UI" pitchFamily="34" charset="0"/>
                <a:ea typeface="Segoe UI" pitchFamily="34" charset="0"/>
                <a:cs typeface="Segoe UI" pitchFamily="34" charset="0"/>
              </a:endParaRPr>
            </a:p>
          </p:txBody>
        </p:sp>
        <p:sp>
          <p:nvSpPr>
            <p:cNvPr id="17" name="Rectangle 16"/>
            <p:cNvSpPr/>
            <p:nvPr/>
          </p:nvSpPr>
          <p:spPr>
            <a:xfrm>
              <a:off x="3641440" y="3270717"/>
              <a:ext cx="6684755" cy="670777"/>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buFont typeface="Symbol"/>
                <a:buChar char=""/>
              </a:pPr>
              <a:r>
                <a:rPr lang="en-US" sz="1000" dirty="0">
                  <a:latin typeface="Segoe UI" pitchFamily="34" charset="0"/>
                  <a:ea typeface="Segoe UI" pitchFamily="34" charset="0"/>
                  <a:cs typeface="Segoe UI" pitchFamily="34" charset="0"/>
                </a:rPr>
                <a:t>The as is SharePoint environment was not scalable at an enterprise level with poor user adoption and overall customer experience </a:t>
              </a:r>
            </a:p>
            <a:p>
              <a:pPr marL="342900" indent="-342900" algn="just">
                <a:buFont typeface="Symbol"/>
                <a:buChar char=""/>
              </a:pPr>
              <a:r>
                <a:rPr lang="en-US" sz="1000" dirty="0">
                  <a:latin typeface="Segoe UI" pitchFamily="34" charset="0"/>
                  <a:ea typeface="Segoe UI" pitchFamily="34" charset="0"/>
                  <a:cs typeface="Segoe UI" pitchFamily="34" charset="0"/>
                </a:rPr>
                <a:t>Lot of complex custom applications were to be replaced using  the out of the box capability of SP 2013</a:t>
              </a:r>
              <a:endParaRPr lang="en-IN" sz="1000" dirty="0">
                <a:latin typeface="Segoe UI" pitchFamily="34" charset="0"/>
                <a:ea typeface="Segoe UI" pitchFamily="34" charset="0"/>
                <a:cs typeface="Segoe UI" pitchFamily="34" charset="0"/>
              </a:endParaRPr>
            </a:p>
          </p:txBody>
        </p:sp>
        <p:sp>
          <p:nvSpPr>
            <p:cNvPr id="18" name="Rectangle 17"/>
            <p:cNvSpPr/>
            <p:nvPr/>
          </p:nvSpPr>
          <p:spPr>
            <a:xfrm>
              <a:off x="3641440" y="3988996"/>
              <a:ext cx="6684755" cy="1371600"/>
            </a:xfrm>
            <a:prstGeom prst="rect">
              <a:avLst/>
            </a:prstGeom>
            <a:solidFill>
              <a:srgbClr val="DDEDB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The complete intranet portal was reinvented to make it more social with rich activity stream and focus on moving from pushing content to co-creating content resulting in increase in user adoption</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Enhanced search with an enterprise wide search capability</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Leveraging the cloud app model to reduce the server side  customization footprint bringing reduction of 70-80% to maintenance cost and code by 10-15%</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Provision of device and platform independent solution  with HTML 5 and CSS 3</a:t>
              </a:r>
            </a:p>
            <a:p>
              <a:pPr marL="342900" lvl="0" indent="-342900" algn="just">
                <a:buFont typeface="Symbol"/>
                <a:buChar char=""/>
              </a:pPr>
              <a:r>
                <a:rPr lang="en-US" sz="1000" dirty="0">
                  <a:solidFill>
                    <a:srgbClr val="000000"/>
                  </a:solidFill>
                  <a:latin typeface="Segoe UI" pitchFamily="34" charset="0"/>
                  <a:ea typeface="Segoe UI" pitchFamily="34" charset="0"/>
                  <a:cs typeface="Segoe UI" pitchFamily="34" charset="0"/>
                </a:rPr>
                <a:t>Integration with Yammer to provide rich social capability </a:t>
              </a:r>
            </a:p>
            <a:p>
              <a:pPr marL="342900" lvl="0" indent="-342900" algn="just">
                <a:buFont typeface="Symbol"/>
                <a:buChar char=""/>
              </a:pPr>
              <a:endParaRPr lang="en-US" sz="1000" dirty="0">
                <a:solidFill>
                  <a:srgbClr val="000000"/>
                </a:solidFill>
                <a:latin typeface="Segoe UI" pitchFamily="34" charset="0"/>
                <a:ea typeface="Segoe UI" pitchFamily="34" charset="0"/>
                <a:cs typeface="Segoe UI" pitchFamily="34" charset="0"/>
              </a:endParaRPr>
            </a:p>
          </p:txBody>
        </p:sp>
      </p:grpSp>
      <p:grpSp>
        <p:nvGrpSpPr>
          <p:cNvPr id="20" name="Group 19"/>
          <p:cNvGrpSpPr/>
          <p:nvPr/>
        </p:nvGrpSpPr>
        <p:grpSpPr>
          <a:xfrm>
            <a:off x="1159313" y="5052423"/>
            <a:ext cx="652944" cy="510177"/>
            <a:chOff x="5225638" y="1443366"/>
            <a:chExt cx="1245530" cy="762818"/>
          </a:xfrm>
        </p:grpSpPr>
        <p:grpSp>
          <p:nvGrpSpPr>
            <p:cNvPr id="24" name="Group 23"/>
            <p:cNvGrpSpPr/>
            <p:nvPr/>
          </p:nvGrpSpPr>
          <p:grpSpPr>
            <a:xfrm>
              <a:off x="5319911" y="1443366"/>
              <a:ext cx="1151257" cy="762818"/>
              <a:chOff x="5290096" y="1591474"/>
              <a:chExt cx="1151257" cy="762818"/>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4978" t="17747" r="72701" b="17747"/>
              <a:stretch/>
            </p:blipFill>
            <p:spPr>
              <a:xfrm>
                <a:off x="5610729" y="1591474"/>
                <a:ext cx="830624" cy="762818"/>
              </a:xfrm>
              <a:prstGeom prst="rect">
                <a:avLst/>
              </a:prstGeom>
            </p:spPr>
          </p:pic>
          <p:sp>
            <p:nvSpPr>
              <p:cNvPr id="27" name="Bent-Up Arrow 26"/>
              <p:cNvSpPr/>
              <p:nvPr/>
            </p:nvSpPr>
            <p:spPr>
              <a:xfrm flipH="1">
                <a:off x="5290096" y="1912003"/>
                <a:ext cx="358820" cy="222408"/>
              </a:xfrm>
              <a:prstGeom prst="bentUpArrow">
                <a:avLst>
                  <a:gd name="adj1" fmla="val 41000"/>
                  <a:gd name="adj2" fmla="val 37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638" y="1525438"/>
              <a:ext cx="451813" cy="238457"/>
            </a:xfrm>
            <a:prstGeom prst="roundRect">
              <a:avLst/>
            </a:prstGeom>
          </p:spPr>
        </p:pic>
      </p:grpSp>
    </p:spTree>
    <p:extLst>
      <p:ext uri="{BB962C8B-B14F-4D97-AF65-F5344CB8AC3E}">
        <p14:creationId xmlns:p14="http://schemas.microsoft.com/office/powerpoint/2010/main" val="3116989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3" name="TextBox 2"/>
          <p:cNvSpPr txBox="1"/>
          <p:nvPr/>
        </p:nvSpPr>
        <p:spPr>
          <a:xfrm>
            <a:off x="857250" y="1814513"/>
            <a:ext cx="3407023" cy="4154984"/>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Why Upgrade</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Our Solution Tenets</a:t>
            </a:r>
          </a:p>
          <a:p>
            <a:endPar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Upgrade </a:t>
            </a: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Approach</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Differentiators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Case Studies</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Appendix</a:t>
            </a:r>
            <a:endParaRPr lang="en-IN" sz="2400" dirty="0">
              <a:solidFill>
                <a:srgbClr val="EB3C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417399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Upgrade Services – Tools – Estimation Tool </a:t>
            </a:r>
            <a:r>
              <a:rPr lang="en-US" sz="2400" b="0" i="1" dirty="0"/>
              <a:t>[CAF Enabled]</a:t>
            </a:r>
            <a:endParaRPr lang="en-IN" sz="2400" b="0" i="1" dirty="0"/>
          </a:p>
        </p:txBody>
      </p:sp>
      <p:pic>
        <p:nvPicPr>
          <p:cNvPr id="3" name="Picture 2"/>
          <p:cNvPicPr>
            <a:picLocks noChangeAspect="1"/>
          </p:cNvPicPr>
          <p:nvPr/>
        </p:nvPicPr>
        <p:blipFill>
          <a:blip r:embed="rId3"/>
          <a:stretch>
            <a:fillRect/>
          </a:stretch>
        </p:blipFill>
        <p:spPr>
          <a:xfrm>
            <a:off x="4369877" y="2309826"/>
            <a:ext cx="7178056" cy="2752171"/>
          </a:xfrm>
          <a:prstGeom prst="rect">
            <a:avLst/>
          </a:prstGeom>
        </p:spPr>
      </p:pic>
      <p:grpSp>
        <p:nvGrpSpPr>
          <p:cNvPr id="24" name="Group 23"/>
          <p:cNvGrpSpPr/>
          <p:nvPr/>
        </p:nvGrpSpPr>
        <p:grpSpPr>
          <a:xfrm>
            <a:off x="580111" y="1169084"/>
            <a:ext cx="3516923" cy="4814125"/>
            <a:chOff x="580111" y="1169084"/>
            <a:chExt cx="3516923" cy="4814125"/>
          </a:xfrm>
        </p:grpSpPr>
        <p:sp>
          <p:nvSpPr>
            <p:cNvPr id="25" name="Rectangle 24"/>
            <p:cNvSpPr/>
            <p:nvPr/>
          </p:nvSpPr>
          <p:spPr bwMode="auto">
            <a:xfrm>
              <a:off x="580111" y="1169084"/>
              <a:ext cx="3516923" cy="4814125"/>
            </a:xfrm>
            <a:prstGeom prst="rect">
              <a:avLst/>
            </a:prstGeom>
            <a:solidFill>
              <a:srgbClr val="F4E2C8"/>
            </a:solidFill>
            <a:ln w="3175" cap="flat" cmpd="sng" algn="ctr">
              <a:noFill/>
              <a:prstDash val="solid"/>
              <a:miter lim="800000"/>
              <a:headEnd type="none" w="sm" len="sm"/>
              <a:tailEnd type="triangle" w="med" len="med"/>
            </a:ln>
            <a:effectLst/>
          </p:spPr>
          <p:txBody>
            <a:bodyPr vert="horz" wrap="none" lIns="105508" tIns="52754" rIns="105508" bIns="52754" numCol="1" rtlCol="0" anchor="t" anchorCtr="0" compatLnSpc="1">
              <a:prstTxWarp prst="textNoShape">
                <a:avLst/>
              </a:prstTxWarp>
            </a:bodyPr>
            <a:lstStyle/>
            <a:p>
              <a:pPr defTabSz="1055104" fontAlgn="base">
                <a:spcBef>
                  <a:spcPct val="0"/>
                </a:spcBef>
                <a:spcAft>
                  <a:spcPct val="0"/>
                </a:spcAft>
              </a:pPr>
              <a:endParaRPr lang="en-US" sz="4154" dirty="0">
                <a:latin typeface="Segoe UI" pitchFamily="34" charset="0"/>
                <a:ea typeface="Segoe UI" pitchFamily="34" charset="0"/>
                <a:cs typeface="Segoe UI" pitchFamily="34" charset="0"/>
              </a:endParaRPr>
            </a:p>
          </p:txBody>
        </p:sp>
        <p:sp>
          <p:nvSpPr>
            <p:cNvPr id="26" name="Rectangle 25"/>
            <p:cNvSpPr/>
            <p:nvPr/>
          </p:nvSpPr>
          <p:spPr bwMode="auto">
            <a:xfrm>
              <a:off x="580111" y="1169084"/>
              <a:ext cx="3516923" cy="537130"/>
            </a:xfrm>
            <a:prstGeom prst="rect">
              <a:avLst/>
            </a:prstGeom>
            <a:solidFill>
              <a:srgbClr val="C00000"/>
            </a:solidFill>
            <a:ln w="3175" cap="flat" cmpd="sng" algn="ctr">
              <a:noFill/>
              <a:prstDash val="solid"/>
              <a:miter lim="800000"/>
              <a:headEnd type="none" w="sm" len="sm"/>
              <a:tailEnd type="triangle" w="med" len="med"/>
            </a:ln>
            <a:effectLst/>
          </p:spPr>
          <p:txBody>
            <a:bodyPr vert="horz" wrap="none" lIns="105508" tIns="52754" rIns="105508" bIns="52754" numCol="1" rtlCol="0" anchor="t" anchorCtr="0" compatLnSpc="1">
              <a:prstTxWarp prst="textNoShape">
                <a:avLst/>
              </a:prstTxWarp>
            </a:bodyPr>
            <a:lstStyle/>
            <a:p>
              <a:pPr defTabSz="1055104" fontAlgn="base">
                <a:spcBef>
                  <a:spcPct val="0"/>
                </a:spcBef>
                <a:spcAft>
                  <a:spcPct val="0"/>
                </a:spcAft>
              </a:pPr>
              <a:r>
                <a:rPr lang="en-US" sz="2800" b="1" dirty="0">
                  <a:solidFill>
                    <a:schemeClr val="bg1"/>
                  </a:solidFill>
                  <a:latin typeface="Segoe UI" pitchFamily="34" charset="0"/>
                  <a:ea typeface="Segoe UI" pitchFamily="34" charset="0"/>
                  <a:cs typeface="Segoe UI" pitchFamily="34" charset="0"/>
                </a:rPr>
                <a:t>Key Notes</a:t>
              </a:r>
            </a:p>
          </p:txBody>
        </p:sp>
        <p:sp>
          <p:nvSpPr>
            <p:cNvPr id="27" name="Text Box 4"/>
            <p:cNvSpPr txBox="1">
              <a:spLocks noChangeArrowheads="1"/>
            </p:cNvSpPr>
            <p:nvPr/>
          </p:nvSpPr>
          <p:spPr bwMode="auto">
            <a:xfrm>
              <a:off x="580111" y="1734790"/>
              <a:ext cx="3516923" cy="3624069"/>
            </a:xfrm>
            <a:prstGeom prst="rect">
              <a:avLst/>
            </a:prstGeom>
            <a:noFill/>
            <a:ln w="9525">
              <a:noFill/>
              <a:miter lim="800000"/>
              <a:headEnd/>
              <a:tailEnd/>
            </a:ln>
          </p:spPr>
          <p:txBody>
            <a:bodyPr wrap="square">
              <a:spAutoFit/>
            </a:bodyPr>
            <a:lstStyle/>
            <a:p>
              <a:pPr marL="395664" indent="-395664">
                <a:buFontTx/>
                <a:buAutoNum type="arabicPeriod"/>
              </a:pPr>
              <a:r>
                <a:rPr lang="en-US" sz="1350" dirty="0">
                  <a:latin typeface="Segoe UI" pitchFamily="34" charset="0"/>
                  <a:ea typeface="Segoe UI" pitchFamily="34" charset="0"/>
                  <a:cs typeface="Segoe UI" pitchFamily="34" charset="0"/>
                </a:rPr>
                <a:t>CAF enabled Upgrade Estimation Tool provides the detailed approach for estimating upgrade </a:t>
              </a:r>
              <a:r>
                <a:rPr lang="en-US" sz="1350" dirty="0" smtClean="0">
                  <a:latin typeface="Segoe UI" pitchFamily="34" charset="0"/>
                  <a:ea typeface="Segoe UI" pitchFamily="34" charset="0"/>
                  <a:cs typeface="Segoe UI" pitchFamily="34" charset="0"/>
                </a:rPr>
                <a:t>effort  to </a:t>
              </a:r>
              <a:r>
                <a:rPr lang="en-US" sz="1350" dirty="0">
                  <a:latin typeface="Segoe UI" pitchFamily="34" charset="0"/>
                  <a:ea typeface="Segoe UI" pitchFamily="34" charset="0"/>
                  <a:cs typeface="Segoe UI" pitchFamily="34" charset="0"/>
                </a:rPr>
                <a:t>SharePoint 2013 / O365 platform from older SharePoint  versions</a:t>
              </a:r>
            </a:p>
            <a:p>
              <a:pPr marL="395664" indent="-395664">
                <a:buFontTx/>
                <a:buAutoNum type="arabicPeriod"/>
              </a:pPr>
              <a:r>
                <a:rPr lang="en-US" sz="1350" dirty="0">
                  <a:latin typeface="Segoe UI" pitchFamily="34" charset="0"/>
                  <a:ea typeface="Segoe UI" pitchFamily="34" charset="0"/>
                  <a:cs typeface="Segoe UI" pitchFamily="34" charset="0"/>
                </a:rPr>
                <a:t>End to end upgrade estimation effort can be calculated which includes requirement analysis, design, testing, implementation and deployment effort</a:t>
              </a:r>
            </a:p>
            <a:p>
              <a:pPr marL="395664" indent="-395664">
                <a:buFontTx/>
                <a:buAutoNum type="arabicPeriod"/>
              </a:pPr>
              <a:r>
                <a:rPr lang="en-US" sz="1350" dirty="0">
                  <a:latin typeface="Segoe UI" pitchFamily="34" charset="0"/>
                  <a:ea typeface="Segoe UI" pitchFamily="34" charset="0"/>
                  <a:cs typeface="Segoe UI" pitchFamily="34" charset="0"/>
                </a:rPr>
                <a:t>Baseline data is already included based on HCL experience and from existing upgrade projects’ sampling. This can be modified as well</a:t>
              </a:r>
            </a:p>
            <a:p>
              <a:pPr marL="395664" indent="-395664">
                <a:buFontTx/>
                <a:buAutoNum type="arabicPeriod"/>
              </a:pPr>
              <a:r>
                <a:rPr lang="en-US" sz="1350" dirty="0">
                  <a:latin typeface="Segoe UI" pitchFamily="34" charset="0"/>
                  <a:ea typeface="Segoe UI" pitchFamily="34" charset="0"/>
                  <a:cs typeface="Segoe UI" pitchFamily="34" charset="0"/>
                </a:rPr>
                <a:t>The estimation is done on the basis of defined parameters and on functional complexity</a:t>
              </a:r>
            </a:p>
          </p:txBody>
        </p:sp>
      </p:grpSp>
    </p:spTree>
    <p:extLst>
      <p:ext uri="{BB962C8B-B14F-4D97-AF65-F5344CB8AC3E}">
        <p14:creationId xmlns:p14="http://schemas.microsoft.com/office/powerpoint/2010/main" val="3741466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Needs and Challenges – Technical</a:t>
            </a:r>
            <a:endParaRPr lang="en-IN" dirty="0"/>
          </a:p>
        </p:txBody>
      </p:sp>
      <p:sp>
        <p:nvSpPr>
          <p:cNvPr id="3" name="Rectangle 2"/>
          <p:cNvSpPr/>
          <p:nvPr/>
        </p:nvSpPr>
        <p:spPr>
          <a:xfrm>
            <a:off x="5043488" y="2748695"/>
            <a:ext cx="5900737" cy="2893100"/>
          </a:xfrm>
          <a:prstGeom prst="rect">
            <a:avLst/>
          </a:prstGeom>
        </p:spPr>
        <p:txBody>
          <a:bodyPr wrap="square">
            <a:spAutoFit/>
          </a:bodyPr>
          <a:lstStyle/>
          <a:p>
            <a:pPr marL="628650" lvl="1" indent="-1714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CSOM API limitation </a:t>
            </a:r>
          </a:p>
          <a:p>
            <a:pPr marL="1200150" lvl="2"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Implementing site provisioning, Applying site retention policy programmatically, </a:t>
            </a:r>
          </a:p>
          <a:p>
            <a:pPr marL="1200150" lvl="2"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Hide certain site template programmatically, Enabling site auditing programmatically and Creating complex properties for App part</a:t>
            </a:r>
          </a:p>
          <a:p>
            <a:pPr marL="742950" lvl="1" indent="-2857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Provider Hosted App issues</a:t>
            </a:r>
          </a:p>
          <a:p>
            <a:pPr marL="1085850" lvl="2" indent="-1714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Provisioning of Apps programmatically, Trust Button Enablement &amp; Ability to remove the web part  instance during un-installation, ability to block  harmful code from inserting into the website</a:t>
            </a:r>
          </a:p>
          <a:p>
            <a:pPr marL="628650" lvl="1" indent="-1714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Capability changes across versions, </a:t>
            </a:r>
            <a:r>
              <a:rPr lang="en-US" sz="1400" dirty="0">
                <a:effectLst/>
                <a:latin typeface="Segoe UI" pitchFamily="34" charset="0"/>
                <a:ea typeface="Segoe UI" pitchFamily="34" charset="0"/>
                <a:cs typeface="Segoe UI" pitchFamily="34" charset="0"/>
              </a:rPr>
              <a:t>Deprecated features e.g. FAB 40 templates, Meeting site templates etc.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0" y="1449450"/>
            <a:ext cx="1110392" cy="1110392"/>
          </a:xfrm>
          <a:prstGeom prst="rect">
            <a:avLst/>
          </a:prstGeom>
        </p:spPr>
      </p:pic>
      <p:pic>
        <p:nvPicPr>
          <p:cNvPr id="7" name="Picture 6"/>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67763"/>
          <a:stretch/>
        </p:blipFill>
        <p:spPr>
          <a:xfrm>
            <a:off x="5572124" y="1582678"/>
            <a:ext cx="2105025" cy="700087"/>
          </a:xfrm>
          <a:prstGeom prst="rect">
            <a:avLst/>
          </a:prstGeom>
        </p:spPr>
      </p:pic>
      <p:sp>
        <p:nvSpPr>
          <p:cNvPr id="8" name="TextBox 7"/>
          <p:cNvSpPr txBox="1"/>
          <p:nvPr/>
        </p:nvSpPr>
        <p:spPr>
          <a:xfrm>
            <a:off x="1601072" y="1758424"/>
            <a:ext cx="1164101" cy="492443"/>
          </a:xfrm>
          <a:prstGeom prst="rect">
            <a:avLst/>
          </a:prstGeom>
          <a:noFill/>
        </p:spPr>
        <p:txBody>
          <a:bodyPr wrap="none" rtlCol="0">
            <a:spAutoFit/>
          </a:bodyPr>
          <a:lstStyle/>
          <a:p>
            <a:r>
              <a:rPr lang="en-US" sz="2600" b="1" dirty="0">
                <a:solidFill>
                  <a:srgbClr val="178D07"/>
                </a:solidFill>
                <a:latin typeface="Segoe UI" panose="020B0502040204020203" pitchFamily="34" charset="0"/>
                <a:ea typeface="Segoe UI" panose="020B0502040204020203" pitchFamily="34" charset="0"/>
                <a:cs typeface="Segoe UI" panose="020B0502040204020203" pitchFamily="34" charset="0"/>
              </a:rPr>
              <a:t>Needs</a:t>
            </a:r>
            <a:endParaRPr lang="en-IN" sz="2600" b="1" dirty="0">
              <a:solidFill>
                <a:srgbClr val="178D07"/>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173834" y="2748696"/>
            <a:ext cx="4869654" cy="2031325"/>
          </a:xfrm>
          <a:prstGeom prst="rect">
            <a:avLst/>
          </a:prstGeom>
        </p:spPr>
        <p:txBody>
          <a:bodyPr wrap="square">
            <a:spAutoFit/>
          </a:bodyPr>
          <a:lstStyle/>
          <a:p>
            <a:pPr marL="742950" lvl="1" indent="-285750" algn="just">
              <a:buFont typeface="Arial" panose="020B0604020202020204" pitchFamily="34" charset="0"/>
              <a:buChar char="•"/>
            </a:pPr>
            <a:r>
              <a:rPr lang="en-US" sz="1400" b="1" dirty="0">
                <a:effectLst/>
                <a:latin typeface="Segoe UI" pitchFamily="34" charset="0"/>
                <a:ea typeface="Segoe UI" pitchFamily="34" charset="0"/>
                <a:cs typeface="Segoe UI" pitchFamily="34" charset="0"/>
              </a:rPr>
              <a:t>Reduce Heavily customized environment </a:t>
            </a:r>
            <a:r>
              <a:rPr lang="en-US" sz="1400" dirty="0">
                <a:effectLst/>
                <a:latin typeface="Segoe UI" pitchFamily="34" charset="0"/>
                <a:ea typeface="Segoe UI" pitchFamily="34" charset="0"/>
                <a:cs typeface="Segoe UI" pitchFamily="34" charset="0"/>
              </a:rPr>
              <a:t>&amp; corresponding maintenance cost</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Manage 3</a:t>
            </a:r>
            <a:r>
              <a:rPr lang="en-US" sz="1400" baseline="30000" dirty="0">
                <a:effectLst/>
                <a:latin typeface="Segoe UI" pitchFamily="34" charset="0"/>
                <a:ea typeface="Segoe UI" pitchFamily="34" charset="0"/>
                <a:cs typeface="Segoe UI" pitchFamily="34" charset="0"/>
              </a:rPr>
              <a:t>rd</a:t>
            </a:r>
            <a:r>
              <a:rPr lang="en-US" sz="1400" dirty="0">
                <a:effectLst/>
                <a:latin typeface="Segoe UI" pitchFamily="34" charset="0"/>
                <a:ea typeface="Segoe UI" pitchFamily="34" charset="0"/>
                <a:cs typeface="Segoe UI" pitchFamily="34" charset="0"/>
              </a:rPr>
              <a:t> party tools licensing cost and numerous duplicate unused applications</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Ensure </a:t>
            </a:r>
            <a:r>
              <a:rPr lang="en-US" sz="1400" b="1" dirty="0">
                <a:effectLst/>
                <a:latin typeface="Segoe UI" pitchFamily="34" charset="0"/>
                <a:ea typeface="Segoe UI" pitchFamily="34" charset="0"/>
                <a:cs typeface="Segoe UI" pitchFamily="34" charset="0"/>
              </a:rPr>
              <a:t>minimum disruption to business, </a:t>
            </a:r>
            <a:r>
              <a:rPr lang="en-US" sz="1400" dirty="0">
                <a:effectLst/>
                <a:latin typeface="Segoe UI" pitchFamily="34" charset="0"/>
                <a:ea typeface="Segoe UI" pitchFamily="34" charset="0"/>
                <a:cs typeface="Segoe UI" pitchFamily="34" charset="0"/>
              </a:rPr>
              <a:t>ensure</a:t>
            </a:r>
            <a:r>
              <a:rPr lang="en-US" sz="1400" b="1" dirty="0">
                <a:effectLst/>
                <a:latin typeface="Segoe UI" pitchFamily="34" charset="0"/>
                <a:ea typeface="Segoe UI" pitchFamily="34" charset="0"/>
                <a:cs typeface="Segoe UI" pitchFamily="34" charset="0"/>
              </a:rPr>
              <a:t> governance</a:t>
            </a:r>
          </a:p>
          <a:p>
            <a:pPr marL="742950" lvl="1" indent="-285750" algn="just">
              <a:buFont typeface="Arial" panose="020B0604020202020204" pitchFamily="34" charset="0"/>
              <a:buChar char="•"/>
            </a:pPr>
            <a:r>
              <a:rPr lang="en-US" sz="1400" dirty="0">
                <a:effectLst/>
                <a:latin typeface="Segoe UI" pitchFamily="34" charset="0"/>
                <a:ea typeface="Segoe UI" pitchFamily="34" charset="0"/>
                <a:cs typeface="Segoe UI" pitchFamily="34" charset="0"/>
              </a:rPr>
              <a:t>Movement towards </a:t>
            </a:r>
            <a:r>
              <a:rPr lang="en-US" sz="1400" b="1" dirty="0">
                <a:effectLst/>
                <a:latin typeface="Segoe UI" pitchFamily="34" charset="0"/>
                <a:ea typeface="Segoe UI" pitchFamily="34" charset="0"/>
                <a:cs typeface="Segoe UI" pitchFamily="34" charset="0"/>
              </a:rPr>
              <a:t>cloud</a:t>
            </a:r>
            <a:r>
              <a:rPr lang="en-US" sz="1400" dirty="0">
                <a:effectLst/>
                <a:latin typeface="Segoe UI" pitchFamily="34" charset="0"/>
                <a:ea typeface="Segoe UI" pitchFamily="34" charset="0"/>
                <a:cs typeface="Segoe UI" pitchFamily="34" charset="0"/>
              </a:rPr>
              <a:t> (Microsoft &amp; market trend) and seamless integration across a hybrid environment</a:t>
            </a:r>
          </a:p>
        </p:txBody>
      </p:sp>
      <p:sp>
        <p:nvSpPr>
          <p:cNvPr id="10" name="TextBox 9"/>
          <p:cNvSpPr txBox="1"/>
          <p:nvPr/>
        </p:nvSpPr>
        <p:spPr>
          <a:xfrm>
            <a:off x="7811372" y="1758423"/>
            <a:ext cx="1880643" cy="492443"/>
          </a:xfrm>
          <a:prstGeom prst="rect">
            <a:avLst/>
          </a:prstGeom>
          <a:noFill/>
        </p:spPr>
        <p:txBody>
          <a:bodyPr wrap="none" rtlCol="0">
            <a:spAutoFit/>
          </a:bodyPr>
          <a:lstStyle/>
          <a:p>
            <a:r>
              <a:rPr lang="en-US" sz="2600" b="1" dirty="0">
                <a:solidFill>
                  <a:srgbClr val="C0560F"/>
                </a:solidFill>
                <a:latin typeface="Segoe UI" panose="020B0502040204020203" pitchFamily="34" charset="0"/>
                <a:ea typeface="Segoe UI" panose="020B0502040204020203" pitchFamily="34" charset="0"/>
                <a:cs typeface="Segoe UI" panose="020B0502040204020203" pitchFamily="34" charset="0"/>
              </a:rPr>
              <a:t>Challenges</a:t>
            </a:r>
            <a:endParaRPr lang="en-IN" sz="2600" b="1" dirty="0">
              <a:solidFill>
                <a:srgbClr val="C0560F"/>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43996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Upgrade Services – Tools – Pre Upgrade Analyzer</a:t>
            </a:r>
            <a:endParaRPr lang="en-IN" dirty="0"/>
          </a:p>
        </p:txBody>
      </p:sp>
      <p:sp>
        <p:nvSpPr>
          <p:cNvPr id="5" name="TextBox 4"/>
          <p:cNvSpPr txBox="1"/>
          <p:nvPr/>
        </p:nvSpPr>
        <p:spPr>
          <a:xfrm>
            <a:off x="8002824" y="1606659"/>
            <a:ext cx="1464247" cy="369332"/>
          </a:xfrm>
          <a:prstGeom prst="rect">
            <a:avLst/>
          </a:prstGeom>
          <a:noFill/>
        </p:spPr>
        <p:txBody>
          <a:bodyPr wrap="none" rtlCol="0">
            <a:spAutoFit/>
          </a:bodyPr>
          <a:lstStyle/>
          <a:p>
            <a:r>
              <a:rPr lang="en-US" dirty="0">
                <a:solidFill>
                  <a:schemeClr val="bg1"/>
                </a:solidFill>
                <a:latin typeface="Segoe UI" pitchFamily="34" charset="0"/>
                <a:ea typeface="Segoe UI" pitchFamily="34" charset="0"/>
                <a:cs typeface="Segoe UI" pitchFamily="34" charset="0"/>
              </a:rPr>
              <a:t>Key Features</a:t>
            </a:r>
          </a:p>
        </p:txBody>
      </p:sp>
      <p:pic>
        <p:nvPicPr>
          <p:cNvPr id="6" name="Picture 5"/>
          <p:cNvPicPr/>
          <p:nvPr/>
        </p:nvPicPr>
        <p:blipFill rotWithShape="1">
          <a:blip r:embed="rId3"/>
          <a:srcRect b="6404"/>
          <a:stretch/>
        </p:blipFill>
        <p:spPr>
          <a:xfrm>
            <a:off x="5183648" y="1791325"/>
            <a:ext cx="3551299" cy="324887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Picture 5" descr="21"/>
          <p:cNvPicPr>
            <a:picLocks noChangeAspect="1" noChangeArrowheads="1"/>
          </p:cNvPicPr>
          <p:nvPr/>
        </p:nvPicPr>
        <p:blipFill rotWithShape="1">
          <a:blip r:embed="rId4"/>
          <a:srcRect l="1615" t="15633" r="-1" b="6132"/>
          <a:stretch/>
        </p:blipFill>
        <p:spPr>
          <a:xfrm>
            <a:off x="4367212" y="1791325"/>
            <a:ext cx="7517794" cy="3308698"/>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nvGrpSpPr>
          <p:cNvPr id="9" name="Group 8"/>
          <p:cNvGrpSpPr/>
          <p:nvPr/>
        </p:nvGrpSpPr>
        <p:grpSpPr>
          <a:xfrm>
            <a:off x="580111" y="1169084"/>
            <a:ext cx="3516923" cy="4814125"/>
            <a:chOff x="580111" y="1169084"/>
            <a:chExt cx="3516923" cy="4814125"/>
          </a:xfrm>
        </p:grpSpPr>
        <p:sp>
          <p:nvSpPr>
            <p:cNvPr id="3" name="Rectangle 2"/>
            <p:cNvSpPr/>
            <p:nvPr/>
          </p:nvSpPr>
          <p:spPr bwMode="auto">
            <a:xfrm>
              <a:off x="580111" y="1169084"/>
              <a:ext cx="3516923" cy="4814125"/>
            </a:xfrm>
            <a:prstGeom prst="rect">
              <a:avLst/>
            </a:prstGeom>
            <a:solidFill>
              <a:srgbClr val="F4E2C8"/>
            </a:solidFill>
            <a:ln w="3175" cap="flat" cmpd="sng" algn="ctr">
              <a:noFill/>
              <a:prstDash val="solid"/>
              <a:miter lim="800000"/>
              <a:headEnd type="none" w="sm" len="sm"/>
              <a:tailEnd type="triangle" w="med" len="med"/>
            </a:ln>
            <a:effectLst/>
          </p:spPr>
          <p:txBody>
            <a:bodyPr vert="horz" wrap="none" lIns="105508" tIns="52754" rIns="105508" bIns="52754" numCol="1" rtlCol="0" anchor="t" anchorCtr="0" compatLnSpc="1">
              <a:prstTxWarp prst="textNoShape">
                <a:avLst/>
              </a:prstTxWarp>
            </a:bodyPr>
            <a:lstStyle/>
            <a:p>
              <a:pPr defTabSz="1055104" fontAlgn="base">
                <a:spcBef>
                  <a:spcPct val="0"/>
                </a:spcBef>
                <a:spcAft>
                  <a:spcPct val="0"/>
                </a:spcAft>
              </a:pPr>
              <a:endParaRPr lang="en-US" sz="4154" dirty="0">
                <a:latin typeface="Segoe UI" pitchFamily="34" charset="0"/>
                <a:ea typeface="Segoe UI" pitchFamily="34" charset="0"/>
                <a:cs typeface="Segoe UI" pitchFamily="34" charset="0"/>
              </a:endParaRPr>
            </a:p>
          </p:txBody>
        </p:sp>
        <p:sp>
          <p:nvSpPr>
            <p:cNvPr id="4" name="Rectangle 3"/>
            <p:cNvSpPr/>
            <p:nvPr/>
          </p:nvSpPr>
          <p:spPr bwMode="auto">
            <a:xfrm>
              <a:off x="580111" y="1169084"/>
              <a:ext cx="3516923" cy="537130"/>
            </a:xfrm>
            <a:prstGeom prst="rect">
              <a:avLst/>
            </a:prstGeom>
            <a:solidFill>
              <a:srgbClr val="C00000"/>
            </a:solidFill>
            <a:ln w="3175" cap="flat" cmpd="sng" algn="ctr">
              <a:noFill/>
              <a:prstDash val="solid"/>
              <a:miter lim="800000"/>
              <a:headEnd type="none" w="sm" len="sm"/>
              <a:tailEnd type="triangle" w="med" len="med"/>
            </a:ln>
            <a:effectLst/>
          </p:spPr>
          <p:txBody>
            <a:bodyPr vert="horz" wrap="none" lIns="105508" tIns="52754" rIns="105508" bIns="52754" numCol="1" rtlCol="0" anchor="t" anchorCtr="0" compatLnSpc="1">
              <a:prstTxWarp prst="textNoShape">
                <a:avLst/>
              </a:prstTxWarp>
            </a:bodyPr>
            <a:lstStyle/>
            <a:p>
              <a:pPr defTabSz="1055104" fontAlgn="base">
                <a:spcBef>
                  <a:spcPct val="0"/>
                </a:spcBef>
                <a:spcAft>
                  <a:spcPct val="0"/>
                </a:spcAft>
              </a:pPr>
              <a:r>
                <a:rPr lang="en-US" sz="2800" b="1" dirty="0">
                  <a:solidFill>
                    <a:schemeClr val="bg1"/>
                  </a:solidFill>
                  <a:latin typeface="Segoe UI" pitchFamily="34" charset="0"/>
                  <a:ea typeface="Segoe UI" pitchFamily="34" charset="0"/>
                  <a:cs typeface="Segoe UI" pitchFamily="34" charset="0"/>
                </a:rPr>
                <a:t>Key Notes</a:t>
              </a:r>
            </a:p>
          </p:txBody>
        </p:sp>
        <p:sp>
          <p:nvSpPr>
            <p:cNvPr id="8" name="Text Box 4"/>
            <p:cNvSpPr txBox="1">
              <a:spLocks noChangeArrowheads="1"/>
            </p:cNvSpPr>
            <p:nvPr/>
          </p:nvSpPr>
          <p:spPr bwMode="auto">
            <a:xfrm>
              <a:off x="580111" y="1734790"/>
              <a:ext cx="3516923" cy="4247317"/>
            </a:xfrm>
            <a:prstGeom prst="rect">
              <a:avLst/>
            </a:prstGeom>
            <a:noFill/>
            <a:ln w="9525">
              <a:noFill/>
              <a:miter lim="800000"/>
              <a:headEnd/>
              <a:tailEnd/>
            </a:ln>
          </p:spPr>
          <p:txBody>
            <a:bodyPr wrap="square">
              <a:spAutoFit/>
            </a:bodyPr>
            <a:lstStyle/>
            <a:p>
              <a:pPr marL="395664" indent="-395664">
                <a:buFontTx/>
                <a:buAutoNum type="arabicPeriod"/>
              </a:pPr>
              <a:r>
                <a:rPr lang="en-US" sz="1350" dirty="0">
                  <a:latin typeface="Segoe UI" pitchFamily="34" charset="0"/>
                  <a:ea typeface="Segoe UI" pitchFamily="34" charset="0"/>
                  <a:cs typeface="Segoe UI" pitchFamily="34" charset="0"/>
                </a:rPr>
                <a:t>Pre Upgrade Analysis tool provides the detailed analysis report for the SharePoint sites in an excel file as output.</a:t>
              </a:r>
            </a:p>
            <a:p>
              <a:pPr marL="395664" indent="-395664">
                <a:buFontTx/>
                <a:buAutoNum type="arabicPeriod"/>
              </a:pPr>
              <a:r>
                <a:rPr lang="en-US" sz="1350" dirty="0">
                  <a:latin typeface="Segoe UI" pitchFamily="34" charset="0"/>
                  <a:ea typeface="Segoe UI" pitchFamily="34" charset="0"/>
                  <a:cs typeface="Segoe UI" pitchFamily="34" charset="0"/>
                </a:rPr>
                <a:t>The user can run it against all the site collections which he wants to migrate.</a:t>
              </a:r>
            </a:p>
            <a:p>
              <a:pPr marL="395664" indent="-395664">
                <a:buFontTx/>
                <a:buAutoNum type="arabicPeriod"/>
              </a:pPr>
              <a:r>
                <a:rPr lang="en-US" sz="1350" dirty="0">
                  <a:latin typeface="Segoe UI" pitchFamily="34" charset="0"/>
                  <a:ea typeface="Segoe UI" pitchFamily="34" charset="0"/>
                  <a:cs typeface="Segoe UI" pitchFamily="34" charset="0"/>
                </a:rPr>
                <a:t>It will generate the detailed information about the site collections/sites and documents.</a:t>
              </a:r>
            </a:p>
            <a:p>
              <a:pPr marL="395664" indent="-395664">
                <a:buFontTx/>
                <a:buAutoNum type="arabicPeriod"/>
              </a:pPr>
              <a:r>
                <a:rPr lang="en-US" sz="1350" dirty="0">
                  <a:latin typeface="Segoe UI" pitchFamily="34" charset="0"/>
                  <a:ea typeface="Segoe UI" pitchFamily="34" charset="0"/>
                  <a:cs typeface="Segoe UI" pitchFamily="34" charset="0"/>
                </a:rPr>
                <a:t>It captures detailed information about the sites like name, owner name, creation date, modified date, documents libraries, document name, size, ownership, usage etc..</a:t>
              </a:r>
            </a:p>
            <a:p>
              <a:pPr marL="395664" indent="-395664">
                <a:buFontTx/>
                <a:buAutoNum type="arabicPeriod"/>
              </a:pPr>
              <a:r>
                <a:rPr lang="en-US" sz="1350" dirty="0">
                  <a:latin typeface="Segoe UI" pitchFamily="34" charset="0"/>
                  <a:ea typeface="Segoe UI" pitchFamily="34" charset="0"/>
                  <a:cs typeface="Segoe UI" pitchFamily="34" charset="0"/>
                </a:rPr>
                <a:t>The site and documents level graphical charts are generated through this tool.</a:t>
              </a:r>
            </a:p>
            <a:p>
              <a:pPr marL="395664" indent="-395664">
                <a:buFontTx/>
                <a:buAutoNum type="arabicPeriod"/>
              </a:pPr>
              <a:r>
                <a:rPr lang="en-US" sz="1350" dirty="0">
                  <a:latin typeface="Segoe UI" pitchFamily="34" charset="0"/>
                  <a:ea typeface="Segoe UI" pitchFamily="34" charset="0"/>
                  <a:cs typeface="Segoe UI" pitchFamily="34" charset="0"/>
                </a:rPr>
                <a:t>It will help organization to make better and quick decisions by seeing the complete report.</a:t>
              </a:r>
            </a:p>
          </p:txBody>
        </p:sp>
      </p:grpSp>
    </p:spTree>
    <p:extLst>
      <p:ext uri="{BB962C8B-B14F-4D97-AF65-F5344CB8AC3E}">
        <p14:creationId xmlns:p14="http://schemas.microsoft.com/office/powerpoint/2010/main" val="429177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Upgrade Services – Tools – ADT</a:t>
            </a:r>
            <a:endParaRPr lang="en-IN" dirty="0"/>
          </a:p>
        </p:txBody>
      </p:sp>
      <p:pic>
        <p:nvPicPr>
          <p:cNvPr id="4" name="Picture 3"/>
          <p:cNvPicPr/>
          <p:nvPr/>
        </p:nvPicPr>
        <p:blipFill rotWithShape="1">
          <a:blip r:embed="rId3"/>
          <a:srcRect l="28205" t="15109" r="28045" b="15621"/>
          <a:stretch/>
        </p:blipFill>
        <p:spPr bwMode="auto">
          <a:xfrm>
            <a:off x="4261074" y="4547202"/>
            <a:ext cx="3390835" cy="1436007"/>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t="1995" b="10206"/>
          <a:stretch/>
        </p:blipFill>
        <p:spPr bwMode="auto">
          <a:xfrm>
            <a:off x="4261074" y="2666655"/>
            <a:ext cx="3390835" cy="1702704"/>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a:stretch>
            <a:fillRect/>
          </a:stretch>
        </p:blipFill>
        <p:spPr>
          <a:xfrm>
            <a:off x="7815948" y="2679805"/>
            <a:ext cx="3975419" cy="1689553"/>
          </a:xfrm>
          <a:prstGeom prst="rect">
            <a:avLst/>
          </a:prstGeom>
        </p:spPr>
      </p:pic>
      <p:pic>
        <p:nvPicPr>
          <p:cNvPr id="7" name="Picture 6"/>
          <p:cNvPicPr/>
          <p:nvPr/>
        </p:nvPicPr>
        <p:blipFill rotWithShape="1">
          <a:blip r:embed="rId6"/>
          <a:srcRect t="2565" b="10205"/>
          <a:stretch/>
        </p:blipFill>
        <p:spPr bwMode="auto">
          <a:xfrm>
            <a:off x="7815949" y="4547202"/>
            <a:ext cx="3975418" cy="1436007"/>
          </a:xfrm>
          <a:prstGeom prst="rect">
            <a:avLst/>
          </a:prstGeom>
          <a:ln>
            <a:noFill/>
          </a:ln>
          <a:extLst>
            <a:ext uri="{53640926-AAD7-44D8-BBD7-CCE9431645EC}">
              <a14:shadowObscured xmlns:a14="http://schemas.microsoft.com/office/drawing/2010/main"/>
            </a:ext>
          </a:extLst>
        </p:spPr>
      </p:pic>
      <p:grpSp>
        <p:nvGrpSpPr>
          <p:cNvPr id="18" name="Group 17"/>
          <p:cNvGrpSpPr/>
          <p:nvPr/>
        </p:nvGrpSpPr>
        <p:grpSpPr>
          <a:xfrm>
            <a:off x="580111" y="1169084"/>
            <a:ext cx="3516923" cy="4814125"/>
            <a:chOff x="580111" y="1169084"/>
            <a:chExt cx="3516923" cy="4814125"/>
          </a:xfrm>
        </p:grpSpPr>
        <p:sp>
          <p:nvSpPr>
            <p:cNvPr id="19" name="Rectangle 18"/>
            <p:cNvSpPr/>
            <p:nvPr/>
          </p:nvSpPr>
          <p:spPr bwMode="auto">
            <a:xfrm>
              <a:off x="580111" y="1169084"/>
              <a:ext cx="3516923" cy="4814125"/>
            </a:xfrm>
            <a:prstGeom prst="rect">
              <a:avLst/>
            </a:prstGeom>
            <a:solidFill>
              <a:srgbClr val="F4E2C8"/>
            </a:solidFill>
            <a:ln w="3175" cap="flat" cmpd="sng" algn="ctr">
              <a:noFill/>
              <a:prstDash val="solid"/>
              <a:miter lim="800000"/>
              <a:headEnd type="none" w="sm" len="sm"/>
              <a:tailEnd type="triangle" w="med" len="med"/>
            </a:ln>
            <a:effectLst/>
          </p:spPr>
          <p:txBody>
            <a:bodyPr vert="horz" wrap="none" lIns="105508" tIns="52754" rIns="105508" bIns="52754" numCol="1" rtlCol="0" anchor="t" anchorCtr="0" compatLnSpc="1">
              <a:prstTxWarp prst="textNoShape">
                <a:avLst/>
              </a:prstTxWarp>
            </a:bodyPr>
            <a:lstStyle/>
            <a:p>
              <a:pPr defTabSz="1055104" fontAlgn="base">
                <a:spcBef>
                  <a:spcPct val="0"/>
                </a:spcBef>
                <a:spcAft>
                  <a:spcPct val="0"/>
                </a:spcAft>
              </a:pPr>
              <a:endParaRPr lang="en-US" sz="4154" dirty="0">
                <a:latin typeface="Segoe UI" pitchFamily="34" charset="0"/>
                <a:ea typeface="Segoe UI" pitchFamily="34" charset="0"/>
                <a:cs typeface="Segoe UI" pitchFamily="34" charset="0"/>
              </a:endParaRPr>
            </a:p>
          </p:txBody>
        </p:sp>
        <p:sp>
          <p:nvSpPr>
            <p:cNvPr id="20" name="Rectangle 19"/>
            <p:cNvSpPr/>
            <p:nvPr/>
          </p:nvSpPr>
          <p:spPr bwMode="auto">
            <a:xfrm>
              <a:off x="580111" y="1169084"/>
              <a:ext cx="3516923" cy="537130"/>
            </a:xfrm>
            <a:prstGeom prst="rect">
              <a:avLst/>
            </a:prstGeom>
            <a:solidFill>
              <a:srgbClr val="C00000"/>
            </a:solidFill>
            <a:ln w="3175" cap="flat" cmpd="sng" algn="ctr">
              <a:noFill/>
              <a:prstDash val="solid"/>
              <a:miter lim="800000"/>
              <a:headEnd type="none" w="sm" len="sm"/>
              <a:tailEnd type="triangle" w="med" len="med"/>
            </a:ln>
            <a:effectLst/>
          </p:spPr>
          <p:txBody>
            <a:bodyPr vert="horz" wrap="none" lIns="105508" tIns="52754" rIns="105508" bIns="52754" numCol="1" rtlCol="0" anchor="t" anchorCtr="0" compatLnSpc="1">
              <a:prstTxWarp prst="textNoShape">
                <a:avLst/>
              </a:prstTxWarp>
            </a:bodyPr>
            <a:lstStyle/>
            <a:p>
              <a:pPr defTabSz="1055104" fontAlgn="base">
                <a:spcBef>
                  <a:spcPct val="0"/>
                </a:spcBef>
                <a:spcAft>
                  <a:spcPct val="0"/>
                </a:spcAft>
              </a:pPr>
              <a:r>
                <a:rPr lang="en-US" sz="2800" b="1" dirty="0">
                  <a:solidFill>
                    <a:schemeClr val="bg1"/>
                  </a:solidFill>
                  <a:latin typeface="Segoe UI" pitchFamily="34" charset="0"/>
                  <a:ea typeface="Segoe UI" pitchFamily="34" charset="0"/>
                  <a:cs typeface="Segoe UI" pitchFamily="34" charset="0"/>
                </a:rPr>
                <a:t>Key Notes</a:t>
              </a:r>
            </a:p>
          </p:txBody>
        </p:sp>
      </p:grpSp>
      <p:graphicFrame>
        <p:nvGraphicFramePr>
          <p:cNvPr id="3" name="Diagram 2"/>
          <p:cNvGraphicFramePr/>
          <p:nvPr>
            <p:extLst/>
          </p:nvPr>
        </p:nvGraphicFramePr>
        <p:xfrm>
          <a:off x="704982" y="1749211"/>
          <a:ext cx="3304586" cy="419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TextBox 21"/>
          <p:cNvSpPr txBox="1"/>
          <p:nvPr/>
        </p:nvSpPr>
        <p:spPr>
          <a:xfrm>
            <a:off x="4582530" y="1994218"/>
            <a:ext cx="6466835" cy="461665"/>
          </a:xfrm>
          <a:prstGeom prst="rect">
            <a:avLst/>
          </a:prstGeom>
          <a:noFill/>
        </p:spPr>
        <p:txBody>
          <a:bodyPr wrap="none" rtlCol="0">
            <a:spAutoFit/>
          </a:bodyPr>
          <a:lstStyle/>
          <a:p>
            <a:r>
              <a:rPr lang="en-US" sz="2400" b="1" dirty="0">
                <a:solidFill>
                  <a:srgbClr val="002060"/>
                </a:solidFill>
                <a:latin typeface="Segoe UI" panose="020B0502040204020203" pitchFamily="34" charset="0"/>
                <a:ea typeface="Segoe UI" panose="020B0502040204020203" pitchFamily="34" charset="0"/>
                <a:cs typeface="Segoe UI" panose="020B0502040204020203" pitchFamily="34" charset="0"/>
              </a:rPr>
              <a:t>Application Disposition and Rationalization</a:t>
            </a:r>
            <a:endParaRPr lang="en-IN" sz="24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86747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Upgrade Services – Tools – O365 Decision Maker</a:t>
            </a:r>
            <a:endParaRPr lang="en-IN" dirty="0"/>
          </a:p>
        </p:txBody>
      </p:sp>
      <p:grpSp>
        <p:nvGrpSpPr>
          <p:cNvPr id="9" name="Group 8"/>
          <p:cNvGrpSpPr/>
          <p:nvPr/>
        </p:nvGrpSpPr>
        <p:grpSpPr>
          <a:xfrm>
            <a:off x="4419136" y="1399891"/>
            <a:ext cx="5553540" cy="4254290"/>
            <a:chOff x="4233399" y="1199866"/>
            <a:chExt cx="5553540" cy="4254290"/>
          </a:xfrm>
        </p:grpSpPr>
        <p:pic>
          <p:nvPicPr>
            <p:cNvPr id="3"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399" y="1199866"/>
              <a:ext cx="5553540" cy="20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399" y="3392614"/>
              <a:ext cx="5553540" cy="206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580111" y="1169084"/>
            <a:ext cx="3516923" cy="4814125"/>
            <a:chOff x="580111" y="1169084"/>
            <a:chExt cx="3516923" cy="4814125"/>
          </a:xfrm>
        </p:grpSpPr>
        <p:sp>
          <p:nvSpPr>
            <p:cNvPr id="6" name="Rectangle 5"/>
            <p:cNvSpPr/>
            <p:nvPr/>
          </p:nvSpPr>
          <p:spPr bwMode="auto">
            <a:xfrm>
              <a:off x="580111" y="1169084"/>
              <a:ext cx="3516923" cy="4814125"/>
            </a:xfrm>
            <a:prstGeom prst="rect">
              <a:avLst/>
            </a:prstGeom>
            <a:solidFill>
              <a:srgbClr val="F4E2C8"/>
            </a:solidFill>
            <a:ln w="3175" cap="flat" cmpd="sng" algn="ctr">
              <a:noFill/>
              <a:prstDash val="solid"/>
              <a:miter lim="800000"/>
              <a:headEnd type="none" w="sm" len="sm"/>
              <a:tailEnd type="triangle" w="med" len="med"/>
            </a:ln>
            <a:effectLst/>
          </p:spPr>
          <p:txBody>
            <a:bodyPr vert="horz" wrap="none" lIns="105508" tIns="52754" rIns="105508" bIns="52754" numCol="1" rtlCol="0" anchor="t" anchorCtr="0" compatLnSpc="1">
              <a:prstTxWarp prst="textNoShape">
                <a:avLst/>
              </a:prstTxWarp>
            </a:bodyPr>
            <a:lstStyle/>
            <a:p>
              <a:pPr defTabSz="1055104" fontAlgn="base">
                <a:spcBef>
                  <a:spcPct val="0"/>
                </a:spcBef>
                <a:spcAft>
                  <a:spcPct val="0"/>
                </a:spcAft>
              </a:pPr>
              <a:endParaRPr lang="en-US" sz="4154" dirty="0">
                <a:latin typeface="Segoe UI" pitchFamily="34" charset="0"/>
                <a:ea typeface="Segoe UI" pitchFamily="34" charset="0"/>
                <a:cs typeface="Segoe UI" pitchFamily="34" charset="0"/>
              </a:endParaRPr>
            </a:p>
          </p:txBody>
        </p:sp>
        <p:sp>
          <p:nvSpPr>
            <p:cNvPr id="7" name="Rectangle 6"/>
            <p:cNvSpPr/>
            <p:nvPr/>
          </p:nvSpPr>
          <p:spPr bwMode="auto">
            <a:xfrm>
              <a:off x="580111" y="1169084"/>
              <a:ext cx="3516923" cy="537130"/>
            </a:xfrm>
            <a:prstGeom prst="rect">
              <a:avLst/>
            </a:prstGeom>
            <a:solidFill>
              <a:srgbClr val="C00000"/>
            </a:solidFill>
            <a:ln w="3175" cap="flat" cmpd="sng" algn="ctr">
              <a:noFill/>
              <a:prstDash val="solid"/>
              <a:miter lim="800000"/>
              <a:headEnd type="none" w="sm" len="sm"/>
              <a:tailEnd type="triangle" w="med" len="med"/>
            </a:ln>
            <a:effectLst/>
          </p:spPr>
          <p:txBody>
            <a:bodyPr vert="horz" wrap="none" lIns="105508" tIns="52754" rIns="105508" bIns="52754" numCol="1" rtlCol="0" anchor="t" anchorCtr="0" compatLnSpc="1">
              <a:prstTxWarp prst="textNoShape">
                <a:avLst/>
              </a:prstTxWarp>
            </a:bodyPr>
            <a:lstStyle/>
            <a:p>
              <a:pPr defTabSz="1055104" fontAlgn="base">
                <a:spcBef>
                  <a:spcPct val="0"/>
                </a:spcBef>
                <a:spcAft>
                  <a:spcPct val="0"/>
                </a:spcAft>
              </a:pPr>
              <a:r>
                <a:rPr lang="en-US" sz="2800" b="1" dirty="0">
                  <a:solidFill>
                    <a:schemeClr val="bg1"/>
                  </a:solidFill>
                  <a:latin typeface="Segoe UI" pitchFamily="34" charset="0"/>
                  <a:ea typeface="Segoe UI" pitchFamily="34" charset="0"/>
                  <a:cs typeface="Segoe UI" pitchFamily="34" charset="0"/>
                </a:rPr>
                <a:t>Key Notes</a:t>
              </a:r>
            </a:p>
          </p:txBody>
        </p:sp>
        <p:sp>
          <p:nvSpPr>
            <p:cNvPr id="8" name="Text Box 4"/>
            <p:cNvSpPr txBox="1">
              <a:spLocks noChangeArrowheads="1"/>
            </p:cNvSpPr>
            <p:nvPr/>
          </p:nvSpPr>
          <p:spPr bwMode="auto">
            <a:xfrm>
              <a:off x="580111" y="1734790"/>
              <a:ext cx="3516923" cy="3624069"/>
            </a:xfrm>
            <a:prstGeom prst="rect">
              <a:avLst/>
            </a:prstGeom>
            <a:noFill/>
            <a:ln w="9525">
              <a:noFill/>
              <a:miter lim="800000"/>
              <a:headEnd/>
              <a:tailEnd/>
            </a:ln>
          </p:spPr>
          <p:txBody>
            <a:bodyPr wrap="square">
              <a:spAutoFit/>
            </a:bodyPr>
            <a:lstStyle/>
            <a:p>
              <a:pPr marL="395664" indent="-395664">
                <a:buFontTx/>
                <a:buAutoNum type="arabicPeriod"/>
              </a:pPr>
              <a:r>
                <a:rPr lang="en-US" sz="1350" dirty="0">
                  <a:latin typeface="Segoe UI" pitchFamily="34" charset="0"/>
                  <a:ea typeface="Segoe UI" pitchFamily="34" charset="0"/>
                  <a:cs typeface="Segoe UI" pitchFamily="34" charset="0"/>
                </a:rPr>
                <a:t>Enterprises often face a dilemma with respect to deciding on the correct hosting platform for their SharePoint environment.</a:t>
              </a:r>
            </a:p>
            <a:p>
              <a:pPr marL="395664" indent="-395664">
                <a:buFontTx/>
                <a:buAutoNum type="arabicPeriod"/>
              </a:pPr>
              <a:r>
                <a:rPr lang="en-US" sz="1350" dirty="0">
                  <a:latin typeface="Segoe UI" pitchFamily="34" charset="0"/>
                  <a:ea typeface="Segoe UI" pitchFamily="34" charset="0"/>
                  <a:cs typeface="Segoe UI" pitchFamily="34" charset="0"/>
                </a:rPr>
                <a:t>The O365 Hosting Decision Matrix tool helps to provide guidance to enterprises and IT organizations in deciding whether an onpremise, cloud or a hybrid hosting architecture is suitable</a:t>
              </a:r>
            </a:p>
            <a:p>
              <a:pPr marL="395664" indent="-395664">
                <a:buFontTx/>
                <a:buAutoNum type="arabicPeriod"/>
              </a:pPr>
              <a:r>
                <a:rPr lang="en-US" sz="1350" dirty="0">
                  <a:latin typeface="Segoe UI" pitchFamily="34" charset="0"/>
                  <a:ea typeface="Segoe UI" pitchFamily="34" charset="0"/>
                  <a:cs typeface="Segoe UI" pitchFamily="34" charset="0"/>
                </a:rPr>
                <a:t>This is done by asking a set of focused questions to the appropriate stakeholders and based on the responses the tool is able to provide a hosting decision</a:t>
              </a:r>
            </a:p>
            <a:p>
              <a:pPr marL="395664" indent="-395664">
                <a:buFontTx/>
                <a:buAutoNum type="arabicPeriod"/>
              </a:pPr>
              <a:r>
                <a:rPr lang="en-US" sz="1350" dirty="0">
                  <a:latin typeface="Segoe UI" pitchFamily="34" charset="0"/>
                  <a:ea typeface="Segoe UI" pitchFamily="34" charset="0"/>
                  <a:cs typeface="Segoe UI" pitchFamily="34" charset="0"/>
                </a:rPr>
                <a:t>The algorithm and logic is in line with Microsoft approach</a:t>
              </a:r>
            </a:p>
          </p:txBody>
        </p:sp>
      </p:grpSp>
    </p:spTree>
    <p:extLst>
      <p:ext uri="{BB962C8B-B14F-4D97-AF65-F5344CB8AC3E}">
        <p14:creationId xmlns:p14="http://schemas.microsoft.com/office/powerpoint/2010/main" val="701196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HCL’s 360° Partnership with Microsoft</a:t>
            </a:r>
            <a:endParaRPr lang="en-IN" dirty="0"/>
          </a:p>
        </p:txBody>
      </p:sp>
      <p:grpSp>
        <p:nvGrpSpPr>
          <p:cNvPr id="45" name="Group 44"/>
          <p:cNvGrpSpPr/>
          <p:nvPr/>
        </p:nvGrpSpPr>
        <p:grpSpPr>
          <a:xfrm>
            <a:off x="742810" y="1102658"/>
            <a:ext cx="10344152" cy="5034802"/>
            <a:chOff x="742810" y="1102658"/>
            <a:chExt cx="10344152" cy="5034802"/>
          </a:xfrm>
        </p:grpSpPr>
        <p:grpSp>
          <p:nvGrpSpPr>
            <p:cNvPr id="24" name="Group 23"/>
            <p:cNvGrpSpPr/>
            <p:nvPr/>
          </p:nvGrpSpPr>
          <p:grpSpPr>
            <a:xfrm>
              <a:off x="742810" y="1102658"/>
              <a:ext cx="6805757" cy="4921623"/>
              <a:chOff x="874059" y="1344706"/>
              <a:chExt cx="6805757" cy="4921623"/>
            </a:xfrm>
          </p:grpSpPr>
          <p:grpSp>
            <p:nvGrpSpPr>
              <p:cNvPr id="25" name="Group 24"/>
              <p:cNvGrpSpPr/>
              <p:nvPr/>
            </p:nvGrpSpPr>
            <p:grpSpPr>
              <a:xfrm>
                <a:off x="874059" y="1344706"/>
                <a:ext cx="6805757" cy="4921623"/>
                <a:chOff x="874059" y="1344706"/>
                <a:chExt cx="6805757" cy="4921623"/>
              </a:xfrm>
            </p:grpSpPr>
            <p:sp>
              <p:nvSpPr>
                <p:cNvPr id="38" name="Rounded Rectangle 37"/>
                <p:cNvSpPr/>
                <p:nvPr/>
              </p:nvSpPr>
              <p:spPr>
                <a:xfrm>
                  <a:off x="874059" y="1519518"/>
                  <a:ext cx="6051176" cy="4332194"/>
                </a:xfrm>
                <a:prstGeom prst="roundRect">
                  <a:avLst>
                    <a:gd name="adj" fmla="val 4354"/>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6492BC"/>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Rectangle 38"/>
                <p:cNvSpPr/>
                <p:nvPr/>
              </p:nvSpPr>
              <p:spPr>
                <a:xfrm>
                  <a:off x="4182036" y="1344706"/>
                  <a:ext cx="3340900" cy="482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152640" y="1519518"/>
                  <a:ext cx="4527176" cy="4746811"/>
                </a:xfrm>
                <a:prstGeom prst="roundRect">
                  <a:avLst>
                    <a:gd name="adj" fmla="val 4354"/>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6492BC"/>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Rectangle 40"/>
                <p:cNvSpPr/>
                <p:nvPr/>
              </p:nvSpPr>
              <p:spPr>
                <a:xfrm>
                  <a:off x="1903532" y="1565462"/>
                  <a:ext cx="4397189" cy="4149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p:cNvSpPr/>
              <p:nvPr/>
            </p:nvSpPr>
            <p:spPr>
              <a:xfrm>
                <a:off x="936812" y="1606905"/>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618591" y="1620342"/>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98257" y="1606905"/>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985222" y="1606905"/>
                <a:ext cx="1645920" cy="3083878"/>
              </a:xfrm>
              <a:prstGeom prst="roundRect">
                <a:avLst>
                  <a:gd name="adj" fmla="val 105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742136" y="1739352"/>
                <a:ext cx="1409232"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OEM Partnership</a:t>
                </a:r>
              </a:p>
            </p:txBody>
          </p:sp>
          <p:sp>
            <p:nvSpPr>
              <p:cNvPr id="31" name="TextBox 30"/>
              <p:cNvSpPr txBox="1"/>
              <p:nvPr/>
            </p:nvSpPr>
            <p:spPr>
              <a:xfrm>
                <a:off x="4418140" y="1733875"/>
                <a:ext cx="1442446"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Preferred Partner</a:t>
                </a:r>
              </a:p>
            </p:txBody>
          </p:sp>
          <p:sp>
            <p:nvSpPr>
              <p:cNvPr id="32" name="TextBox 31"/>
              <p:cNvSpPr txBox="1"/>
              <p:nvPr/>
            </p:nvSpPr>
            <p:spPr>
              <a:xfrm>
                <a:off x="6105105" y="1731513"/>
                <a:ext cx="1490344"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IPs &amp; Frameworks</a:t>
                </a:r>
              </a:p>
            </p:txBody>
          </p:sp>
          <p:sp>
            <p:nvSpPr>
              <p:cNvPr id="33" name="Rectangle 32"/>
              <p:cNvSpPr/>
              <p:nvPr/>
            </p:nvSpPr>
            <p:spPr>
              <a:xfrm>
                <a:off x="2641554" y="2125013"/>
                <a:ext cx="1581974" cy="2585323"/>
              </a:xfrm>
              <a:prstGeom prst="rect">
                <a:avLst/>
              </a:prstGeom>
            </p:spPr>
            <p:txBody>
              <a:bodyPr wrap="square">
                <a:spAutoFit/>
              </a:bodyPr>
              <a:lstStyle/>
              <a:p>
                <a:pPr marL="115888" indent="-115888" fontAlgn="t">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HCL Group is one of the largest </a:t>
                </a:r>
                <a:r>
                  <a:rPr lang="en-US" sz="900" b="1" dirty="0">
                    <a:solidFill>
                      <a:srgbClr val="C00000"/>
                    </a:solidFill>
                    <a:latin typeface="Segoe UI" panose="020B0502040204020203" pitchFamily="34" charset="0"/>
                    <a:ea typeface="Segoe UI" panose="020B0502040204020203" pitchFamily="34" charset="0"/>
                    <a:cs typeface="Segoe UI" panose="020B0502040204020203" pitchFamily="34" charset="0"/>
                  </a:rPr>
                  <a:t>OEM</a:t>
                </a:r>
                <a:r>
                  <a:rPr lang="en-US" sz="900" dirty="0">
                    <a:latin typeface="Segoe UI" panose="020B0502040204020203" pitchFamily="34" charset="0"/>
                    <a:ea typeface="Segoe UI" panose="020B0502040204020203" pitchFamily="34" charset="0"/>
                    <a:cs typeface="Segoe UI" panose="020B0502040204020203" pitchFamily="34" charset="0"/>
                  </a:rPr>
                  <a:t> Partner of Microsoft</a:t>
                </a:r>
              </a:p>
              <a:p>
                <a:pPr marL="115888" indent="-115888" fontAlgn="t">
                  <a:buFont typeface="Arial" charset="0"/>
                  <a:buChar cha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R&amp;D Partnership across products in the MS Stack</a:t>
                </a:r>
              </a:p>
              <a:p>
                <a:pPr marL="115888" indent="-115888" fontAlgn="t">
                  <a:buFont typeface="Arial" charset="0"/>
                  <a:buChar cha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Services to MSIT across Infrastructure, CRM and other key applications</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HCL is a key EA customer of Microsoft</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HCL Training Academy enables internal training and certifications across the Microsoft stack</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HCL Internal Productivity Platform, Collaboration and Wiki Portal run on Microsoft technologies</a:t>
                </a:r>
              </a:p>
            </p:txBody>
          </p:sp>
          <p:sp>
            <p:nvSpPr>
              <p:cNvPr id="34" name="Rectangle 33"/>
              <p:cNvSpPr/>
              <p:nvPr/>
            </p:nvSpPr>
            <p:spPr>
              <a:xfrm>
                <a:off x="5946520" y="2125013"/>
                <a:ext cx="1706401" cy="2446824"/>
              </a:xfrm>
              <a:prstGeom prst="rect">
                <a:avLst/>
              </a:prstGeom>
            </p:spPr>
            <p:txBody>
              <a:bodyPr wrap="square">
                <a:spAutoFit/>
              </a:bodyPr>
              <a:lstStyle/>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Customer Experience Management Solutions – FinEdge CRM for Retail Banking, Insurance and Payer</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GamEdge – CRM for Gaming Industry developed over Dynamics CRM</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UCM tool for content migration from one platform to another platform</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Xpress Migrate frameworks for migrations to Win7</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Dot Net based solution for Loan Origination.</a:t>
                </a:r>
              </a:p>
              <a:p>
                <a:pPr marL="119063" indent="-119063">
                  <a:buFont typeface="Arial" charset="0"/>
                  <a:buChar char="•"/>
                </a:pPr>
                <a:r>
                  <a:rPr lang="en-US" sz="900" dirty="0">
                    <a:latin typeface="Segoe UI" panose="020B0502040204020203" pitchFamily="34" charset="0"/>
                    <a:ea typeface="Segoe UI" panose="020B0502040204020203" pitchFamily="34" charset="0"/>
                    <a:cs typeface="Segoe UI" panose="020B0502040204020203" pitchFamily="34" charset="0"/>
                  </a:rPr>
                  <a:t>Azure based solutions</a:t>
                </a:r>
              </a:p>
            </p:txBody>
          </p:sp>
          <p:sp>
            <p:nvSpPr>
              <p:cNvPr id="35" name="Rectangle 34"/>
              <p:cNvSpPr/>
              <p:nvPr/>
            </p:nvSpPr>
            <p:spPr>
              <a:xfrm>
                <a:off x="4278373" y="2125013"/>
                <a:ext cx="1648195" cy="2446824"/>
              </a:xfrm>
              <a:prstGeom prst="rect">
                <a:avLst/>
              </a:prstGeom>
            </p:spPr>
            <p:txBody>
              <a:bodyPr wrap="square">
                <a:spAutoFit/>
              </a:bodyPr>
              <a:lstStyle/>
              <a:p>
                <a:pPr marL="111125" marR="0" lvl="1"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Part of SharePoint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Partner Advisory council </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(PAC)</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One of the 28 Global alliances managed by global alliance group of MS</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One among six managed Global System Integrators for MS Dynamics</a:t>
                </a:r>
              </a:p>
              <a:p>
                <a:pPr marL="111125" marR="0" lvl="0"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Business Partnership in areas such as Dynamics CRM,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SharePoint</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and Win7, Azure across geographies</a:t>
                </a:r>
              </a:p>
              <a:p>
                <a:pPr marL="111125" marR="0" lvl="1" indent="-111125"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Structured training. Over 12000+ Microsoft professionals at HCL</a:t>
                </a:r>
              </a:p>
            </p:txBody>
          </p:sp>
          <p:sp>
            <p:nvSpPr>
              <p:cNvPr id="36" name="TextBox 35"/>
              <p:cNvSpPr txBox="1"/>
              <p:nvPr/>
            </p:nvSpPr>
            <p:spPr>
              <a:xfrm>
                <a:off x="1056695" y="1720428"/>
                <a:ext cx="1406154" cy="276999"/>
              </a:xfrm>
              <a:prstGeom prst="rect">
                <a:avLst/>
              </a:prstGeom>
              <a:noFill/>
            </p:spPr>
            <p:txBody>
              <a:bodyPr wrap="none" rtlCol="0">
                <a:spAutoFit/>
              </a:bodyPr>
              <a:lstStyle/>
              <a:p>
                <a:r>
                  <a:rPr lang="en-US" sz="1200" b="1" dirty="0">
                    <a:latin typeface="Segoe UI" panose="020B0502040204020203" pitchFamily="34" charset="0"/>
                    <a:ea typeface="Segoe UI" panose="020B0502040204020203" pitchFamily="34" charset="0"/>
                    <a:cs typeface="Segoe UI" panose="020B0502040204020203" pitchFamily="34" charset="0"/>
                  </a:rPr>
                  <a:t>GTM Partnership</a:t>
                </a:r>
              </a:p>
            </p:txBody>
          </p:sp>
          <p:sp>
            <p:nvSpPr>
              <p:cNvPr id="37" name="Rectangle 36"/>
              <p:cNvSpPr/>
              <p:nvPr/>
            </p:nvSpPr>
            <p:spPr>
              <a:xfrm>
                <a:off x="913849" y="2113120"/>
                <a:ext cx="1704742" cy="2585323"/>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End to End Services includes implementations, rollouts, upgrades and migration covering OS and Office,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SharePoint</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Dynamics CRM &amp; AX, Azure, </a:t>
                </a: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Office 365</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Vertical solutions across Banking, Insurance, Healthcare – Payer – FinEdge Suite , Retail, Manufacturing</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Horizontal Solutions across Share Point, Win 7 migrations</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TAP Partner </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in key areas</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lang="en-US" sz="9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PEAT Support </a:t>
                </a:r>
                <a:r>
                  <a:rPr lang="en-US" sz="9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in Proposals &amp; Projects</a:t>
                </a:r>
              </a:p>
            </p:txBody>
          </p:sp>
        </p:grpSp>
        <p:pic>
          <p:nvPicPr>
            <p:cNvPr id="43" name="Picture 42"/>
            <p:cNvPicPr>
              <a:picLocks noChangeAspect="1"/>
            </p:cNvPicPr>
            <p:nvPr/>
          </p:nvPicPr>
          <p:blipFill>
            <a:blip r:embed="rId3"/>
            <a:stretch>
              <a:fillRect/>
            </a:stretch>
          </p:blipFill>
          <p:spPr>
            <a:xfrm>
              <a:off x="7664788" y="1656641"/>
              <a:ext cx="3422174" cy="4273511"/>
            </a:xfrm>
            <a:prstGeom prst="rect">
              <a:avLst/>
            </a:prstGeom>
          </p:spPr>
        </p:pic>
        <p:pic>
          <p:nvPicPr>
            <p:cNvPr id="44" name="Picture 43"/>
            <p:cNvPicPr>
              <a:picLocks noChangeAspect="1"/>
            </p:cNvPicPr>
            <p:nvPr/>
          </p:nvPicPr>
          <p:blipFill>
            <a:blip r:embed="rId4"/>
            <a:stretch>
              <a:fillRect/>
            </a:stretch>
          </p:blipFill>
          <p:spPr>
            <a:xfrm>
              <a:off x="1880540" y="4729659"/>
              <a:ext cx="4279157" cy="1407801"/>
            </a:xfrm>
            <a:prstGeom prst="rect">
              <a:avLst/>
            </a:prstGeom>
          </p:spPr>
        </p:pic>
      </p:grpSp>
    </p:spTree>
    <p:extLst>
      <p:ext uri="{BB962C8B-B14F-4D97-AF65-F5344CB8AC3E}">
        <p14:creationId xmlns:p14="http://schemas.microsoft.com/office/powerpoint/2010/main" val="18669599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 – Pre Upgrade Analysis</a:t>
            </a:r>
            <a:endParaRPr lang="en-IN" dirty="0"/>
          </a:p>
        </p:txBody>
      </p:sp>
      <p:graphicFrame>
        <p:nvGraphicFramePr>
          <p:cNvPr id="3" name="Diagram 2"/>
          <p:cNvGraphicFramePr/>
          <p:nvPr>
            <p:extLst/>
          </p:nvPr>
        </p:nvGraphicFramePr>
        <p:xfrm>
          <a:off x="627017" y="888274"/>
          <a:ext cx="10139721" cy="5641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313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Info – Upgrade Roadmap with CAF</a:t>
            </a:r>
            <a:endParaRPr lang="en-IN" dirty="0"/>
          </a:p>
        </p:txBody>
      </p:sp>
      <p:grpSp>
        <p:nvGrpSpPr>
          <p:cNvPr id="3" name="Group 2"/>
          <p:cNvGrpSpPr/>
          <p:nvPr/>
        </p:nvGrpSpPr>
        <p:grpSpPr>
          <a:xfrm>
            <a:off x="3790756" y="1278644"/>
            <a:ext cx="6672738" cy="4864982"/>
            <a:chOff x="3445033" y="1437873"/>
            <a:chExt cx="7184476" cy="5249074"/>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033" y="3985354"/>
              <a:ext cx="7184475" cy="2701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209" y="1437873"/>
              <a:ext cx="3694300" cy="2335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grpSp>
        <p:nvGrpSpPr>
          <p:cNvPr id="6" name="Group 5"/>
          <p:cNvGrpSpPr/>
          <p:nvPr/>
        </p:nvGrpSpPr>
        <p:grpSpPr>
          <a:xfrm>
            <a:off x="589610" y="1166527"/>
            <a:ext cx="5897721" cy="3433243"/>
            <a:chOff x="626133" y="951989"/>
            <a:chExt cx="9874252" cy="6421042"/>
          </a:xfrm>
        </p:grpSpPr>
        <p:graphicFrame>
          <p:nvGraphicFramePr>
            <p:cNvPr id="9" name="Diagram 8"/>
            <p:cNvGraphicFramePr/>
            <p:nvPr>
              <p:extLst/>
            </p:nvPr>
          </p:nvGraphicFramePr>
          <p:xfrm>
            <a:off x="723705" y="1954364"/>
            <a:ext cx="977668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626133" y="951989"/>
              <a:ext cx="5584673" cy="132968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just" defTabSz="1219170" fontAlgn="base">
                <a:spcBef>
                  <a:spcPct val="15000"/>
                </a:spcBef>
                <a:spcAft>
                  <a:spcPct val="15000"/>
                </a:spcAft>
                <a:buClr>
                  <a:schemeClr val="tx2"/>
                </a:buClr>
                <a:buSzPct val="110000"/>
              </a:pPr>
              <a:r>
                <a:rPr lang="en-US" sz="1400" b="1" i="1" kern="0" dirty="0">
                  <a:latin typeface="Segoe UI" pitchFamily="34" charset="0"/>
                  <a:ea typeface="Segoe UI" pitchFamily="34" charset="0"/>
                  <a:cs typeface="Segoe UI" pitchFamily="34" charset="0"/>
                </a:rPr>
                <a:t>Note: </a:t>
              </a:r>
            </a:p>
            <a:p>
              <a:pPr algn="just" defTabSz="1219170" fontAlgn="base">
                <a:spcBef>
                  <a:spcPct val="15000"/>
                </a:spcBef>
                <a:spcAft>
                  <a:spcPct val="15000"/>
                </a:spcAft>
                <a:buClr>
                  <a:schemeClr val="tx2"/>
                </a:buClr>
                <a:buSzPct val="110000"/>
              </a:pPr>
              <a:r>
                <a:rPr lang="en-US" sz="1400" kern="0" dirty="0">
                  <a:latin typeface="Segoe UI" pitchFamily="34" charset="0"/>
                  <a:ea typeface="Segoe UI" pitchFamily="34" charset="0"/>
                  <a:cs typeface="Segoe UI" pitchFamily="34" charset="0"/>
                </a:rPr>
                <a:t>This is the approach taken by most SharePoint 2010 On-Premise Customers</a:t>
              </a:r>
            </a:p>
          </p:txBody>
        </p:sp>
      </p:grpSp>
      <p:grpSp>
        <p:nvGrpSpPr>
          <p:cNvPr id="20" name="Group 19"/>
          <p:cNvGrpSpPr/>
          <p:nvPr/>
        </p:nvGrpSpPr>
        <p:grpSpPr>
          <a:xfrm>
            <a:off x="1014475" y="4198392"/>
            <a:ext cx="2047748" cy="1694073"/>
            <a:chOff x="1028763" y="4326980"/>
            <a:chExt cx="2047748" cy="1694073"/>
          </a:xfrm>
        </p:grpSpPr>
        <p:grpSp>
          <p:nvGrpSpPr>
            <p:cNvPr id="11" name="Group 10"/>
            <p:cNvGrpSpPr/>
            <p:nvPr/>
          </p:nvGrpSpPr>
          <p:grpSpPr>
            <a:xfrm>
              <a:off x="1028763" y="4326980"/>
              <a:ext cx="2047748" cy="564691"/>
              <a:chOff x="1680" y="0"/>
              <a:chExt cx="2047748" cy="564691"/>
            </a:xfrm>
          </p:grpSpPr>
          <p:sp>
            <p:nvSpPr>
              <p:cNvPr id="12" name="Chevron 11"/>
              <p:cNvSpPr/>
              <p:nvPr/>
            </p:nvSpPr>
            <p:spPr>
              <a:xfrm>
                <a:off x="1680" y="0"/>
                <a:ext cx="2047748" cy="564691"/>
              </a:xfrm>
              <a:prstGeom prst="chevron">
                <a:avLst/>
              </a:prstGeom>
              <a:solidFill>
                <a:schemeClr val="accent6">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Chevron 4"/>
              <p:cNvSpPr/>
              <p:nvPr/>
            </p:nvSpPr>
            <p:spPr>
              <a:xfrm>
                <a:off x="284026" y="0"/>
                <a:ext cx="1483057" cy="5646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Minimize </a:t>
                </a:r>
              </a:p>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Impact</a:t>
                </a:r>
              </a:p>
            </p:txBody>
          </p:sp>
        </p:grpSp>
        <p:grpSp>
          <p:nvGrpSpPr>
            <p:cNvPr id="14" name="Group 13"/>
            <p:cNvGrpSpPr/>
            <p:nvPr/>
          </p:nvGrpSpPr>
          <p:grpSpPr>
            <a:xfrm>
              <a:off x="1028763" y="4891671"/>
              <a:ext cx="2047748" cy="564691"/>
              <a:chOff x="1844654" y="0"/>
              <a:chExt cx="2047748" cy="564691"/>
            </a:xfrm>
          </p:grpSpPr>
          <p:sp>
            <p:nvSpPr>
              <p:cNvPr id="15" name="Chevron 14"/>
              <p:cNvSpPr/>
              <p:nvPr/>
            </p:nvSpPr>
            <p:spPr>
              <a:xfrm>
                <a:off x="1844654" y="0"/>
                <a:ext cx="2047748" cy="564691"/>
              </a:xfrm>
              <a:prstGeom prst="chevron">
                <a:avLst/>
              </a:pr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Chevron 4"/>
              <p:cNvSpPr/>
              <p:nvPr/>
            </p:nvSpPr>
            <p:spPr>
              <a:xfrm>
                <a:off x="2127000" y="0"/>
                <a:ext cx="1483057" cy="5646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Prepare for </a:t>
                </a:r>
              </a:p>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Future</a:t>
                </a:r>
              </a:p>
            </p:txBody>
          </p:sp>
        </p:grpSp>
        <p:grpSp>
          <p:nvGrpSpPr>
            <p:cNvPr id="17" name="Group 16"/>
            <p:cNvGrpSpPr/>
            <p:nvPr/>
          </p:nvGrpSpPr>
          <p:grpSpPr>
            <a:xfrm>
              <a:off x="1028763" y="5456362"/>
              <a:ext cx="2047748" cy="564691"/>
              <a:chOff x="3687628" y="0"/>
              <a:chExt cx="2047748" cy="564691"/>
            </a:xfrm>
          </p:grpSpPr>
          <p:sp>
            <p:nvSpPr>
              <p:cNvPr id="18" name="Chevron 17"/>
              <p:cNvSpPr/>
              <p:nvPr/>
            </p:nvSpPr>
            <p:spPr>
              <a:xfrm>
                <a:off x="3687628" y="0"/>
                <a:ext cx="2047748" cy="564691"/>
              </a:xfrm>
              <a:prstGeom prst="chevron">
                <a:avLst/>
              </a:pr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Chevron 4"/>
              <p:cNvSpPr/>
              <p:nvPr/>
            </p:nvSpPr>
            <p:spPr>
              <a:xfrm>
                <a:off x="3969974" y="0"/>
                <a:ext cx="1483057" cy="5646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Become </a:t>
                </a:r>
              </a:p>
              <a:p>
                <a:pPr lvl="0" algn="ctr" defTabSz="622300">
                  <a:lnSpc>
                    <a:spcPct val="90000"/>
                  </a:lnSpc>
                  <a:spcBef>
                    <a:spcPct val="0"/>
                  </a:spcBef>
                  <a:spcAft>
                    <a:spcPct val="35000"/>
                  </a:spcAft>
                </a:pPr>
                <a:r>
                  <a:rPr lang="en-US" sz="1400" b="1" kern="1200" dirty="0">
                    <a:latin typeface="Segoe UI" pitchFamily="34" charset="0"/>
                    <a:ea typeface="Segoe UI" pitchFamily="34" charset="0"/>
                    <a:cs typeface="Segoe UI" pitchFamily="34" charset="0"/>
                  </a:rPr>
                  <a:t>Scalable</a:t>
                </a:r>
              </a:p>
            </p:txBody>
          </p:sp>
        </p:grpSp>
      </p:grpSp>
    </p:spTree>
    <p:extLst>
      <p:ext uri="{BB962C8B-B14F-4D97-AF65-F5344CB8AC3E}">
        <p14:creationId xmlns:p14="http://schemas.microsoft.com/office/powerpoint/2010/main" val="15859950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Info – App Model Guidance with CAF</a:t>
            </a:r>
            <a:endParaRPr lang="en-IN" dirty="0"/>
          </a:p>
        </p:txBody>
      </p:sp>
      <p:sp>
        <p:nvSpPr>
          <p:cNvPr id="3" name="TextBox 2"/>
          <p:cNvSpPr txBox="1"/>
          <p:nvPr/>
        </p:nvSpPr>
        <p:spPr>
          <a:xfrm>
            <a:off x="223967" y="1097327"/>
            <a:ext cx="4881511" cy="1917567"/>
          </a:xfrm>
          <a:prstGeom prst="rect">
            <a:avLst/>
          </a:prstGeom>
          <a:noFill/>
          <a:ln>
            <a:noFill/>
          </a:ln>
        </p:spPr>
        <p:txBody>
          <a:bodyPr wrap="square" lIns="70221" tIns="35111" rIns="70221" bIns="35111" rtlCol="0">
            <a:spAutoFit/>
          </a:bodyPr>
          <a:lstStyle/>
          <a:p>
            <a:pPr marL="219442" indent="-219442" algn="just">
              <a:buFont typeface="Arial" panose="020B0604020202020204" pitchFamily="34" charset="0"/>
              <a:buChar char="•"/>
            </a:pPr>
            <a:r>
              <a:rPr lang="en-US" sz="1200" dirty="0">
                <a:latin typeface="Segoe UI" pitchFamily="34" charset="0"/>
                <a:ea typeface="Segoe UI" pitchFamily="34" charset="0"/>
                <a:cs typeface="Segoe UI" pitchFamily="34" charset="0"/>
              </a:rPr>
              <a:t>All elements in SP site is an App now including List and Libraries</a:t>
            </a:r>
          </a:p>
          <a:p>
            <a:pPr marL="219442" indent="-219442" algn="just">
              <a:buFont typeface="Arial" panose="020B0604020202020204" pitchFamily="34" charset="0"/>
              <a:buChar char="•"/>
            </a:pPr>
            <a:r>
              <a:rPr lang="en-US" sz="1200" b="1" dirty="0">
                <a:latin typeface="Segoe UI" pitchFamily="34" charset="0"/>
                <a:ea typeface="Segoe UI" pitchFamily="34" charset="0"/>
                <a:cs typeface="Segoe UI" pitchFamily="34" charset="0"/>
              </a:rPr>
              <a:t>No Custom code on SP Server</a:t>
            </a:r>
            <a:r>
              <a:rPr lang="en-US" sz="1200" dirty="0">
                <a:latin typeface="Segoe UI" pitchFamily="34" charset="0"/>
                <a:ea typeface="Segoe UI" pitchFamily="34" charset="0"/>
                <a:cs typeface="Segoe UI" pitchFamily="34" charset="0"/>
              </a:rPr>
              <a:t>, living on oAuth, REST and CSOM</a:t>
            </a:r>
          </a:p>
          <a:p>
            <a:pPr marL="219442" indent="-219442" algn="just">
              <a:buFont typeface="Arial" panose="020B0604020202020204" pitchFamily="34" charset="0"/>
              <a:buChar char="•"/>
            </a:pPr>
            <a:r>
              <a:rPr lang="en-US" sz="1200" dirty="0">
                <a:latin typeface="Segoe UI" pitchFamily="34" charset="0"/>
                <a:ea typeface="Segoe UI" pitchFamily="34" charset="0"/>
                <a:cs typeface="Segoe UI" pitchFamily="34" charset="0"/>
              </a:rPr>
              <a:t>Follows latest web standards for HTML, CSS, JS etc.</a:t>
            </a:r>
          </a:p>
          <a:p>
            <a:pPr marL="219442" indent="-219442" algn="just">
              <a:buFont typeface="Arial" panose="020B0604020202020204" pitchFamily="34" charset="0"/>
              <a:buChar char="•"/>
            </a:pPr>
            <a:r>
              <a:rPr lang="en-US" sz="1200" dirty="0">
                <a:latin typeface="Segoe UI" pitchFamily="34" charset="0"/>
                <a:ea typeface="Segoe UI" pitchFamily="34" charset="0"/>
                <a:cs typeface="Segoe UI" pitchFamily="34" charset="0"/>
              </a:rPr>
              <a:t>Flexibility to utilize hosting platform capability better using the </a:t>
            </a:r>
            <a:r>
              <a:rPr lang="en-US" sz="1200" b="1" dirty="0">
                <a:latin typeface="Segoe UI" pitchFamily="34" charset="0"/>
                <a:ea typeface="Segoe UI" pitchFamily="34" charset="0"/>
                <a:cs typeface="Segoe UI" pitchFamily="34" charset="0"/>
              </a:rPr>
              <a:t>distributed provisioning of Apps</a:t>
            </a:r>
          </a:p>
          <a:p>
            <a:pPr marL="219442" indent="-219442" algn="just">
              <a:buFont typeface="Arial" panose="020B0604020202020204" pitchFamily="34" charset="0"/>
              <a:buChar char="•"/>
            </a:pPr>
            <a:r>
              <a:rPr lang="en-US" sz="1200" dirty="0">
                <a:latin typeface="Segoe UI" pitchFamily="34" charset="0"/>
                <a:ea typeface="Segoe UI" pitchFamily="34" charset="0"/>
                <a:cs typeface="Segoe UI" pitchFamily="34" charset="0"/>
              </a:rPr>
              <a:t>Dynamic choice of Apps from Store based on the need and subscription choice</a:t>
            </a:r>
          </a:p>
          <a:p>
            <a:pPr marL="219442" indent="-219442" algn="just">
              <a:buFont typeface="Arial" panose="020B0604020202020204" pitchFamily="34" charset="0"/>
              <a:buChar char="•"/>
            </a:pPr>
            <a:r>
              <a:rPr lang="en-US" sz="1200" dirty="0">
                <a:latin typeface="Segoe UI" pitchFamily="34" charset="0"/>
                <a:ea typeface="Segoe UI" pitchFamily="34" charset="0"/>
                <a:cs typeface="Segoe UI" pitchFamily="34" charset="0"/>
              </a:rPr>
              <a:t>Less dependency on SharePoint Knowledge from configuration and development point of view</a:t>
            </a:r>
          </a:p>
          <a:p>
            <a:pPr marL="219442" indent="-219442" algn="just">
              <a:buFont typeface="Arial" panose="020B0604020202020204" pitchFamily="34" charset="0"/>
              <a:buChar char="•"/>
            </a:pPr>
            <a:r>
              <a:rPr lang="en-US" sz="1200" dirty="0">
                <a:latin typeface="Segoe UI" pitchFamily="34" charset="0"/>
                <a:ea typeface="Segoe UI" pitchFamily="34" charset="0"/>
                <a:cs typeface="Segoe UI" pitchFamily="34" charset="0"/>
              </a:rPr>
              <a:t>Easy Upgradability to future versions of SharePoint</a:t>
            </a:r>
          </a:p>
        </p:txBody>
      </p:sp>
      <p:grpSp>
        <p:nvGrpSpPr>
          <p:cNvPr id="4" name="Group 3"/>
          <p:cNvGrpSpPr/>
          <p:nvPr/>
        </p:nvGrpSpPr>
        <p:grpSpPr>
          <a:xfrm>
            <a:off x="392728" y="3014894"/>
            <a:ext cx="4543988" cy="3452610"/>
            <a:chOff x="6023025" y="1626596"/>
            <a:chExt cx="5709192" cy="4340251"/>
          </a:xfrm>
        </p:grpSpPr>
        <p:sp>
          <p:nvSpPr>
            <p:cNvPr id="5" name="Rectangle 4"/>
            <p:cNvSpPr/>
            <p:nvPr/>
          </p:nvSpPr>
          <p:spPr>
            <a:xfrm>
              <a:off x="6338807" y="2014780"/>
              <a:ext cx="5393410" cy="11933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Segoe UI" panose="020B0502040204020203" pitchFamily="34" charset="0"/>
                <a:cs typeface="Segoe UI" panose="020B0502040204020203" pitchFamily="34" charset="0"/>
              </a:endParaRPr>
            </a:p>
          </p:txBody>
        </p:sp>
        <p:sp>
          <p:nvSpPr>
            <p:cNvPr id="6" name="Rectangle 5"/>
            <p:cNvSpPr/>
            <p:nvPr/>
          </p:nvSpPr>
          <p:spPr>
            <a:xfrm>
              <a:off x="6338807" y="3268407"/>
              <a:ext cx="5393410" cy="11933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Segoe UI" panose="020B0502040204020203" pitchFamily="34" charset="0"/>
                <a:cs typeface="Segoe UI" panose="020B0502040204020203" pitchFamily="34" charset="0"/>
              </a:endParaRPr>
            </a:p>
          </p:txBody>
        </p:sp>
        <p:sp>
          <p:nvSpPr>
            <p:cNvPr id="7" name="Rectangle 6"/>
            <p:cNvSpPr/>
            <p:nvPr/>
          </p:nvSpPr>
          <p:spPr>
            <a:xfrm>
              <a:off x="6338807" y="4521638"/>
              <a:ext cx="5393410" cy="11933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Segoe UI" panose="020B0502040204020203" pitchFamily="34" charset="0"/>
                <a:cs typeface="Segoe UI" panose="020B0502040204020203" pitchFamily="34" charset="0"/>
              </a:endParaRPr>
            </a:p>
          </p:txBody>
        </p:sp>
        <p:sp>
          <p:nvSpPr>
            <p:cNvPr id="8" name="Rectangle 7"/>
            <p:cNvSpPr/>
            <p:nvPr/>
          </p:nvSpPr>
          <p:spPr>
            <a:xfrm>
              <a:off x="7607084" y="1626596"/>
              <a:ext cx="2218841" cy="4340251"/>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Segoe UI" panose="020B0502040204020203" pitchFamily="34" charset="0"/>
                <a:cs typeface="Segoe UI" panose="020B0502040204020203" pitchFamily="34" charset="0"/>
              </a:endParaRPr>
            </a:p>
          </p:txBody>
        </p:sp>
        <p:sp>
          <p:nvSpPr>
            <p:cNvPr id="9" name="TextBox 8"/>
            <p:cNvSpPr txBox="1"/>
            <p:nvPr/>
          </p:nvSpPr>
          <p:spPr>
            <a:xfrm>
              <a:off x="8169753" y="1665459"/>
              <a:ext cx="1001389" cy="309523"/>
            </a:xfrm>
            <a:prstGeom prst="rect">
              <a:avLst/>
            </a:prstGeom>
            <a:noFill/>
            <a:ln>
              <a:noFill/>
            </a:ln>
          </p:spPr>
          <p:txBody>
            <a:bodyPr wrap="none" rtlCol="0">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SharePoint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7951" y="4733648"/>
              <a:ext cx="589990" cy="1167338"/>
            </a:xfrm>
            <a:prstGeom prst="rect">
              <a:avLst/>
            </a:prstGeom>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241" y="2110725"/>
              <a:ext cx="531786" cy="531786"/>
            </a:xfrm>
            <a:prstGeom prst="rect">
              <a:avLst/>
            </a:prstGeom>
            <a:ln>
              <a:no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156" y="2330922"/>
              <a:ext cx="531786" cy="531786"/>
            </a:xfrm>
            <a:prstGeom prst="rect">
              <a:avLst/>
            </a:prstGeom>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772" y="2611464"/>
              <a:ext cx="531786" cy="531786"/>
            </a:xfrm>
            <a:prstGeom prst="rect">
              <a:avLst/>
            </a:prstGeom>
            <a:ln>
              <a:no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3241" y="3616519"/>
              <a:ext cx="550523" cy="550523"/>
            </a:xfrm>
            <a:prstGeom prst="rect">
              <a:avLst/>
            </a:prstGeom>
            <a:ln>
              <a:noFill/>
            </a:ln>
          </p:spPr>
        </p:pic>
        <p:sp>
          <p:nvSpPr>
            <p:cNvPr id="15" name="TextBox 14"/>
            <p:cNvSpPr txBox="1"/>
            <p:nvPr/>
          </p:nvSpPr>
          <p:spPr>
            <a:xfrm>
              <a:off x="6354252" y="4131298"/>
              <a:ext cx="1339751" cy="309523"/>
            </a:xfrm>
            <a:prstGeom prst="rect">
              <a:avLst/>
            </a:prstGeom>
            <a:noFill/>
            <a:ln>
              <a:noFill/>
            </a:ln>
          </p:spPr>
          <p:txBody>
            <a:bodyPr wrap="none" rtlCol="0">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Windows Azure</a:t>
              </a:r>
            </a:p>
          </p:txBody>
        </p:sp>
        <p:sp>
          <p:nvSpPr>
            <p:cNvPr id="16" name="TextBox 15"/>
            <p:cNvSpPr txBox="1"/>
            <p:nvPr/>
          </p:nvSpPr>
          <p:spPr>
            <a:xfrm>
              <a:off x="6509233" y="3339006"/>
              <a:ext cx="969164" cy="309523"/>
            </a:xfrm>
            <a:prstGeom prst="rect">
              <a:avLst/>
            </a:prstGeom>
            <a:noFill/>
            <a:ln>
              <a:noFill/>
            </a:ln>
          </p:spPr>
          <p:txBody>
            <a:bodyPr wrap="none" rtlCol="0">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SQL Azure</a:t>
              </a:r>
            </a:p>
          </p:txBody>
        </p:sp>
        <p:sp>
          <p:nvSpPr>
            <p:cNvPr id="17" name="TextBox 16"/>
            <p:cNvSpPr txBox="1"/>
            <p:nvPr/>
          </p:nvSpPr>
          <p:spPr>
            <a:xfrm rot="16200000">
              <a:off x="5835520" y="2454404"/>
              <a:ext cx="1338446" cy="309359"/>
            </a:xfrm>
            <a:prstGeom prst="rect">
              <a:avLst/>
            </a:prstGeom>
            <a:noFill/>
            <a:ln>
              <a:noFill/>
            </a:ln>
          </p:spPr>
          <p:txBody>
            <a:bodyPr wrap="none" rtlCol="0">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Non-SP Servers</a:t>
              </a:r>
            </a:p>
          </p:txBody>
        </p:sp>
        <p:sp>
          <p:nvSpPr>
            <p:cNvPr id="18" name="TextBox 17"/>
            <p:cNvSpPr txBox="1"/>
            <p:nvPr/>
          </p:nvSpPr>
          <p:spPr>
            <a:xfrm rot="16200000">
              <a:off x="6020911" y="4975755"/>
              <a:ext cx="967663" cy="309359"/>
            </a:xfrm>
            <a:prstGeom prst="rect">
              <a:avLst/>
            </a:prstGeom>
            <a:noFill/>
            <a:ln>
              <a:noFill/>
            </a:ln>
          </p:spPr>
          <p:txBody>
            <a:bodyPr wrap="none" rtlCol="0">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SP Servers</a:t>
              </a:r>
            </a:p>
          </p:txBody>
        </p:sp>
        <p:sp>
          <p:nvSpPr>
            <p:cNvPr id="19" name="Rectangle 18"/>
            <p:cNvSpPr/>
            <p:nvPr/>
          </p:nvSpPr>
          <p:spPr>
            <a:xfrm>
              <a:off x="6039205" y="2015628"/>
              <a:ext cx="299602" cy="1193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Segoe UI" panose="020B0502040204020203" pitchFamily="34" charset="0"/>
                <a:cs typeface="Segoe UI" panose="020B0502040204020203" pitchFamily="34" charset="0"/>
              </a:endParaRPr>
            </a:p>
          </p:txBody>
        </p:sp>
        <p:sp>
          <p:nvSpPr>
            <p:cNvPr id="20" name="Rectangle 19"/>
            <p:cNvSpPr/>
            <p:nvPr/>
          </p:nvSpPr>
          <p:spPr>
            <a:xfrm>
              <a:off x="6036625" y="3268407"/>
              <a:ext cx="310896" cy="1193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Segoe UI" panose="020B0502040204020203" pitchFamily="34" charset="0"/>
                <a:cs typeface="Segoe UI" panose="020B0502040204020203" pitchFamily="34" charset="0"/>
              </a:endParaRPr>
            </a:p>
          </p:txBody>
        </p:sp>
        <p:sp>
          <p:nvSpPr>
            <p:cNvPr id="21" name="Rectangle 20"/>
            <p:cNvSpPr/>
            <p:nvPr/>
          </p:nvSpPr>
          <p:spPr>
            <a:xfrm>
              <a:off x="6048560" y="4520790"/>
              <a:ext cx="299602" cy="1193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Segoe UI" panose="020B0502040204020203" pitchFamily="34" charset="0"/>
                <a:cs typeface="Segoe UI" panose="020B0502040204020203" pitchFamily="34" charset="0"/>
              </a:endParaRPr>
            </a:p>
          </p:txBody>
        </p:sp>
        <p:sp>
          <p:nvSpPr>
            <p:cNvPr id="22" name="TextBox 21"/>
            <p:cNvSpPr txBox="1"/>
            <p:nvPr/>
          </p:nvSpPr>
          <p:spPr>
            <a:xfrm rot="16200000">
              <a:off x="5509926" y="2457635"/>
              <a:ext cx="1380763" cy="309359"/>
            </a:xfrm>
            <a:prstGeom prst="rect">
              <a:avLst/>
            </a:prstGeom>
            <a:noFill/>
            <a:ln>
              <a:noFill/>
            </a:ln>
          </p:spPr>
          <p:txBody>
            <a:bodyPr wrap="none" rtlCol="0">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Provider Hosted</a:t>
              </a:r>
            </a:p>
          </p:txBody>
        </p:sp>
        <p:sp>
          <p:nvSpPr>
            <p:cNvPr id="23" name="TextBox 22"/>
            <p:cNvSpPr txBox="1"/>
            <p:nvPr/>
          </p:nvSpPr>
          <p:spPr>
            <a:xfrm rot="16200000">
              <a:off x="5615132" y="3694913"/>
              <a:ext cx="1132903" cy="309359"/>
            </a:xfrm>
            <a:prstGeom prst="rect">
              <a:avLst/>
            </a:prstGeom>
            <a:noFill/>
            <a:ln>
              <a:noFill/>
            </a:ln>
          </p:spPr>
          <p:txBody>
            <a:bodyPr wrap="none" rtlCol="0">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Auto Hosted</a:t>
              </a:r>
            </a:p>
          </p:txBody>
        </p:sp>
        <p:sp>
          <p:nvSpPr>
            <p:cNvPr id="24" name="TextBox 23"/>
            <p:cNvSpPr txBox="1"/>
            <p:nvPr/>
          </p:nvSpPr>
          <p:spPr>
            <a:xfrm rot="16200000">
              <a:off x="5694881" y="4975753"/>
              <a:ext cx="965647" cy="309359"/>
            </a:xfrm>
            <a:prstGeom prst="rect">
              <a:avLst/>
            </a:prstGeom>
            <a:noFill/>
            <a:ln>
              <a:noFill/>
            </a:ln>
          </p:spPr>
          <p:txBody>
            <a:bodyPr wrap="none" rtlCol="0">
              <a:spAutoFit/>
            </a:bodyPr>
            <a:lstStyle/>
            <a:p>
              <a:r>
                <a:rPr lang="en-US" sz="1000" dirty="0">
                  <a:latin typeface="Segoe UI" panose="020B0502040204020203" pitchFamily="34" charset="0"/>
                  <a:ea typeface="Segoe UI" panose="020B0502040204020203" pitchFamily="34" charset="0"/>
                  <a:cs typeface="Segoe UI" panose="020B0502040204020203" pitchFamily="34" charset="0"/>
                </a:rPr>
                <a:t>SP Hosted</a:t>
              </a:r>
            </a:p>
          </p:txBody>
        </p:sp>
        <p:sp>
          <p:nvSpPr>
            <p:cNvPr id="25" name="Rounded Rectangle 24"/>
            <p:cNvSpPr/>
            <p:nvPr/>
          </p:nvSpPr>
          <p:spPr>
            <a:xfrm>
              <a:off x="8279757" y="2200008"/>
              <a:ext cx="1284214" cy="3532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latin typeface="Segoe UI" panose="020B0502040204020203" pitchFamily="34" charset="0"/>
                  <a:ea typeface="Segoe UI" panose="020B0502040204020203" pitchFamily="34" charset="0"/>
                  <a:cs typeface="Segoe UI" panose="020B0502040204020203" pitchFamily="34" charset="0"/>
                </a:rPr>
                <a:t>Existing Sites and Services</a:t>
              </a:r>
            </a:p>
          </p:txBody>
        </p:sp>
        <p:sp>
          <p:nvSpPr>
            <p:cNvPr id="26" name="Rounded Rectangle 25"/>
            <p:cNvSpPr/>
            <p:nvPr/>
          </p:nvSpPr>
          <p:spPr>
            <a:xfrm>
              <a:off x="8279757" y="2662699"/>
              <a:ext cx="1284214" cy="35321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6">
                      <a:lumMod val="50000"/>
                    </a:schemeClr>
                  </a:solidFill>
                  <a:latin typeface="Segoe UI" panose="020B0502040204020203" pitchFamily="34" charset="0"/>
                  <a:ea typeface="Segoe UI" panose="020B0502040204020203" pitchFamily="34" charset="0"/>
                  <a:cs typeface="Segoe UI" panose="020B0502040204020203" pitchFamily="34" charset="0"/>
                </a:rPr>
                <a:t>App Web (optional)</a:t>
              </a:r>
            </a:p>
          </p:txBody>
        </p:sp>
        <p:cxnSp>
          <p:nvCxnSpPr>
            <p:cNvPr id="27" name="Elbow Connector 26"/>
            <p:cNvCxnSpPr>
              <a:stCxn id="25" idx="1"/>
              <a:endCxn id="12" idx="3"/>
            </p:cNvCxnSpPr>
            <p:nvPr/>
          </p:nvCxnSpPr>
          <p:spPr>
            <a:xfrm rot="10800000" flipV="1">
              <a:off x="7662943" y="2376617"/>
              <a:ext cx="616815" cy="220197"/>
            </a:xfrm>
            <a:prstGeom prst="bentConnector3">
              <a:avLst/>
            </a:prstGeom>
            <a:ln>
              <a:no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6" idx="1"/>
              <a:endCxn id="12" idx="3"/>
            </p:cNvCxnSpPr>
            <p:nvPr/>
          </p:nvCxnSpPr>
          <p:spPr>
            <a:xfrm rot="10800000">
              <a:off x="7662943" y="2596815"/>
              <a:ext cx="616815" cy="242494"/>
            </a:xfrm>
            <a:prstGeom prst="bentConnector3">
              <a:avLst>
                <a:gd name="adj1" fmla="val 50000"/>
              </a:avLst>
            </a:prstGeom>
            <a:ln>
              <a:no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8279756" y="3434855"/>
              <a:ext cx="1284214" cy="3532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latin typeface="Segoe UI" panose="020B0502040204020203" pitchFamily="34" charset="0"/>
                  <a:ea typeface="Segoe UI" panose="020B0502040204020203" pitchFamily="34" charset="0"/>
                  <a:cs typeface="Segoe UI" panose="020B0502040204020203" pitchFamily="34" charset="0"/>
                </a:rPr>
                <a:t>Existing Sites and Services</a:t>
              </a:r>
            </a:p>
          </p:txBody>
        </p:sp>
        <p:sp>
          <p:nvSpPr>
            <p:cNvPr id="30" name="Rounded Rectangle 29"/>
            <p:cNvSpPr/>
            <p:nvPr/>
          </p:nvSpPr>
          <p:spPr>
            <a:xfrm>
              <a:off x="8257819" y="3931779"/>
              <a:ext cx="1284214" cy="35321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6">
                      <a:lumMod val="50000"/>
                    </a:schemeClr>
                  </a:solidFill>
                  <a:latin typeface="Segoe UI" panose="020B0502040204020203" pitchFamily="34" charset="0"/>
                  <a:ea typeface="Segoe UI" panose="020B0502040204020203" pitchFamily="34" charset="0"/>
                  <a:cs typeface="Segoe UI" panose="020B0502040204020203" pitchFamily="34" charset="0"/>
                </a:rPr>
                <a:t>App Web (optional)</a:t>
              </a:r>
            </a:p>
          </p:txBody>
        </p:sp>
        <p:cxnSp>
          <p:nvCxnSpPr>
            <p:cNvPr id="31" name="Elbow Connector 30"/>
            <p:cNvCxnSpPr>
              <a:stCxn id="30" idx="1"/>
              <a:endCxn id="16" idx="3"/>
            </p:cNvCxnSpPr>
            <p:nvPr/>
          </p:nvCxnSpPr>
          <p:spPr>
            <a:xfrm rot="10800000">
              <a:off x="7478399" y="3493768"/>
              <a:ext cx="779421" cy="614620"/>
            </a:xfrm>
            <a:prstGeom prst="bentConnector3">
              <a:avLst>
                <a:gd name="adj1" fmla="val 50000"/>
              </a:avLst>
            </a:prstGeom>
            <a:ln>
              <a:no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9" idx="1"/>
              <a:endCxn id="15" idx="3"/>
            </p:cNvCxnSpPr>
            <p:nvPr/>
          </p:nvCxnSpPr>
          <p:spPr>
            <a:xfrm rot="10800000" flipV="1">
              <a:off x="7694004" y="3611464"/>
              <a:ext cx="585753" cy="674595"/>
            </a:xfrm>
            <a:prstGeom prst="bentConnector3">
              <a:avLst>
                <a:gd name="adj1" fmla="val 50000"/>
              </a:avLst>
            </a:prstGeom>
            <a:ln>
              <a:no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8295199" y="4703293"/>
              <a:ext cx="1284214" cy="3532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latin typeface="Segoe UI" panose="020B0502040204020203" pitchFamily="34" charset="0"/>
                  <a:ea typeface="Segoe UI" panose="020B0502040204020203" pitchFamily="34" charset="0"/>
                  <a:cs typeface="Segoe UI" panose="020B0502040204020203" pitchFamily="34" charset="0"/>
                </a:rPr>
                <a:t>Existing Sites and Services</a:t>
              </a:r>
            </a:p>
          </p:txBody>
        </p:sp>
        <p:sp>
          <p:nvSpPr>
            <p:cNvPr id="34" name="Rounded Rectangle 33"/>
            <p:cNvSpPr/>
            <p:nvPr/>
          </p:nvSpPr>
          <p:spPr>
            <a:xfrm>
              <a:off x="8296332" y="5190389"/>
              <a:ext cx="1284214" cy="35321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6">
                      <a:lumMod val="50000"/>
                    </a:schemeClr>
                  </a:solidFill>
                  <a:latin typeface="Segoe UI" panose="020B0502040204020203" pitchFamily="34" charset="0"/>
                  <a:ea typeface="Segoe UI" panose="020B0502040204020203" pitchFamily="34" charset="0"/>
                  <a:cs typeface="Segoe UI" panose="020B0502040204020203" pitchFamily="34" charset="0"/>
                </a:rPr>
                <a:t>App Web</a:t>
              </a:r>
            </a:p>
          </p:txBody>
        </p:sp>
        <p:cxnSp>
          <p:nvCxnSpPr>
            <p:cNvPr id="35" name="Elbow Connector 34"/>
            <p:cNvCxnSpPr>
              <a:stCxn id="33" idx="1"/>
              <a:endCxn id="34" idx="1"/>
            </p:cNvCxnSpPr>
            <p:nvPr/>
          </p:nvCxnSpPr>
          <p:spPr>
            <a:xfrm rot="10800000" flipH="1" flipV="1">
              <a:off x="8295198" y="4879903"/>
              <a:ext cx="1133" cy="487096"/>
            </a:xfrm>
            <a:prstGeom prst="bentConnector3">
              <a:avLst>
                <a:gd name="adj1" fmla="val -72156664"/>
              </a:avLst>
            </a:prstGeom>
            <a:ln>
              <a:no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840966" y="2022455"/>
              <a:ext cx="1891246" cy="1276783"/>
            </a:xfrm>
            <a:prstGeom prst="rect">
              <a:avLst/>
            </a:prstGeom>
            <a:noFill/>
            <a:ln>
              <a:noFill/>
            </a:ln>
          </p:spPr>
          <p:txBody>
            <a:bodyPr wrap="square" rtlCol="0">
              <a:spAutoFit/>
            </a:bodyPr>
            <a:lstStyle/>
            <a:p>
              <a:pPr marL="131666" indent="-131666">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App &amp; Resources hosted on </a:t>
              </a:r>
            </a:p>
            <a:p>
              <a:pPr marL="357203" lvl="1" indent="-142638">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Separate server in same org</a:t>
              </a:r>
            </a:p>
            <a:p>
              <a:pPr marL="357203" lvl="1" indent="-142638">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App Developers’ Server</a:t>
              </a:r>
            </a:p>
          </p:txBody>
        </p:sp>
        <p:sp>
          <p:nvSpPr>
            <p:cNvPr id="37" name="TextBox 36"/>
            <p:cNvSpPr txBox="1"/>
            <p:nvPr/>
          </p:nvSpPr>
          <p:spPr>
            <a:xfrm>
              <a:off x="9838384" y="3337228"/>
              <a:ext cx="1891246" cy="1083330"/>
            </a:xfrm>
            <a:prstGeom prst="rect">
              <a:avLst/>
            </a:prstGeom>
            <a:noFill/>
            <a:ln>
              <a:noFill/>
            </a:ln>
          </p:spPr>
          <p:txBody>
            <a:bodyPr wrap="square" rtlCol="0">
              <a:spAutoFit/>
            </a:bodyPr>
            <a:lstStyle/>
            <a:p>
              <a:pPr marL="131666" indent="-131666">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App &amp; Resources hosted on Cloud utilizing</a:t>
              </a:r>
            </a:p>
            <a:p>
              <a:pPr marL="357203" lvl="1" indent="-142638">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Win Azure</a:t>
              </a:r>
            </a:p>
            <a:p>
              <a:pPr marL="357203" lvl="1" indent="-142638">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SQL Azure</a:t>
              </a:r>
            </a:p>
          </p:txBody>
        </p:sp>
        <p:sp>
          <p:nvSpPr>
            <p:cNvPr id="38" name="TextBox 37"/>
            <p:cNvSpPr txBox="1"/>
            <p:nvPr/>
          </p:nvSpPr>
          <p:spPr>
            <a:xfrm>
              <a:off x="9835800" y="4775984"/>
              <a:ext cx="1891246" cy="889878"/>
            </a:xfrm>
            <a:prstGeom prst="rect">
              <a:avLst/>
            </a:prstGeom>
            <a:noFill/>
            <a:ln>
              <a:noFill/>
            </a:ln>
          </p:spPr>
          <p:txBody>
            <a:bodyPr wrap="square" rtlCol="0">
              <a:spAutoFit/>
            </a:bodyPr>
            <a:lstStyle/>
            <a:p>
              <a:pPr marL="131666" indent="-131666">
                <a:buFont typeface="Arial" panose="020B0604020202020204" pitchFamily="34" charset="0"/>
                <a:buChar char="•"/>
              </a:pPr>
              <a:r>
                <a:rPr lang="en-US" sz="1000" dirty="0">
                  <a:latin typeface="Segoe UI" panose="020B0502040204020203" pitchFamily="34" charset="0"/>
                  <a:ea typeface="Segoe UI" panose="020B0502040204020203" pitchFamily="34" charset="0"/>
                  <a:cs typeface="Segoe UI" panose="020B0502040204020203" pitchFamily="34" charset="0"/>
                </a:rPr>
                <a:t>App &amp; Resources hosted on SharePoint Server itself</a:t>
              </a:r>
            </a:p>
          </p:txBody>
        </p:sp>
      </p:grpSp>
      <p:pic>
        <p:nvPicPr>
          <p:cNvPr id="39" name="Picture 38"/>
          <p:cNvPicPr>
            <a:picLocks noChangeAspect="1"/>
          </p:cNvPicPr>
          <p:nvPr/>
        </p:nvPicPr>
        <p:blipFill>
          <a:blip r:embed="rId6"/>
          <a:stretch>
            <a:fillRect/>
          </a:stretch>
        </p:blipFill>
        <p:spPr>
          <a:xfrm>
            <a:off x="5199674" y="1097327"/>
            <a:ext cx="5388033" cy="3317486"/>
          </a:xfrm>
          <a:prstGeom prst="snip1Rect">
            <a:avLst>
              <a:gd name="adj" fmla="val 8054"/>
            </a:avLst>
          </a:prstGeom>
        </p:spPr>
      </p:pic>
      <p:pic>
        <p:nvPicPr>
          <p:cNvPr id="40" name="Picture 39"/>
          <p:cNvPicPr>
            <a:picLocks noChangeAspect="1"/>
          </p:cNvPicPr>
          <p:nvPr/>
        </p:nvPicPr>
        <p:blipFill>
          <a:blip r:embed="rId7"/>
          <a:stretch>
            <a:fillRect/>
          </a:stretch>
        </p:blipFill>
        <p:spPr>
          <a:xfrm>
            <a:off x="5199674" y="2792385"/>
            <a:ext cx="5482228" cy="3410272"/>
          </a:xfrm>
          <a:prstGeom prst="rect">
            <a:avLst/>
          </a:prstGeom>
        </p:spPr>
      </p:pic>
    </p:spTree>
    <p:extLst>
      <p:ext uri="{BB962C8B-B14F-4D97-AF65-F5344CB8AC3E}">
        <p14:creationId xmlns:p14="http://schemas.microsoft.com/office/powerpoint/2010/main" val="133858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1+#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Info – Deployment Approach using CAF</a:t>
            </a:r>
            <a:endParaRPr lang="en-IN" dirty="0"/>
          </a:p>
        </p:txBody>
      </p:sp>
      <p:graphicFrame>
        <p:nvGraphicFramePr>
          <p:cNvPr id="3" name="Table 2"/>
          <p:cNvGraphicFramePr>
            <a:graphicFrameLocks noGrp="1"/>
          </p:cNvGraphicFramePr>
          <p:nvPr>
            <p:extLst/>
          </p:nvPr>
        </p:nvGraphicFramePr>
        <p:xfrm>
          <a:off x="347729" y="1032722"/>
          <a:ext cx="9753534" cy="2468880"/>
        </p:xfrm>
        <a:graphic>
          <a:graphicData uri="http://schemas.openxmlformats.org/drawingml/2006/table">
            <a:tbl>
              <a:tblPr firstRow="1" bandRow="1">
                <a:tableStyleId>{5C22544A-7EE6-4342-B048-85BDC9FD1C3A}</a:tableStyleId>
              </a:tblPr>
              <a:tblGrid>
                <a:gridCol w="293918">
                  <a:extLst>
                    <a:ext uri="{9D8B030D-6E8A-4147-A177-3AD203B41FA5}">
                      <a16:colId xmlns:a16="http://schemas.microsoft.com/office/drawing/2014/main" val="20000"/>
                    </a:ext>
                  </a:extLst>
                </a:gridCol>
                <a:gridCol w="9459616">
                  <a:extLst>
                    <a:ext uri="{9D8B030D-6E8A-4147-A177-3AD203B41FA5}">
                      <a16:colId xmlns:a16="http://schemas.microsoft.com/office/drawing/2014/main" val="20001"/>
                    </a:ext>
                  </a:extLst>
                </a:gridCol>
              </a:tblGrid>
              <a:tr h="249259">
                <a:tc gridSpan="2">
                  <a:txBody>
                    <a:bodyPr/>
                    <a:lstStyle/>
                    <a:p>
                      <a:pPr algn="just"/>
                      <a:r>
                        <a:rPr lang="en-IN" sz="1400" dirty="0">
                          <a:latin typeface="Segoe UI Light" panose="020B0502040204020203" pitchFamily="34" charset="0"/>
                          <a:ea typeface="Segoe UI" panose="020B0502040204020203" pitchFamily="34" charset="0"/>
                          <a:cs typeface="Segoe UI" panose="020B0502040204020203" pitchFamily="34" charset="0"/>
                        </a:rPr>
                        <a:t>Deployment</a:t>
                      </a:r>
                    </a:p>
                  </a:txBody>
                  <a:tcPr>
                    <a:solidFill>
                      <a:schemeClr val="tx1">
                        <a:lumMod val="65000"/>
                        <a:lumOff val="35000"/>
                      </a:schemeClr>
                    </a:solidFill>
                  </a:tcPr>
                </a:tc>
                <a:tc hMerge="1">
                  <a:txBody>
                    <a:bodyPr/>
                    <a:lstStyle/>
                    <a:p>
                      <a:endParaRPr lang="en-IN"/>
                    </a:p>
                  </a:txBody>
                  <a:tcPr/>
                </a:tc>
                <a:extLst>
                  <a:ext uri="{0D108BD9-81ED-4DB2-BD59-A6C34878D82A}">
                    <a16:rowId xmlns:a16="http://schemas.microsoft.com/office/drawing/2014/main" val="10000"/>
                  </a:ext>
                </a:extLst>
              </a:tr>
              <a:tr h="249259">
                <a:tc gridSpan="2">
                  <a:txBody>
                    <a:bodyPr/>
                    <a:lstStyle/>
                    <a:p>
                      <a:pPr algn="just"/>
                      <a:r>
                        <a:rPr lang="en-IN" sz="1400" b="1" dirty="0">
                          <a:latin typeface="Segoe UI Light" panose="020B0502040204020203" pitchFamily="34" charset="0"/>
                          <a:ea typeface="Segoe UI" panose="020B0502040204020203" pitchFamily="34" charset="0"/>
                          <a:cs typeface="Segoe UI" panose="020B0502040204020203" pitchFamily="34" charset="0"/>
                        </a:rPr>
                        <a:t>Challenges</a:t>
                      </a:r>
                    </a:p>
                  </a:txBody>
                  <a:tcPr>
                    <a:solidFill>
                      <a:schemeClr val="bg1">
                        <a:lumMod val="85000"/>
                      </a:schemeClr>
                    </a:solidFill>
                  </a:tcPr>
                </a:tc>
                <a:tc hMerge="1">
                  <a:txBody>
                    <a:bodyPr/>
                    <a:lstStyle/>
                    <a:p>
                      <a:endParaRPr lang="en-IN"/>
                    </a:p>
                  </a:txBody>
                  <a:tcPr/>
                </a:tc>
                <a:extLst>
                  <a:ext uri="{0D108BD9-81ED-4DB2-BD59-A6C34878D82A}">
                    <a16:rowId xmlns:a16="http://schemas.microsoft.com/office/drawing/2014/main" val="10001"/>
                  </a:ext>
                </a:extLst>
              </a:tr>
              <a:tr h="249259">
                <a:tc>
                  <a:txBody>
                    <a:bodyPr/>
                    <a:lstStyle/>
                    <a:p>
                      <a:pPr algn="just"/>
                      <a:r>
                        <a:rPr lang="en-IN" sz="1200" dirty="0">
                          <a:latin typeface="Segoe UI" panose="020B0502040204020203" pitchFamily="34" charset="0"/>
                          <a:ea typeface="Segoe UI" panose="020B0502040204020203" pitchFamily="34" charset="0"/>
                          <a:cs typeface="Segoe UI" panose="020B0502040204020203" pitchFamily="34" charset="0"/>
                        </a:rPr>
                        <a:t>1</a:t>
                      </a:r>
                    </a:p>
                  </a:txBody>
                  <a:tcPr>
                    <a:solidFill>
                      <a:schemeClr val="bg1">
                        <a:lumMod val="85000"/>
                      </a:schemeClr>
                    </a:solidFill>
                  </a:tcPr>
                </a:tc>
                <a:tc>
                  <a:txBody>
                    <a:bodyPr/>
                    <a:lstStyle/>
                    <a:p>
                      <a:r>
                        <a:rPr lang="en-IN" sz="1200" dirty="0">
                          <a:latin typeface="Segoe UI" panose="020B0502040204020203" pitchFamily="34" charset="0"/>
                          <a:ea typeface="Segoe UI" panose="020B0502040204020203" pitchFamily="34" charset="0"/>
                          <a:cs typeface="Segoe UI" panose="020B0502040204020203" pitchFamily="34" charset="0"/>
                        </a:rPr>
                        <a:t>Leveraging</a:t>
                      </a:r>
                      <a:r>
                        <a:rPr lang="en-IN" sz="1200" baseline="0" dirty="0">
                          <a:latin typeface="Segoe UI" panose="020B0502040204020203" pitchFamily="34" charset="0"/>
                          <a:ea typeface="Segoe UI" panose="020B0502040204020203" pitchFamily="34" charset="0"/>
                          <a:cs typeface="Segoe UI" panose="020B0502040204020203" pitchFamily="34" charset="0"/>
                        </a:rPr>
                        <a:t> w</a:t>
                      </a:r>
                      <a:r>
                        <a:rPr lang="en-IN" sz="1200" dirty="0">
                          <a:latin typeface="Segoe UI" panose="020B0502040204020203" pitchFamily="34" charset="0"/>
                          <a:ea typeface="Segoe UI" panose="020B0502040204020203" pitchFamily="34" charset="0"/>
                          <a:cs typeface="Segoe UI" panose="020B0502040204020203" pitchFamily="34" charset="0"/>
                        </a:rPr>
                        <a:t>idely adopted deployment automation practices in the industry</a:t>
                      </a:r>
                    </a:p>
                  </a:txBody>
                  <a:tcPr/>
                </a:tc>
                <a:extLst>
                  <a:ext uri="{0D108BD9-81ED-4DB2-BD59-A6C34878D82A}">
                    <a16:rowId xmlns:a16="http://schemas.microsoft.com/office/drawing/2014/main" val="10002"/>
                  </a:ext>
                </a:extLst>
              </a:tr>
              <a:tr h="249259">
                <a:tc>
                  <a:txBody>
                    <a:bodyPr/>
                    <a:lstStyle/>
                    <a:p>
                      <a:pPr algn="just"/>
                      <a:r>
                        <a:rPr lang="en-IN" sz="1200" dirty="0">
                          <a:latin typeface="Segoe UI" panose="020B0502040204020203" pitchFamily="34" charset="0"/>
                          <a:ea typeface="Segoe UI" panose="020B0502040204020203" pitchFamily="34" charset="0"/>
                          <a:cs typeface="Segoe UI" panose="020B0502040204020203" pitchFamily="34" charset="0"/>
                        </a:rPr>
                        <a:t>2</a:t>
                      </a:r>
                    </a:p>
                  </a:txBody>
                  <a:tcP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200" dirty="0">
                          <a:latin typeface="Segoe UI" panose="020B0502040204020203" pitchFamily="34" charset="0"/>
                          <a:ea typeface="Segoe UI" panose="020B0502040204020203" pitchFamily="34" charset="0"/>
                          <a:cs typeface="Segoe UI" panose="020B0502040204020203" pitchFamily="34" charset="0"/>
                        </a:rPr>
                        <a:t>Using tools that enable the integration of automated deployment to the development phase</a:t>
                      </a:r>
                    </a:p>
                  </a:txBody>
                  <a:tcPr/>
                </a:tc>
                <a:extLst>
                  <a:ext uri="{0D108BD9-81ED-4DB2-BD59-A6C34878D82A}">
                    <a16:rowId xmlns:a16="http://schemas.microsoft.com/office/drawing/2014/main" val="10003"/>
                  </a:ext>
                </a:extLst>
              </a:tr>
              <a:tr h="249259">
                <a:tc>
                  <a:txBody>
                    <a:bodyPr/>
                    <a:lstStyle/>
                    <a:p>
                      <a:pPr algn="just"/>
                      <a:r>
                        <a:rPr lang="en-IN" sz="1200" dirty="0">
                          <a:latin typeface="Segoe UI" panose="020B0502040204020203" pitchFamily="34" charset="0"/>
                          <a:ea typeface="Segoe UI" panose="020B0502040204020203" pitchFamily="34" charset="0"/>
                          <a:cs typeface="Segoe UI" panose="020B0502040204020203" pitchFamily="34" charset="0"/>
                        </a:rPr>
                        <a:t>3</a:t>
                      </a:r>
                    </a:p>
                  </a:txBody>
                  <a:tcPr>
                    <a:solidFill>
                      <a:schemeClr val="bg1">
                        <a:lumMod val="85000"/>
                      </a:schemeClr>
                    </a:solidFill>
                  </a:tcPr>
                </a:tc>
                <a:tc>
                  <a:txBody>
                    <a:bodyPr/>
                    <a:lstStyle/>
                    <a:p>
                      <a:pPr algn="just"/>
                      <a:r>
                        <a:rPr lang="en-IN" sz="1200" dirty="0">
                          <a:latin typeface="Segoe UI" panose="020B0502040204020203" pitchFamily="34" charset="0"/>
                          <a:ea typeface="Segoe UI" panose="020B0502040204020203" pitchFamily="34" charset="0"/>
                          <a:cs typeface="Segoe UI" panose="020B0502040204020203" pitchFamily="34" charset="0"/>
                        </a:rPr>
                        <a:t>Finding cost effective options to get to automation</a:t>
                      </a:r>
                    </a:p>
                  </a:txBody>
                  <a:tcPr/>
                </a:tc>
                <a:extLst>
                  <a:ext uri="{0D108BD9-81ED-4DB2-BD59-A6C34878D82A}">
                    <a16:rowId xmlns:a16="http://schemas.microsoft.com/office/drawing/2014/main" val="10004"/>
                  </a:ext>
                </a:extLst>
              </a:tr>
              <a:tr h="249259">
                <a:tc gridSpan="2">
                  <a:txBody>
                    <a:bodyPr/>
                    <a:lstStyle/>
                    <a:p>
                      <a:pPr marL="0" algn="just" defTabSz="914400" rtl="0" eaLnBrk="1" latinLnBrk="0" hangingPunct="1"/>
                      <a:r>
                        <a:rPr lang="en-IN" sz="1400" b="1" kern="1200" dirty="0">
                          <a:solidFill>
                            <a:schemeClr val="lt1"/>
                          </a:solidFill>
                          <a:latin typeface="Segoe UI Light" panose="020B0502040204020203" pitchFamily="34" charset="0"/>
                          <a:ea typeface="Segoe UI" panose="020B0502040204020203" pitchFamily="34" charset="0"/>
                          <a:cs typeface="Segoe UI" panose="020B0502040204020203" pitchFamily="34" charset="0"/>
                        </a:rPr>
                        <a:t>Approaches</a:t>
                      </a:r>
                    </a:p>
                  </a:txBody>
                  <a:tcPr>
                    <a:solidFill>
                      <a:schemeClr val="accent5">
                        <a:lumMod val="50000"/>
                      </a:schemeClr>
                    </a:solidFill>
                  </a:tcPr>
                </a:tc>
                <a:tc hMerge="1">
                  <a:txBody>
                    <a:bodyPr/>
                    <a:lstStyle/>
                    <a:p>
                      <a:endParaRPr lang="en-IN"/>
                    </a:p>
                  </a:txBody>
                  <a:tcPr/>
                </a:tc>
                <a:extLst>
                  <a:ext uri="{0D108BD9-81ED-4DB2-BD59-A6C34878D82A}">
                    <a16:rowId xmlns:a16="http://schemas.microsoft.com/office/drawing/2014/main" val="10005"/>
                  </a:ext>
                </a:extLst>
              </a:tr>
              <a:tr h="423740">
                <a:tc>
                  <a:txBody>
                    <a:bodyPr/>
                    <a:lstStyle/>
                    <a:p>
                      <a:pPr algn="just"/>
                      <a:r>
                        <a:rPr lang="en-US"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IN" sz="12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solidFill>
                      <a:schemeClr val="bg1">
                        <a:lumMod val="85000"/>
                      </a:schemeClr>
                    </a:solidFill>
                  </a:tcPr>
                </a:tc>
                <a:tc>
                  <a:txBody>
                    <a:bodyPr/>
                    <a:lstStyle/>
                    <a:p>
                      <a:r>
                        <a:rPr lang="en-IN" sz="1200" i="0" baseline="0" dirty="0">
                          <a:effectLst/>
                          <a:latin typeface="Segoe UI" panose="020B0502040204020203" pitchFamily="34" charset="0"/>
                          <a:ea typeface="Segoe UI" panose="020B0502040204020203" pitchFamily="34" charset="0"/>
                          <a:cs typeface="Segoe UI" panose="020B0502040204020203" pitchFamily="34" charset="0"/>
                        </a:rPr>
                        <a:t>TFS is a automated deployment option widely used across the industry but with no queue build priority. TFS can be combined with </a:t>
                      </a:r>
                      <a:r>
                        <a:rPr lang="en-US" sz="1200" dirty="0">
                          <a:latin typeface="Segoe UI" panose="020B0502040204020203" pitchFamily="34" charset="0"/>
                          <a:ea typeface="Segoe UI" panose="020B0502040204020203" pitchFamily="34" charset="0"/>
                          <a:cs typeface="Segoe UI" panose="020B0502040204020203" pitchFamily="34" charset="0"/>
                        </a:rPr>
                        <a:t>Third-party</a:t>
                      </a:r>
                      <a:r>
                        <a:rPr lang="en-US" sz="1200" baseline="0" dirty="0">
                          <a:latin typeface="Segoe UI" panose="020B0502040204020203" pitchFamily="34" charset="0"/>
                          <a:ea typeface="Segoe UI" panose="020B0502040204020203" pitchFamily="34" charset="0"/>
                          <a:cs typeface="Segoe UI" panose="020B0502040204020203" pitchFamily="34" charset="0"/>
                        </a:rPr>
                        <a:t> Schedulers, e.g. JAMS scheduler (</a:t>
                      </a:r>
                      <a:r>
                        <a:rPr lang="en-IN" sz="1200" b="0" i="0" dirty="0">
                          <a:effectLst/>
                          <a:latin typeface="Segoe UI" panose="020B0502040204020203" pitchFamily="34" charset="0"/>
                          <a:ea typeface="Segoe UI" panose="020B0502040204020203" pitchFamily="34" charset="0"/>
                          <a:cs typeface="Segoe UI" panose="020B0502040204020203" pitchFamily="34" charset="0"/>
                          <a:hlinkClick r:id="rId3"/>
                        </a:rPr>
                        <a:t>www.jamsscheduler.com</a:t>
                      </a:r>
                      <a:r>
                        <a:rPr lang="en-IN" sz="1200" i="0" dirty="0">
                          <a:effectLst/>
                          <a:latin typeface="Segoe UI" panose="020B0502040204020203" pitchFamily="34" charset="0"/>
                          <a:ea typeface="Segoe UI" panose="020B0502040204020203" pitchFamily="34" charset="0"/>
                          <a:cs typeface="Segoe UI" panose="020B0502040204020203" pitchFamily="34" charset="0"/>
                        </a:rPr>
                        <a:t>) to implement automated deployment &amp; scheduling solutions.</a:t>
                      </a:r>
                      <a:endParaRPr lang="en-IN" sz="1200" dirty="0">
                        <a:latin typeface="Segoe UI" panose="020B0502040204020203" pitchFamily="34" charset="0"/>
                        <a:ea typeface="Segoe UI" panose="020B0502040204020203" pitchFamily="34" charset="0"/>
                        <a:cs typeface="Segoe UI" panose="020B0502040204020203" pitchFamily="34" charset="0"/>
                      </a:endParaRPr>
                    </a:p>
                  </a:txBody>
                  <a:tcPr>
                    <a:solidFill>
                      <a:schemeClr val="accent1">
                        <a:lumMod val="20000"/>
                        <a:lumOff val="80000"/>
                      </a:schemeClr>
                    </a:solidFill>
                  </a:tcPr>
                </a:tc>
                <a:extLst>
                  <a:ext uri="{0D108BD9-81ED-4DB2-BD59-A6C34878D82A}">
                    <a16:rowId xmlns:a16="http://schemas.microsoft.com/office/drawing/2014/main" val="10006"/>
                  </a:ext>
                </a:extLst>
              </a:tr>
              <a:tr h="249259">
                <a:tc>
                  <a:txBody>
                    <a:bodyPr/>
                    <a:lstStyle/>
                    <a:p>
                      <a:pPr algn="just"/>
                      <a:r>
                        <a:rPr lang="en-US"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2</a:t>
                      </a:r>
                      <a:endParaRPr lang="en-IN" sz="12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latin typeface="Segoe UI" panose="020B0502040204020203" pitchFamily="34" charset="0"/>
                          <a:ea typeface="Segoe UI" panose="020B0502040204020203" pitchFamily="34" charset="0"/>
                          <a:cs typeface="Segoe UI" panose="020B0502040204020203" pitchFamily="34" charset="0"/>
                        </a:rPr>
                        <a:t>CAF’s</a:t>
                      </a:r>
                      <a:r>
                        <a:rPr lang="en-IN" sz="1200" dirty="0">
                          <a:latin typeface="Segoe UI" panose="020B0502040204020203" pitchFamily="34" charset="0"/>
                          <a:ea typeface="Segoe UI" panose="020B0502040204020203" pitchFamily="34" charset="0"/>
                          <a:cs typeface="Segoe UI" panose="020B0502040204020203" pitchFamily="34" charset="0"/>
                        </a:rPr>
                        <a:t> </a:t>
                      </a:r>
                      <a:r>
                        <a:rPr lang="en-IN" sz="1200" dirty="0">
                          <a:latin typeface="Segoe UI" panose="020B0502040204020203" pitchFamily="34" charset="0"/>
                          <a:ea typeface="Segoe UI" panose="020B0502040204020203" pitchFamily="34" charset="0"/>
                          <a:cs typeface="Segoe UI" panose="020B0502040204020203" pitchFamily="34" charset="0"/>
                          <a:hlinkClick r:id="" action="ppaction://noaction"/>
                        </a:rPr>
                        <a:t>Automated Deployment Tool </a:t>
                      </a:r>
                      <a:r>
                        <a:rPr lang="en-IN" sz="1200" dirty="0">
                          <a:latin typeface="Segoe UI" panose="020B0502040204020203" pitchFamily="34" charset="0"/>
                          <a:ea typeface="Segoe UI" panose="020B0502040204020203" pitchFamily="34" charset="0"/>
                          <a:cs typeface="Segoe UI" panose="020B0502040204020203" pitchFamily="34" charset="0"/>
                        </a:rPr>
                        <a:t> &amp; </a:t>
                      </a:r>
                      <a:r>
                        <a:rPr lang="en-IN" sz="1200" dirty="0">
                          <a:latin typeface="Segoe UI" panose="020B0502040204020203" pitchFamily="34" charset="0"/>
                          <a:ea typeface="Segoe UI" panose="020B0502040204020203" pitchFamily="34" charset="0"/>
                          <a:cs typeface="Segoe UI" panose="020B0502040204020203" pitchFamily="34" charset="0"/>
                          <a:hlinkClick r:id="" action="ppaction://noaction"/>
                        </a:rPr>
                        <a:t>Remote Deployment Tool </a:t>
                      </a:r>
                      <a:r>
                        <a:rPr lang="en-IN" sz="1200" dirty="0">
                          <a:latin typeface="Segoe UI" panose="020B0502040204020203" pitchFamily="34" charset="0"/>
                          <a:ea typeface="Segoe UI" panose="020B0502040204020203" pitchFamily="34" charset="0"/>
                          <a:cs typeface="Segoe UI" panose="020B0502040204020203" pitchFamily="34" charset="0"/>
                        </a:rPr>
                        <a:t>can also be used to drive cost effective deployment automation</a:t>
                      </a:r>
                      <a:endParaRPr lang="en-IN" sz="1200" i="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txBody>
                  <a:tcP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4" name="Rectangle 3"/>
          <p:cNvSpPr/>
          <p:nvPr/>
        </p:nvSpPr>
        <p:spPr>
          <a:xfrm>
            <a:off x="352478" y="3676718"/>
            <a:ext cx="3290835" cy="2362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100" b="1" dirty="0">
                <a:solidFill>
                  <a:schemeClr val="accent4">
                    <a:lumMod val="40000"/>
                    <a:lumOff val="60000"/>
                  </a:schemeClr>
                </a:solidFill>
                <a:latin typeface="Segoe UI" pitchFamily="34" charset="0"/>
                <a:ea typeface="Segoe UI" pitchFamily="34" charset="0"/>
                <a:cs typeface="Segoe UI" pitchFamily="34" charset="0"/>
              </a:rPr>
              <a:t>Automated Deployment Tool</a:t>
            </a:r>
            <a:r>
              <a:rPr lang="en-IN" sz="1100" dirty="0">
                <a:solidFill>
                  <a:schemeClr val="bg1"/>
                </a:solidFill>
                <a:latin typeface="Segoe UI" pitchFamily="34" charset="0"/>
                <a:ea typeface="Segoe UI" pitchFamily="34" charset="0"/>
                <a:cs typeface="Segoe UI" pitchFamily="34" charset="0"/>
              </a:rPr>
              <a:t>: This is a SharePoint  2010 One Click Build and Packaging Tool which allows One Click Deployment and  helps the customer by reducing dependency on  a SharePoint SME. It supports both WSP deployment as well as all areas of feature deployment.</a:t>
            </a:r>
          </a:p>
          <a:p>
            <a:pPr algn="just">
              <a:spcBef>
                <a:spcPts val="471"/>
              </a:spcBef>
            </a:pPr>
            <a:r>
              <a:rPr lang="en-US" sz="1100" b="1" dirty="0">
                <a:solidFill>
                  <a:schemeClr val="accent4">
                    <a:lumMod val="40000"/>
                    <a:lumOff val="60000"/>
                  </a:schemeClr>
                </a:solidFill>
                <a:latin typeface="Segoe UI" pitchFamily="34" charset="0"/>
                <a:ea typeface="Segoe UI" pitchFamily="34" charset="0"/>
                <a:cs typeface="Segoe UI" pitchFamily="34" charset="0"/>
              </a:rPr>
              <a:t>Remote Deployment Tool: </a:t>
            </a:r>
            <a:r>
              <a:rPr lang="en-US" sz="1100" dirty="0">
                <a:latin typeface="Segoe UI" pitchFamily="34" charset="0"/>
                <a:ea typeface="Segoe UI" pitchFamily="34" charset="0"/>
                <a:cs typeface="Segoe UI" pitchFamily="34" charset="0"/>
              </a:rPr>
              <a:t>Independent easy to deploy Asp.NET web application, allows Remote web based deployment. No need to remote login to SharePoint server</a:t>
            </a:r>
            <a:r>
              <a:rPr lang="en-IN" sz="1100" dirty="0">
                <a:solidFill>
                  <a:schemeClr val="bg1"/>
                </a:solidFill>
                <a:latin typeface="Segoe UI" pitchFamily="34" charset="0"/>
                <a:ea typeface="Segoe UI" pitchFamily="34" charset="0"/>
                <a:cs typeface="Segoe UI" pitchFamily="34" charset="0"/>
              </a:rPr>
              <a:t>, authenticated by AD and authorized by SP groups.</a:t>
            </a:r>
          </a:p>
        </p:txBody>
      </p:sp>
      <p:pic>
        <p:nvPicPr>
          <p:cNvPr id="5" name="Picture 2" descr="D:\DD_ALL\DD_Off\DD_NonProject\Accelerators\Implementations\Automated SharePoint Build, Package and Deployment\Documentation\00_General_HomePage.png"/>
          <p:cNvPicPr>
            <a:picLocks noChangeAspect="1" noChangeArrowheads="1"/>
          </p:cNvPicPr>
          <p:nvPr/>
        </p:nvPicPr>
        <p:blipFill rotWithShape="1">
          <a:blip r:embed="rId4" cstate="print"/>
          <a:srcRect l="1342" t="7843" r="40216" b="32724"/>
          <a:stretch/>
        </p:blipFill>
        <p:spPr bwMode="auto">
          <a:xfrm>
            <a:off x="3729036" y="3676717"/>
            <a:ext cx="3704971" cy="2362139"/>
          </a:xfrm>
          <a:prstGeom prst="rect">
            <a:avLst/>
          </a:prstGeom>
          <a:noFill/>
          <a:ln>
            <a:solidFill>
              <a:schemeClr val="bg1">
                <a:lumMod val="75000"/>
              </a:schemeClr>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8223" y="3676717"/>
            <a:ext cx="2585109" cy="2362139"/>
          </a:xfrm>
          <a:prstGeom prst="rect">
            <a:avLst/>
          </a:prstGeom>
          <a:ln>
            <a:solidFill>
              <a:schemeClr val="bg1">
                <a:lumMod val="85000"/>
              </a:schemeClr>
            </a:solidFill>
          </a:ln>
        </p:spPr>
      </p:pic>
    </p:spTree>
    <p:extLst>
      <p:ext uri="{BB962C8B-B14F-4D97-AF65-F5344CB8AC3E}">
        <p14:creationId xmlns:p14="http://schemas.microsoft.com/office/powerpoint/2010/main" val="3021321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 – Other Enablers </a:t>
            </a:r>
            <a:endParaRPr lang="en-IN" dirty="0"/>
          </a:p>
        </p:txBody>
      </p:sp>
      <p:sp>
        <p:nvSpPr>
          <p:cNvPr id="3" name="Rectangle 2"/>
          <p:cNvSpPr/>
          <p:nvPr/>
        </p:nvSpPr>
        <p:spPr>
          <a:xfrm>
            <a:off x="0" y="1182471"/>
            <a:ext cx="8448541" cy="4801314"/>
          </a:xfrm>
          <a:prstGeom prst="rect">
            <a:avLst/>
          </a:prstGeom>
        </p:spPr>
        <p:txBody>
          <a:bodyPr wrap="square">
            <a:spAutoFit/>
          </a:bodyPr>
          <a:lstStyle/>
          <a:p>
            <a:pPr marL="742950" lvl="1" indent="-285750" algn="just">
              <a:buFont typeface="Wingdings" panose="05000000000000000000" pitchFamily="2" charset="2"/>
              <a:buChar char="q"/>
            </a:pPr>
            <a:r>
              <a:rPr lang="en-US" dirty="0">
                <a:solidFill>
                  <a:schemeClr val="bg1">
                    <a:lumMod val="50000"/>
                  </a:schemeClr>
                </a:solidFill>
                <a:latin typeface="Segoe UI" pitchFamily="34" charset="0"/>
                <a:ea typeface="Segoe UI" pitchFamily="34" charset="0"/>
                <a:cs typeface="Segoe UI" pitchFamily="34" charset="0"/>
              </a:rPr>
              <a:t>Social Sniffer</a:t>
            </a:r>
          </a:p>
          <a:p>
            <a:pPr marL="742950" lvl="1" indent="-285750" algn="just">
              <a:buFont typeface="Wingdings" panose="05000000000000000000" pitchFamily="2" charset="2"/>
              <a:buChar char="q"/>
            </a:pPr>
            <a:endParaRPr lang="en-US" dirty="0">
              <a:solidFill>
                <a:schemeClr val="bg1">
                  <a:lumMod val="50000"/>
                </a:schemeClr>
              </a:solidFill>
              <a:latin typeface="Segoe UI" pitchFamily="34" charset="0"/>
              <a:ea typeface="Segoe UI" pitchFamily="34" charset="0"/>
              <a:cs typeface="Segoe UI" pitchFamily="34" charset="0"/>
            </a:endParaRPr>
          </a:p>
          <a:p>
            <a:pPr marL="742950" lvl="1" indent="-285750" algn="just">
              <a:buFont typeface="Wingdings" panose="05000000000000000000" pitchFamily="2" charset="2"/>
              <a:buChar char="q"/>
            </a:pPr>
            <a:r>
              <a:rPr lang="en-US" dirty="0">
                <a:solidFill>
                  <a:schemeClr val="bg1">
                    <a:lumMod val="50000"/>
                  </a:schemeClr>
                </a:solidFill>
                <a:latin typeface="Segoe UI" pitchFamily="34" charset="0"/>
                <a:ea typeface="Segoe UI" pitchFamily="34" charset="0"/>
                <a:cs typeface="Segoe UI" pitchFamily="34" charset="0"/>
              </a:rPr>
              <a:t>Adoption Index Calculator (CAF)</a:t>
            </a:r>
          </a:p>
          <a:p>
            <a:pPr marL="742950" lvl="1" indent="-285750" algn="just">
              <a:buFont typeface="Wingdings" panose="05000000000000000000" pitchFamily="2" charset="2"/>
              <a:buChar char="q"/>
            </a:pPr>
            <a:endParaRPr lang="en-US" dirty="0">
              <a:solidFill>
                <a:schemeClr val="bg1">
                  <a:lumMod val="50000"/>
                </a:schemeClr>
              </a:solidFill>
              <a:latin typeface="Segoe UI" pitchFamily="34" charset="0"/>
              <a:ea typeface="Segoe UI" pitchFamily="34" charset="0"/>
              <a:cs typeface="Segoe UI" pitchFamily="34" charset="0"/>
            </a:endParaRPr>
          </a:p>
          <a:p>
            <a:pPr marL="742950" lvl="1" indent="-285750" algn="just">
              <a:buFont typeface="Wingdings" panose="05000000000000000000" pitchFamily="2" charset="2"/>
              <a:buChar char="q"/>
            </a:pPr>
            <a:r>
              <a:rPr lang="en-US" dirty="0">
                <a:solidFill>
                  <a:schemeClr val="bg1">
                    <a:lumMod val="50000"/>
                  </a:schemeClr>
                </a:solidFill>
                <a:latin typeface="Segoe UI" pitchFamily="34" charset="0"/>
                <a:ea typeface="Segoe UI" pitchFamily="34" charset="0"/>
                <a:cs typeface="Segoe UI" pitchFamily="34" charset="0"/>
              </a:rPr>
              <a:t>Quick conversion to Apps</a:t>
            </a:r>
          </a:p>
          <a:p>
            <a:pPr marL="742950" lvl="1" indent="-285750" algn="just">
              <a:buFont typeface="Wingdings" panose="05000000000000000000" pitchFamily="2" charset="2"/>
              <a:buChar char="q"/>
            </a:pPr>
            <a:endParaRPr lang="en-US" dirty="0">
              <a:solidFill>
                <a:schemeClr val="bg1">
                  <a:lumMod val="50000"/>
                </a:schemeClr>
              </a:solidFill>
              <a:latin typeface="Segoe UI" pitchFamily="34" charset="0"/>
              <a:ea typeface="Segoe UI" pitchFamily="34" charset="0"/>
              <a:cs typeface="Segoe UI" pitchFamily="34" charset="0"/>
            </a:endParaRPr>
          </a:p>
          <a:p>
            <a:pPr marL="742950" lvl="1" indent="-285750" algn="just">
              <a:buFont typeface="Wingdings" panose="05000000000000000000" pitchFamily="2" charset="2"/>
              <a:buChar char="q"/>
            </a:pPr>
            <a:r>
              <a:rPr lang="en-US" dirty="0">
                <a:solidFill>
                  <a:schemeClr val="bg1">
                    <a:lumMod val="50000"/>
                  </a:schemeClr>
                </a:solidFill>
                <a:latin typeface="Segoe UI" pitchFamily="34" charset="0"/>
                <a:ea typeface="Segoe UI" pitchFamily="34" charset="0"/>
                <a:cs typeface="Segoe UI" pitchFamily="34" charset="0"/>
              </a:rPr>
              <a:t>Code Checker</a:t>
            </a:r>
          </a:p>
          <a:p>
            <a:pPr marL="742950" lvl="1" indent="-285750" algn="just">
              <a:buFont typeface="Wingdings" panose="05000000000000000000" pitchFamily="2" charset="2"/>
              <a:buChar char="q"/>
            </a:pPr>
            <a:endParaRPr lang="en-US" dirty="0">
              <a:solidFill>
                <a:schemeClr val="bg1">
                  <a:lumMod val="50000"/>
                </a:schemeClr>
              </a:solidFill>
              <a:latin typeface="Segoe UI" pitchFamily="34" charset="0"/>
              <a:ea typeface="Segoe UI" pitchFamily="34" charset="0"/>
              <a:cs typeface="Segoe UI" pitchFamily="34" charset="0"/>
            </a:endParaRPr>
          </a:p>
          <a:p>
            <a:pPr marL="742950" lvl="1" indent="-285750" algn="just">
              <a:buFont typeface="Wingdings" panose="05000000000000000000" pitchFamily="2" charset="2"/>
              <a:buChar char="q"/>
            </a:pPr>
            <a:r>
              <a:rPr lang="en-US" dirty="0">
                <a:solidFill>
                  <a:schemeClr val="bg1">
                    <a:lumMod val="50000"/>
                  </a:schemeClr>
                </a:solidFill>
                <a:latin typeface="Segoe UI" pitchFamily="34" charset="0"/>
                <a:ea typeface="Segoe UI" pitchFamily="34" charset="0"/>
                <a:cs typeface="Segoe UI" pitchFamily="34" charset="0"/>
              </a:rPr>
              <a:t>Timer Job Migrator</a:t>
            </a:r>
          </a:p>
          <a:p>
            <a:pPr marL="742950" lvl="1" indent="-285750" algn="just">
              <a:buFont typeface="Wingdings" panose="05000000000000000000" pitchFamily="2" charset="2"/>
              <a:buChar char="q"/>
            </a:pPr>
            <a:endParaRPr lang="en-US" dirty="0">
              <a:solidFill>
                <a:schemeClr val="bg1">
                  <a:lumMod val="50000"/>
                </a:schemeClr>
              </a:solidFill>
              <a:latin typeface="Segoe UI" pitchFamily="34" charset="0"/>
              <a:ea typeface="Segoe UI" pitchFamily="34" charset="0"/>
              <a:cs typeface="Segoe UI" pitchFamily="34" charset="0"/>
            </a:endParaRPr>
          </a:p>
          <a:p>
            <a:pPr marL="742950" lvl="1" indent="-285750" algn="just">
              <a:buFont typeface="Wingdings" panose="05000000000000000000" pitchFamily="2" charset="2"/>
              <a:buChar char="q"/>
            </a:pPr>
            <a:r>
              <a:rPr lang="en-US" dirty="0">
                <a:solidFill>
                  <a:schemeClr val="bg1">
                    <a:lumMod val="50000"/>
                  </a:schemeClr>
                </a:solidFill>
                <a:latin typeface="Segoe UI" pitchFamily="34" charset="0"/>
                <a:ea typeface="Segoe UI" pitchFamily="34" charset="0"/>
                <a:cs typeface="Segoe UI" pitchFamily="34" charset="0"/>
              </a:rPr>
              <a:t>Compliance checker</a:t>
            </a:r>
          </a:p>
          <a:p>
            <a:pPr marL="742950" lvl="1" indent="-285750" algn="just">
              <a:buFont typeface="Wingdings" panose="05000000000000000000" pitchFamily="2" charset="2"/>
              <a:buChar char="q"/>
            </a:pPr>
            <a:endParaRPr lang="en-US" dirty="0">
              <a:solidFill>
                <a:schemeClr val="bg1">
                  <a:lumMod val="50000"/>
                </a:schemeClr>
              </a:solidFill>
              <a:latin typeface="Segoe UI" pitchFamily="34" charset="0"/>
              <a:ea typeface="Segoe UI" pitchFamily="34" charset="0"/>
              <a:cs typeface="Segoe UI" pitchFamily="34" charset="0"/>
            </a:endParaRPr>
          </a:p>
          <a:p>
            <a:pPr marL="742950" lvl="1" indent="-285750" algn="just">
              <a:buFont typeface="Wingdings" panose="05000000000000000000" pitchFamily="2" charset="2"/>
              <a:buChar char="q"/>
            </a:pPr>
            <a:r>
              <a:rPr lang="en-US" dirty="0">
                <a:solidFill>
                  <a:schemeClr val="bg1">
                    <a:lumMod val="50000"/>
                  </a:schemeClr>
                </a:solidFill>
                <a:latin typeface="Segoe UI" pitchFamily="34" charset="0"/>
                <a:ea typeface="Segoe UI" pitchFamily="34" charset="0"/>
                <a:cs typeface="Segoe UI" pitchFamily="34" charset="0"/>
              </a:rPr>
              <a:t>Migrating SP Communities and Social Conversations to Yammer feeds</a:t>
            </a:r>
          </a:p>
          <a:p>
            <a:pPr marL="742950" lvl="1" indent="-285750" algn="just">
              <a:buFont typeface="Wingdings" panose="05000000000000000000" pitchFamily="2" charset="2"/>
              <a:buChar char="q"/>
            </a:pPr>
            <a:endParaRPr lang="en-US" dirty="0">
              <a:solidFill>
                <a:schemeClr val="bg1">
                  <a:lumMod val="50000"/>
                </a:schemeClr>
              </a:solidFill>
              <a:latin typeface="Segoe UI" pitchFamily="34" charset="0"/>
              <a:ea typeface="Segoe UI" pitchFamily="34" charset="0"/>
              <a:cs typeface="Segoe UI" pitchFamily="34" charset="0"/>
            </a:endParaRPr>
          </a:p>
          <a:p>
            <a:pPr marL="742950" lvl="1" indent="-285750" algn="just">
              <a:buFont typeface="Wingdings" panose="05000000000000000000" pitchFamily="2" charset="2"/>
              <a:buChar char="q"/>
            </a:pPr>
            <a:r>
              <a:rPr lang="en-US" dirty="0">
                <a:solidFill>
                  <a:schemeClr val="bg1">
                    <a:lumMod val="50000"/>
                  </a:schemeClr>
                </a:solidFill>
                <a:latin typeface="Segoe UI" pitchFamily="34" charset="0"/>
                <a:ea typeface="Segoe UI" pitchFamily="34" charset="0"/>
                <a:cs typeface="Segoe UI" pitchFamily="34" charset="0"/>
              </a:rPr>
              <a:t>Externalization of Collaboration</a:t>
            </a:r>
          </a:p>
          <a:p>
            <a:pPr marL="742950" lvl="1" indent="-285750" algn="just">
              <a:buFont typeface="Wingdings" panose="05000000000000000000" pitchFamily="2" charset="2"/>
              <a:buChar char="q"/>
            </a:pPr>
            <a:endParaRPr lang="en-US" dirty="0">
              <a:solidFill>
                <a:schemeClr val="bg1">
                  <a:lumMod val="50000"/>
                </a:schemeClr>
              </a:solidFill>
              <a:latin typeface="Segoe UI" pitchFamily="34" charset="0"/>
              <a:ea typeface="Segoe UI" pitchFamily="34" charset="0"/>
              <a:cs typeface="Segoe UI" pitchFamily="34" charset="0"/>
            </a:endParaRPr>
          </a:p>
          <a:p>
            <a:pPr marL="742950" lvl="1" indent="-285750" algn="just">
              <a:buFont typeface="Wingdings" panose="05000000000000000000" pitchFamily="2" charset="2"/>
              <a:buChar char="q"/>
            </a:pPr>
            <a:r>
              <a:rPr lang="en-US" dirty="0">
                <a:solidFill>
                  <a:schemeClr val="bg1">
                    <a:lumMod val="50000"/>
                  </a:schemeClr>
                </a:solidFill>
                <a:latin typeface="Segoe UI" pitchFamily="34" charset="0"/>
                <a:ea typeface="Segoe UI" pitchFamily="34" charset="0"/>
                <a:cs typeface="Segoe UI" pitchFamily="34" charset="0"/>
              </a:rPr>
              <a:t>Professional Mapper</a:t>
            </a:r>
          </a:p>
        </p:txBody>
      </p:sp>
    </p:spTree>
    <p:extLst>
      <p:ext uri="{BB962C8B-B14F-4D97-AF65-F5344CB8AC3E}">
        <p14:creationId xmlns:p14="http://schemas.microsoft.com/office/powerpoint/2010/main" val="184868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80979" y="4101785"/>
            <a:ext cx="2116530" cy="553998"/>
          </a:xfrm>
          <a:prstGeom prst="rect">
            <a:avLst/>
          </a:prstGeom>
          <a:noFill/>
        </p:spPr>
        <p:txBody>
          <a:bodyPr wrap="square" rtlCol="0">
            <a:spAutoFit/>
          </a:bodyPr>
          <a:lstStyle/>
          <a:p>
            <a:r>
              <a:rPr lang="en-IN" sz="30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2330310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O365 - Benefits </a:t>
            </a:r>
            <a:endParaRPr lang="en-IN" dirty="0"/>
          </a:p>
        </p:txBody>
      </p:sp>
      <p:sp>
        <p:nvSpPr>
          <p:cNvPr id="3" name="Rectangle 2"/>
          <p:cNvSpPr/>
          <p:nvPr/>
        </p:nvSpPr>
        <p:spPr>
          <a:xfrm>
            <a:off x="1007515" y="1920158"/>
            <a:ext cx="9627290" cy="4247317"/>
          </a:xfrm>
          <a:prstGeom prst="rect">
            <a:avLst/>
          </a:prstGeom>
        </p:spPr>
        <p:txBody>
          <a:bodyPr wrap="square">
            <a:spAutoFit/>
          </a:bodyPr>
          <a:lstStyle/>
          <a:p>
            <a:pPr marL="742950" lvl="1" indent="-285750">
              <a:buFont typeface="Arial" panose="020B0604020202020204" pitchFamily="34" charset="0"/>
              <a:buChar char="•"/>
            </a:pPr>
            <a:r>
              <a:rPr lang="en-US" sz="1600" dirty="0" smtClean="0">
                <a:latin typeface="Segoe UI" pitchFamily="34" charset="0"/>
                <a:ea typeface="Segoe UI" pitchFamily="34" charset="0"/>
                <a:cs typeface="Segoe UI" pitchFamily="34" charset="0"/>
              </a:rPr>
              <a:t>Reduce TCO</a:t>
            </a:r>
          </a:p>
          <a:p>
            <a:pPr lvl="1"/>
            <a:endParaRPr lang="en-US" sz="1600" dirty="0" smtClean="0">
              <a:latin typeface="Segoe UI" pitchFamily="34" charset="0"/>
              <a:ea typeface="Segoe UI" pitchFamily="34" charset="0"/>
              <a:cs typeface="Segoe UI" pitchFamily="34" charset="0"/>
            </a:endParaRPr>
          </a:p>
          <a:p>
            <a:pPr marL="742950" lvl="1" indent="-285750">
              <a:buFont typeface="Arial" panose="020B0604020202020204" pitchFamily="34" charset="0"/>
              <a:buChar char="•"/>
            </a:pPr>
            <a:r>
              <a:rPr lang="en-US" sz="1600" dirty="0" smtClean="0">
                <a:effectLst/>
                <a:latin typeface="Segoe UI" pitchFamily="34" charset="0"/>
                <a:ea typeface="Segoe UI" pitchFamily="34" charset="0"/>
                <a:cs typeface="Segoe UI" pitchFamily="34" charset="0"/>
              </a:rPr>
              <a:t>Shift in ownership / focus of IT Governance </a:t>
            </a:r>
          </a:p>
          <a:p>
            <a:pPr marL="742950" lvl="1" indent="-285750">
              <a:buFont typeface="Arial" panose="020B0604020202020204" pitchFamily="34" charset="0"/>
              <a:buChar char="•"/>
            </a:pPr>
            <a:endParaRPr lang="en-US" sz="1600" dirty="0" smtClean="0">
              <a:latin typeface="Segoe UI" pitchFamily="34" charset="0"/>
              <a:ea typeface="Segoe UI" pitchFamily="34" charset="0"/>
              <a:cs typeface="Segoe UI" pitchFamily="34" charset="0"/>
            </a:endParaRPr>
          </a:p>
          <a:p>
            <a:pPr marL="742950" lvl="1" indent="-285750">
              <a:buFont typeface="Arial" panose="020B0604020202020204" pitchFamily="34" charset="0"/>
              <a:buChar char="•"/>
            </a:pPr>
            <a:r>
              <a:rPr lang="en-US" sz="1600" dirty="0" smtClean="0">
                <a:latin typeface="Segoe UI" pitchFamily="34" charset="0"/>
                <a:ea typeface="Segoe UI" pitchFamily="34" charset="0"/>
                <a:cs typeface="Segoe UI" pitchFamily="34" charset="0"/>
              </a:rPr>
              <a:t>Deployment of mobile friendly apps </a:t>
            </a:r>
          </a:p>
          <a:p>
            <a:pPr marL="742950" lvl="1" indent="-285750">
              <a:buFont typeface="Arial" panose="020B0604020202020204" pitchFamily="34" charset="0"/>
              <a:buChar char="•"/>
            </a:pPr>
            <a:endParaRPr lang="en-US" sz="1600" dirty="0" smtClean="0">
              <a:latin typeface="Segoe UI" pitchFamily="34" charset="0"/>
              <a:ea typeface="Segoe UI" pitchFamily="34" charset="0"/>
              <a:cs typeface="Segoe UI" pitchFamily="34" charset="0"/>
            </a:endParaRPr>
          </a:p>
          <a:p>
            <a:pPr marL="742950" lvl="1" indent="-285750">
              <a:buFont typeface="Arial" panose="020B0604020202020204" pitchFamily="34" charset="0"/>
              <a:buChar char="•"/>
            </a:pPr>
            <a:r>
              <a:rPr lang="en-US" sz="1600" dirty="0" smtClean="0">
                <a:latin typeface="Segoe UI" pitchFamily="34" charset="0"/>
                <a:ea typeface="Segoe UI" pitchFamily="34" charset="0"/>
                <a:cs typeface="Segoe UI" pitchFamily="34" charset="0"/>
              </a:rPr>
              <a:t>Showing </a:t>
            </a:r>
            <a:r>
              <a:rPr lang="en-US" sz="1600" dirty="0">
                <a:latin typeface="Segoe UI" pitchFamily="34" charset="0"/>
                <a:ea typeface="Segoe UI" pitchFamily="34" charset="0"/>
                <a:cs typeface="Segoe UI" pitchFamily="34" charset="0"/>
              </a:rPr>
              <a:t>personalized contents across various sources  (OneDrive, SharePoint, Exchange, Yammer etc</a:t>
            </a:r>
            <a:r>
              <a:rPr lang="en-US" sz="1600" dirty="0" smtClean="0">
                <a:latin typeface="Segoe UI" pitchFamily="34" charset="0"/>
                <a:ea typeface="Segoe UI" pitchFamily="34" charset="0"/>
                <a:cs typeface="Segoe UI" pitchFamily="34" charset="0"/>
              </a:rPr>
              <a:t>.)</a:t>
            </a:r>
          </a:p>
          <a:p>
            <a:pPr marL="742950" lvl="1" indent="-285750">
              <a:buFont typeface="Arial" panose="020B0604020202020204" pitchFamily="34" charset="0"/>
              <a:buChar char="•"/>
            </a:pPr>
            <a:endParaRPr lang="en-US" sz="1600" dirty="0" smtClean="0">
              <a:latin typeface="Segoe UI" pitchFamily="34" charset="0"/>
              <a:ea typeface="Segoe UI" pitchFamily="34" charset="0"/>
              <a:cs typeface="Segoe UI" pitchFamily="34" charset="0"/>
            </a:endParaRPr>
          </a:p>
          <a:p>
            <a:pPr marL="742950" lvl="1" indent="-285750">
              <a:buFont typeface="Arial" panose="020B0604020202020204" pitchFamily="34" charset="0"/>
              <a:buChar char="•"/>
            </a:pPr>
            <a:r>
              <a:rPr lang="en-US" sz="1600" dirty="0" smtClean="0">
                <a:latin typeface="Segoe UI" pitchFamily="34" charset="0"/>
                <a:ea typeface="Segoe UI" pitchFamily="34" charset="0"/>
                <a:cs typeface="Segoe UI" pitchFamily="34" charset="0"/>
              </a:rPr>
              <a:t>Usage of </a:t>
            </a:r>
            <a:r>
              <a:rPr lang="en-US" sz="1600" dirty="0" err="1" smtClean="0">
                <a:latin typeface="Segoe UI" pitchFamily="34" charset="0"/>
                <a:ea typeface="Segoe UI" pitchFamily="34" charset="0"/>
                <a:cs typeface="Segoe UI" pitchFamily="34" charset="0"/>
              </a:rPr>
              <a:t>PowerApps</a:t>
            </a:r>
            <a:r>
              <a:rPr lang="en-US" sz="1600" dirty="0" smtClean="0">
                <a:latin typeface="Segoe UI" pitchFamily="34" charset="0"/>
                <a:ea typeface="Segoe UI" pitchFamily="34" charset="0"/>
                <a:cs typeface="Segoe UI" pitchFamily="34" charset="0"/>
              </a:rPr>
              <a:t> to connect with any underlying source</a:t>
            </a:r>
          </a:p>
          <a:p>
            <a:pPr marL="742950" lvl="1" indent="-285750">
              <a:buFont typeface="Arial" panose="020B0604020202020204" pitchFamily="34" charset="0"/>
              <a:buChar char="•"/>
            </a:pPr>
            <a:endParaRPr lang="en-US" sz="1600" dirty="0" smtClean="0">
              <a:latin typeface="Segoe UI" pitchFamily="34" charset="0"/>
              <a:ea typeface="Segoe UI" pitchFamily="34" charset="0"/>
              <a:cs typeface="Segoe UI" pitchFamily="34" charset="0"/>
            </a:endParaRPr>
          </a:p>
          <a:p>
            <a:pPr marL="742950" lvl="1" indent="-285750">
              <a:buFont typeface="Arial" panose="020B0604020202020204" pitchFamily="34" charset="0"/>
              <a:buChar char="•"/>
            </a:pPr>
            <a:r>
              <a:rPr lang="en-US" sz="1600" dirty="0" smtClean="0">
                <a:latin typeface="Segoe UI" pitchFamily="34" charset="0"/>
                <a:ea typeface="Segoe UI" pitchFamily="34" charset="0"/>
                <a:cs typeface="Segoe UI" pitchFamily="34" charset="0"/>
              </a:rPr>
              <a:t>Benefit of using MS Graphs and Office Graphs</a:t>
            </a:r>
          </a:p>
          <a:p>
            <a:pPr marL="742950" lvl="1" indent="-285750">
              <a:buFont typeface="Arial" panose="020B0604020202020204" pitchFamily="34" charset="0"/>
              <a:buChar char="•"/>
            </a:pPr>
            <a:endParaRPr lang="en-US" sz="1600" dirty="0" smtClean="0">
              <a:latin typeface="Segoe UI" pitchFamily="34" charset="0"/>
              <a:ea typeface="Segoe UI" pitchFamily="34" charset="0"/>
              <a:cs typeface="Segoe UI" pitchFamily="34" charset="0"/>
            </a:endParaRPr>
          </a:p>
          <a:p>
            <a:pPr marL="742950" lvl="1" indent="-285750">
              <a:buFont typeface="Arial" panose="020B0604020202020204" pitchFamily="34" charset="0"/>
              <a:buChar char="•"/>
            </a:pPr>
            <a:r>
              <a:rPr lang="en-US" sz="1600" dirty="0" smtClean="0">
                <a:latin typeface="Segoe UI" pitchFamily="34" charset="0"/>
                <a:ea typeface="Segoe UI" pitchFamily="34" charset="0"/>
                <a:cs typeface="Segoe UI" pitchFamily="34" charset="0"/>
              </a:rPr>
              <a:t>Usage of MS flows for quick document/content approvals</a:t>
            </a:r>
          </a:p>
          <a:p>
            <a:pPr marL="742950" lvl="1" indent="-285750">
              <a:buFont typeface="Arial" panose="020B0604020202020204" pitchFamily="34" charset="0"/>
              <a:buChar char="•"/>
            </a:pPr>
            <a:endParaRPr lang="en-US" sz="1600" dirty="0" smtClean="0">
              <a:latin typeface="Segoe UI" pitchFamily="34" charset="0"/>
              <a:ea typeface="Segoe UI" pitchFamily="34" charset="0"/>
              <a:cs typeface="Segoe UI" pitchFamily="34" charset="0"/>
            </a:endParaRPr>
          </a:p>
          <a:p>
            <a:pPr marL="742950" lvl="1" indent="-285750">
              <a:buFont typeface="Arial" panose="020B0604020202020204" pitchFamily="34" charset="0"/>
              <a:buChar char="•"/>
            </a:pPr>
            <a:r>
              <a:rPr lang="en-US" sz="1600" dirty="0" smtClean="0">
                <a:latin typeface="Segoe UI" pitchFamily="34" charset="0"/>
                <a:ea typeface="Segoe UI" pitchFamily="34" charset="0"/>
                <a:cs typeface="Segoe UI" pitchFamily="34" charset="0"/>
              </a:rPr>
              <a:t>Anything to Anywhere - serve the portal to anywhere in the world with any network bandwidth</a:t>
            </a:r>
            <a:endParaRPr lang="en-US" sz="1600" dirty="0">
              <a:latin typeface="Segoe UI" pitchFamily="34" charset="0"/>
              <a:ea typeface="Segoe UI" pitchFamily="34" charset="0"/>
              <a:cs typeface="Segoe UI" pitchFamily="34" charset="0"/>
            </a:endParaRPr>
          </a:p>
          <a:p>
            <a:pPr marL="742950" lvl="1" indent="-285750" algn="just">
              <a:buFont typeface="Arial" panose="020B0604020202020204" pitchFamily="34" charset="0"/>
              <a:buChar char="•"/>
            </a:pPr>
            <a:endParaRPr lang="en-US" sz="1400" dirty="0" smtClean="0">
              <a:effectLst/>
              <a:latin typeface="Segoe UI" pitchFamily="34" charset="0"/>
              <a:ea typeface="Segoe UI" pitchFamily="34" charset="0"/>
              <a:cs typeface="Segoe UI" pitchFamily="34" charset="0"/>
            </a:endParaRPr>
          </a:p>
        </p:txBody>
      </p:sp>
      <p:pic>
        <p:nvPicPr>
          <p:cNvPr id="7" name="Picture 6"/>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67763"/>
          <a:stretch/>
        </p:blipFill>
        <p:spPr>
          <a:xfrm>
            <a:off x="1536151" y="1101978"/>
            <a:ext cx="2105025" cy="700087"/>
          </a:xfrm>
          <a:prstGeom prst="rect">
            <a:avLst/>
          </a:prstGeom>
        </p:spPr>
      </p:pic>
      <p:sp>
        <p:nvSpPr>
          <p:cNvPr id="10" name="TextBox 9"/>
          <p:cNvSpPr txBox="1"/>
          <p:nvPr/>
        </p:nvSpPr>
        <p:spPr>
          <a:xfrm>
            <a:off x="3775399" y="1277723"/>
            <a:ext cx="1462260" cy="492443"/>
          </a:xfrm>
          <a:prstGeom prst="rect">
            <a:avLst/>
          </a:prstGeom>
          <a:noFill/>
        </p:spPr>
        <p:txBody>
          <a:bodyPr wrap="none" rtlCol="0">
            <a:spAutoFit/>
          </a:bodyPr>
          <a:lstStyle/>
          <a:p>
            <a:r>
              <a:rPr lang="en-US" sz="2600" b="1" dirty="0" smtClean="0">
                <a:solidFill>
                  <a:srgbClr val="C0560F"/>
                </a:solidFill>
                <a:latin typeface="Segoe UI" panose="020B0502040204020203" pitchFamily="34" charset="0"/>
                <a:ea typeface="Segoe UI" panose="020B0502040204020203" pitchFamily="34" charset="0"/>
                <a:cs typeface="Segoe UI" panose="020B0502040204020203" pitchFamily="34" charset="0"/>
              </a:rPr>
              <a:t>Benefits</a:t>
            </a:r>
            <a:endParaRPr lang="en-IN" sz="2600" b="1" dirty="0">
              <a:solidFill>
                <a:srgbClr val="C0560F"/>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9862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IN" dirty="0"/>
          </a:p>
        </p:txBody>
      </p:sp>
      <p:sp>
        <p:nvSpPr>
          <p:cNvPr id="3" name="TextBox 2"/>
          <p:cNvSpPr txBox="1"/>
          <p:nvPr/>
        </p:nvSpPr>
        <p:spPr>
          <a:xfrm>
            <a:off x="857250" y="1814513"/>
            <a:ext cx="3407023" cy="4154984"/>
          </a:xfrm>
          <a:prstGeom prst="rect">
            <a:avLst/>
          </a:prstGeom>
          <a:noFill/>
        </p:spPr>
        <p:txBody>
          <a:bodyPr wrap="none" rtlCol="0">
            <a:spAutoFit/>
          </a:bodyPr>
          <a:lstStyle/>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Why </a:t>
            </a:r>
            <a:r>
              <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Upgrade</a:t>
            </a:r>
          </a:p>
          <a:p>
            <a:pPr marL="542925" indent="-542925">
              <a:buFont typeface="Wingdings" panose="05000000000000000000" pitchFamily="2" charset="2"/>
              <a:buChar char="q"/>
            </a:pPr>
            <a:endParaRPr lang="en-US" sz="24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rgbClr val="EB3C00"/>
                </a:solidFill>
                <a:latin typeface="Segoe UI" panose="020B0502040204020203" pitchFamily="34" charset="0"/>
                <a:ea typeface="Segoe UI" panose="020B0502040204020203" pitchFamily="34" charset="0"/>
                <a:cs typeface="Segoe UI" panose="020B0502040204020203" pitchFamily="34" charset="0"/>
              </a:rPr>
              <a:t>Our Solution Tenets</a:t>
            </a:r>
          </a:p>
          <a:p>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Upgrade Approach</a:t>
            </a:r>
          </a:p>
          <a:p>
            <a:pPr marL="542925" indent="-542925">
              <a:buFont typeface="Wingdings" panose="05000000000000000000" pitchFamily="2" charset="2"/>
              <a:buChar char="q"/>
            </a:pPr>
            <a:endParaRPr lang="en-US" sz="2400" dirty="0">
              <a:solidFill>
                <a:srgbClr val="36A194"/>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Differentiators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Case Studies</a:t>
            </a:r>
          </a:p>
          <a:p>
            <a:pPr marL="542925" indent="-542925">
              <a:buFont typeface="Wingdings" panose="05000000000000000000" pitchFamily="2" charset="2"/>
              <a:buChar char="q"/>
            </a:pPr>
            <a:endPar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p>
            <a:pPr marL="542925" indent="-542925">
              <a:buFont typeface="Wingdings" panose="05000000000000000000" pitchFamily="2" charset="2"/>
              <a:buChar char="q"/>
            </a:pPr>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Appendix</a:t>
            </a:r>
            <a:endParaRPr lang="en-IN" sz="24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9771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Tenets</a:t>
            </a:r>
            <a:endParaRPr lang="en-IN" dirty="0"/>
          </a:p>
        </p:txBody>
      </p:sp>
      <p:sp>
        <p:nvSpPr>
          <p:cNvPr id="4" name="Rounded Rectangle 3"/>
          <p:cNvSpPr/>
          <p:nvPr/>
        </p:nvSpPr>
        <p:spPr>
          <a:xfrm>
            <a:off x="840503" y="3775425"/>
            <a:ext cx="3713871" cy="21101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ounded Rectangle 4"/>
          <p:cNvSpPr/>
          <p:nvPr/>
        </p:nvSpPr>
        <p:spPr>
          <a:xfrm>
            <a:off x="7205739" y="3775426"/>
            <a:ext cx="3713871" cy="21101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ounded Rectangle 5"/>
          <p:cNvSpPr/>
          <p:nvPr/>
        </p:nvSpPr>
        <p:spPr>
          <a:xfrm>
            <a:off x="840503" y="1518828"/>
            <a:ext cx="3713871" cy="21101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ounded Rectangle 6"/>
          <p:cNvSpPr/>
          <p:nvPr/>
        </p:nvSpPr>
        <p:spPr>
          <a:xfrm>
            <a:off x="7205739" y="1518829"/>
            <a:ext cx="3713871" cy="21101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8" name="Diagram 7"/>
          <p:cNvGraphicFramePr/>
          <p:nvPr>
            <p:extLst>
              <p:ext uri="{D42A27DB-BD31-4B8C-83A1-F6EECF244321}">
                <p14:modId xmlns:p14="http://schemas.microsoft.com/office/powerpoint/2010/main" val="2123571411"/>
              </p:ext>
            </p:extLst>
          </p:nvPr>
        </p:nvGraphicFramePr>
        <p:xfrm>
          <a:off x="1830688" y="98564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5349369" y="3143765"/>
            <a:ext cx="1080000" cy="1080000"/>
          </a:xfrm>
          <a:prstGeom prst="ellipse">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lumMod val="50000"/>
                  </a:schemeClr>
                </a:solidFill>
                <a:latin typeface="Segoe UI" pitchFamily="34" charset="0"/>
                <a:ea typeface="Segoe UI" pitchFamily="34" charset="0"/>
                <a:cs typeface="Segoe UI" pitchFamily="34" charset="0"/>
              </a:rPr>
              <a:t>Key Tenets</a:t>
            </a:r>
            <a:endParaRPr lang="en-IN" sz="1400" b="1" dirty="0">
              <a:solidFill>
                <a:schemeClr val="accent1">
                  <a:lumMod val="50000"/>
                </a:schemeClr>
              </a:solidFill>
              <a:latin typeface="Segoe UI" pitchFamily="34" charset="0"/>
              <a:ea typeface="Segoe UI" pitchFamily="34" charset="0"/>
              <a:cs typeface="Segoe UI" pitchFamily="34" charset="0"/>
            </a:endParaRPr>
          </a:p>
        </p:txBody>
      </p:sp>
      <p:sp>
        <p:nvSpPr>
          <p:cNvPr id="10" name="TextBox 9"/>
          <p:cNvSpPr txBox="1"/>
          <p:nvPr/>
        </p:nvSpPr>
        <p:spPr>
          <a:xfrm>
            <a:off x="910843" y="1787753"/>
            <a:ext cx="2763908"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Minimum disruption to business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Enhanced Collaboration</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Improve </a:t>
            </a:r>
            <a:r>
              <a:rPr lang="en-US" sz="1400" dirty="0" smtClean="0">
                <a:latin typeface="Segoe UI" pitchFamily="34" charset="0"/>
                <a:ea typeface="Segoe UI" pitchFamily="34" charset="0"/>
                <a:cs typeface="Segoe UI" pitchFamily="34" charset="0"/>
              </a:rPr>
              <a:t>Find-ability</a:t>
            </a:r>
          </a:p>
          <a:p>
            <a:pPr marL="285750" indent="-285750">
              <a:buFont typeface="Arial" panose="020B0604020202020204" pitchFamily="34" charset="0"/>
              <a:buChar char="•"/>
            </a:pPr>
            <a:r>
              <a:rPr lang="en-US" sz="1400" dirty="0" smtClean="0">
                <a:latin typeface="Segoe UI" pitchFamily="34" charset="0"/>
                <a:ea typeface="Segoe UI" pitchFamily="34" charset="0"/>
                <a:cs typeface="Segoe UI" pitchFamily="34" charset="0"/>
              </a:rPr>
              <a:t>Show personalized contents</a:t>
            </a:r>
            <a:endParaRPr lang="en-US" sz="1400" dirty="0">
              <a:latin typeface="Segoe UI" pitchFamily="34" charset="0"/>
              <a:ea typeface="Segoe UI" pitchFamily="34" charset="0"/>
              <a:cs typeface="Segoe UI" pitchFamily="34" charset="0"/>
            </a:endParaRP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Replace Obsolete functions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Adapt to Changing Business Needs</a:t>
            </a:r>
          </a:p>
        </p:txBody>
      </p:sp>
      <p:sp>
        <p:nvSpPr>
          <p:cNvPr id="11" name="TextBox 10"/>
          <p:cNvSpPr txBox="1"/>
          <p:nvPr/>
        </p:nvSpPr>
        <p:spPr>
          <a:xfrm>
            <a:off x="910843" y="4069696"/>
            <a:ext cx="2763908"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Fix legacy issues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Infra, Platform, Connectivity</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Communication </a:t>
            </a:r>
            <a:r>
              <a:rPr lang="en-US" sz="1400" dirty="0" smtClean="0">
                <a:latin typeface="Segoe UI" pitchFamily="34" charset="0"/>
                <a:ea typeface="Segoe UI" pitchFamily="34" charset="0"/>
                <a:cs typeface="Segoe UI" pitchFamily="34" charset="0"/>
              </a:rPr>
              <a:t>Management</a:t>
            </a:r>
          </a:p>
          <a:p>
            <a:pPr marL="285750" indent="-285750">
              <a:buFont typeface="Arial" panose="020B0604020202020204" pitchFamily="34" charset="0"/>
              <a:buChar char="•"/>
            </a:pPr>
            <a:r>
              <a:rPr lang="en-US" sz="1400" dirty="0" smtClean="0">
                <a:latin typeface="Segoe UI" pitchFamily="34" charset="0"/>
                <a:ea typeface="Segoe UI" pitchFamily="34" charset="0"/>
                <a:cs typeface="Segoe UI" pitchFamily="34" charset="0"/>
              </a:rPr>
              <a:t>Agile Based Delivery</a:t>
            </a:r>
          </a:p>
          <a:p>
            <a:pPr marL="285750" indent="-285750">
              <a:buFont typeface="Arial" panose="020B0604020202020204" pitchFamily="34" charset="0"/>
              <a:buChar char="•"/>
            </a:pPr>
            <a:r>
              <a:rPr lang="en-US" sz="1400" dirty="0" smtClean="0">
                <a:latin typeface="Segoe UI" pitchFamily="34" charset="0"/>
                <a:ea typeface="Segoe UI" pitchFamily="34" charset="0"/>
                <a:cs typeface="Segoe UI" pitchFamily="34" charset="0"/>
              </a:rPr>
              <a:t>Capability </a:t>
            </a:r>
            <a:r>
              <a:rPr lang="en-US" sz="1400" dirty="0">
                <a:latin typeface="Segoe UI" pitchFamily="34" charset="0"/>
                <a:ea typeface="Segoe UI" pitchFamily="34" charset="0"/>
                <a:cs typeface="Segoe UI" pitchFamily="34" charset="0"/>
              </a:rPr>
              <a:t>based migration Approach</a:t>
            </a:r>
          </a:p>
          <a:p>
            <a:pPr marL="285750" indent="-285750">
              <a:buFont typeface="Arial" panose="020B0604020202020204" pitchFamily="34" charset="0"/>
              <a:buChar char="•"/>
            </a:pPr>
            <a:endParaRPr lang="en-US" sz="1400" dirty="0">
              <a:latin typeface="Segoe UI" pitchFamily="34" charset="0"/>
              <a:ea typeface="Segoe UI" pitchFamily="34" charset="0"/>
              <a:cs typeface="Segoe UI" pitchFamily="34" charset="0"/>
            </a:endParaRPr>
          </a:p>
        </p:txBody>
      </p:sp>
      <p:sp>
        <p:nvSpPr>
          <p:cNvPr id="12" name="TextBox 11"/>
          <p:cNvSpPr txBox="1"/>
          <p:nvPr/>
        </p:nvSpPr>
        <p:spPr>
          <a:xfrm>
            <a:off x="8114625" y="1572310"/>
            <a:ext cx="2763908"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Reduce cost to maintain existing systems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Reduce heavily customized environment</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Reduce effort with plug n play components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Technical - Manage CSOM API </a:t>
            </a:r>
            <a:r>
              <a:rPr lang="en-US" sz="1400" dirty="0" smtClean="0">
                <a:latin typeface="Segoe UI" pitchFamily="34" charset="0"/>
                <a:ea typeface="Segoe UI" pitchFamily="34" charset="0"/>
                <a:cs typeface="Segoe UI" pitchFamily="34" charset="0"/>
              </a:rPr>
              <a:t>limitations</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Keep it </a:t>
            </a:r>
            <a:r>
              <a:rPr lang="en-US" sz="1400" dirty="0" smtClean="0">
                <a:latin typeface="Segoe UI" pitchFamily="34" charset="0"/>
                <a:ea typeface="Segoe UI" pitchFamily="34" charset="0"/>
                <a:cs typeface="Segoe UI" pitchFamily="34" charset="0"/>
              </a:rPr>
              <a:t>simple approach</a:t>
            </a:r>
            <a:endParaRPr lang="en-US" sz="1400" dirty="0">
              <a:latin typeface="Segoe UI" pitchFamily="34" charset="0"/>
              <a:ea typeface="Segoe UI" pitchFamily="34" charset="0"/>
              <a:cs typeface="Segoe UI" pitchFamily="34" charset="0"/>
            </a:endParaRPr>
          </a:p>
        </p:txBody>
      </p:sp>
      <p:sp>
        <p:nvSpPr>
          <p:cNvPr id="13" name="TextBox 12"/>
          <p:cNvSpPr txBox="1"/>
          <p:nvPr/>
        </p:nvSpPr>
        <p:spPr>
          <a:xfrm>
            <a:off x="8114625" y="4245725"/>
            <a:ext cx="276390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Governance</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Movement towards cloud</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Mobility, </a:t>
            </a:r>
            <a:r>
              <a:rPr lang="en-US" sz="1400" dirty="0" smtClean="0">
                <a:latin typeface="Segoe UI" pitchFamily="34" charset="0"/>
                <a:ea typeface="Segoe UI" pitchFamily="34" charset="0"/>
                <a:cs typeface="Segoe UI" pitchFamily="34" charset="0"/>
              </a:rPr>
              <a:t>Social</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Experience through Personas </a:t>
            </a:r>
          </a:p>
          <a:p>
            <a:pPr marL="285750" indent="-285750">
              <a:buFont typeface="Arial" panose="020B0604020202020204" pitchFamily="34" charset="0"/>
              <a:buChar char="•"/>
            </a:pPr>
            <a:r>
              <a:rPr lang="en-US" sz="1400" dirty="0">
                <a:latin typeface="Segoe UI" pitchFamily="34" charset="0"/>
                <a:ea typeface="Segoe UI" pitchFamily="34" charset="0"/>
                <a:cs typeface="Segoe UI" pitchFamily="34" charset="0"/>
              </a:rPr>
              <a:t>Analytics-driven decision </a:t>
            </a:r>
            <a:r>
              <a:rPr lang="en-US" sz="1400" dirty="0" smtClean="0">
                <a:latin typeface="Segoe UI" pitchFamily="34" charset="0"/>
                <a:ea typeface="Segoe UI" pitchFamily="34" charset="0"/>
                <a:cs typeface="Segoe UI" pitchFamily="34" charset="0"/>
              </a:rPr>
              <a:t>making</a:t>
            </a:r>
            <a:endParaRPr lang="en-US" sz="14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65973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 Program Management Framework</a:t>
            </a:r>
          </a:p>
        </p:txBody>
      </p:sp>
      <p:grpSp>
        <p:nvGrpSpPr>
          <p:cNvPr id="198" name="Group 197"/>
          <p:cNvGrpSpPr/>
          <p:nvPr/>
        </p:nvGrpSpPr>
        <p:grpSpPr>
          <a:xfrm>
            <a:off x="173834" y="1047750"/>
            <a:ext cx="11109684" cy="5067300"/>
            <a:chOff x="173834" y="932877"/>
            <a:chExt cx="11109684" cy="5363007"/>
          </a:xfrm>
        </p:grpSpPr>
        <p:sp>
          <p:nvSpPr>
            <p:cNvPr id="100" name="Freeform 99"/>
            <p:cNvSpPr/>
            <p:nvPr/>
          </p:nvSpPr>
          <p:spPr>
            <a:xfrm>
              <a:off x="1827360" y="1450240"/>
              <a:ext cx="4794280" cy="4794280"/>
            </a:xfrm>
            <a:custGeom>
              <a:avLst/>
              <a:gdLst>
                <a:gd name="connsiteX0" fmla="*/ 0 w 4794280"/>
                <a:gd name="connsiteY0" fmla="*/ 2397140 h 4794280"/>
                <a:gd name="connsiteX1" fmla="*/ 2397140 w 4794280"/>
                <a:gd name="connsiteY1" fmla="*/ 0 h 4794280"/>
                <a:gd name="connsiteX2" fmla="*/ 4794280 w 4794280"/>
                <a:gd name="connsiteY2" fmla="*/ 2397140 h 4794280"/>
                <a:gd name="connsiteX3" fmla="*/ 2397140 w 4794280"/>
                <a:gd name="connsiteY3" fmla="*/ 4794280 h 4794280"/>
                <a:gd name="connsiteX4" fmla="*/ 0 w 4794280"/>
                <a:gd name="connsiteY4" fmla="*/ 2397140 h 479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280" h="4794280">
                  <a:moveTo>
                    <a:pt x="0" y="2397140"/>
                  </a:moveTo>
                  <a:cubicBezTo>
                    <a:pt x="0" y="1073236"/>
                    <a:pt x="1073236" y="0"/>
                    <a:pt x="2397140" y="0"/>
                  </a:cubicBezTo>
                  <a:cubicBezTo>
                    <a:pt x="3721044" y="0"/>
                    <a:pt x="4794280" y="1073236"/>
                    <a:pt x="4794280" y="2397140"/>
                  </a:cubicBezTo>
                  <a:cubicBezTo>
                    <a:pt x="4794280" y="3721044"/>
                    <a:pt x="3721044" y="4794280"/>
                    <a:pt x="2397140" y="4794280"/>
                  </a:cubicBezTo>
                  <a:cubicBezTo>
                    <a:pt x="1073236" y="4794280"/>
                    <a:pt x="0" y="3721044"/>
                    <a:pt x="0" y="2397140"/>
                  </a:cubicBezTo>
                  <a:close/>
                </a:path>
              </a:pathLst>
            </a:custGeom>
            <a:effectLst>
              <a:outerShdw blurRad="520700" dist="127000" dir="10800000" algn="r"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54915" tIns="367729" rIns="1854917" bIns="3963441" numCol="1" spcCol="1270" anchor="ctr" anchorCtr="0">
              <a:noAutofit/>
            </a:bodyPr>
            <a:lstStyle/>
            <a:p>
              <a:pPr lvl="0" algn="ctr" defTabSz="800100">
                <a:lnSpc>
                  <a:spcPct val="90000"/>
                </a:lnSpc>
                <a:spcBef>
                  <a:spcPct val="0"/>
                </a:spcBef>
                <a:spcAft>
                  <a:spcPct val="35000"/>
                </a:spcAft>
              </a:pPr>
              <a:r>
                <a:rPr lang="en-US" sz="1800" b="1" kern="1200" dirty="0">
                  <a:latin typeface="Segoe UI" panose="020B0502040204020203" pitchFamily="34" charset="0"/>
                  <a:ea typeface="Segoe UI" panose="020B0502040204020203" pitchFamily="34" charset="0"/>
                  <a:cs typeface="Segoe UI" panose="020B0502040204020203" pitchFamily="34" charset="0"/>
                </a:rPr>
                <a:t>Change</a:t>
              </a:r>
              <a:r>
                <a:rPr lang="en-US" sz="1600" kern="1200" dirty="0">
                  <a:latin typeface="Segoe UI" panose="020B0502040204020203" pitchFamily="34" charset="0"/>
                  <a:ea typeface="Segoe UI" panose="020B0502040204020203" pitchFamily="34" charset="0"/>
                  <a:cs typeface="Segoe UI" panose="020B0502040204020203" pitchFamily="34" charset="0"/>
                </a:rPr>
                <a:t> </a:t>
              </a:r>
              <a:r>
                <a:rPr lang="en-US" sz="1400" b="0" kern="1200" dirty="0">
                  <a:latin typeface="Segoe UI" panose="020B0502040204020203" pitchFamily="34" charset="0"/>
                  <a:ea typeface="Segoe UI" panose="020B0502040204020203" pitchFamily="34" charset="0"/>
                  <a:cs typeface="Segoe UI" panose="020B0502040204020203" pitchFamily="34" charset="0"/>
                </a:rPr>
                <a:t>Management</a:t>
              </a:r>
            </a:p>
          </p:txBody>
        </p:sp>
        <p:sp>
          <p:nvSpPr>
            <p:cNvPr id="101" name="Freeform 100"/>
            <p:cNvSpPr/>
            <p:nvPr/>
          </p:nvSpPr>
          <p:spPr>
            <a:xfrm>
              <a:off x="2306787" y="2409095"/>
              <a:ext cx="3835424" cy="3835424"/>
            </a:xfrm>
            <a:custGeom>
              <a:avLst/>
              <a:gdLst>
                <a:gd name="connsiteX0" fmla="*/ 0 w 3835424"/>
                <a:gd name="connsiteY0" fmla="*/ 1917712 h 3835424"/>
                <a:gd name="connsiteX1" fmla="*/ 1917712 w 3835424"/>
                <a:gd name="connsiteY1" fmla="*/ 0 h 3835424"/>
                <a:gd name="connsiteX2" fmla="*/ 3835424 w 3835424"/>
                <a:gd name="connsiteY2" fmla="*/ 1917712 h 3835424"/>
                <a:gd name="connsiteX3" fmla="*/ 1917712 w 3835424"/>
                <a:gd name="connsiteY3" fmla="*/ 3835424 h 3835424"/>
                <a:gd name="connsiteX4" fmla="*/ 0 w 3835424"/>
                <a:gd name="connsiteY4" fmla="*/ 1917712 h 383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424" h="3835424">
                  <a:moveTo>
                    <a:pt x="0" y="1917712"/>
                  </a:moveTo>
                  <a:cubicBezTo>
                    <a:pt x="0" y="858589"/>
                    <a:pt x="858589" y="0"/>
                    <a:pt x="1917712" y="0"/>
                  </a:cubicBezTo>
                  <a:cubicBezTo>
                    <a:pt x="2976835" y="0"/>
                    <a:pt x="3835424" y="858589"/>
                    <a:pt x="3835424" y="1917712"/>
                  </a:cubicBezTo>
                  <a:cubicBezTo>
                    <a:pt x="3835424" y="2976835"/>
                    <a:pt x="2976835" y="3835424"/>
                    <a:pt x="1917712" y="3835424"/>
                  </a:cubicBezTo>
                  <a:cubicBezTo>
                    <a:pt x="858589" y="3835424"/>
                    <a:pt x="0" y="2976835"/>
                    <a:pt x="0" y="1917712"/>
                  </a:cubicBezTo>
                  <a:close/>
                </a:path>
              </a:pathLst>
            </a:custGeom>
            <a:solidFill>
              <a:schemeClr val="bg2">
                <a:lumMod val="75000"/>
              </a:schemeClr>
            </a:solidFill>
            <a:effectLst>
              <a:outerShdw blurRad="177800" dist="101600" dir="10800000" algn="r" rotWithShape="0">
                <a:prstClr val="black">
                  <a:alpha val="40000"/>
                </a:prstClr>
              </a:outerShd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61264" tIns="343918" rIns="1361264" bIns="3028714"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ea typeface="Segoe UI" panose="020B0502040204020203" pitchFamily="34" charset="0"/>
                  <a:cs typeface="Segoe UI" panose="020B0502040204020203" pitchFamily="34" charset="0"/>
                </a:rPr>
                <a:t>User </a:t>
              </a:r>
              <a:r>
                <a:rPr lang="en-US" sz="1800" b="1" kern="1200" dirty="0">
                  <a:latin typeface="Segoe UI" panose="020B0502040204020203" pitchFamily="34" charset="0"/>
                  <a:ea typeface="Segoe UI" panose="020B0502040204020203" pitchFamily="34" charset="0"/>
                  <a:cs typeface="Segoe UI" panose="020B0502040204020203" pitchFamily="34" charset="0"/>
                </a:rPr>
                <a:t>Adoption</a:t>
              </a:r>
              <a:endParaRPr lang="en-US" sz="1600" b="1" kern="1200" dirty="0">
                <a:latin typeface="Segoe UI" panose="020B0502040204020203" pitchFamily="34" charset="0"/>
                <a:ea typeface="Segoe UI" panose="020B0502040204020203" pitchFamily="34" charset="0"/>
                <a:cs typeface="Segoe UI" panose="020B0502040204020203" pitchFamily="34" charset="0"/>
              </a:endParaRPr>
            </a:p>
          </p:txBody>
        </p:sp>
        <p:sp>
          <p:nvSpPr>
            <p:cNvPr id="102" name="Freeform 101"/>
            <p:cNvSpPr/>
            <p:nvPr/>
          </p:nvSpPr>
          <p:spPr>
            <a:xfrm>
              <a:off x="2786215" y="3367951"/>
              <a:ext cx="2876568" cy="2876568"/>
            </a:xfrm>
            <a:custGeom>
              <a:avLst/>
              <a:gdLst>
                <a:gd name="connsiteX0" fmla="*/ 0 w 2876568"/>
                <a:gd name="connsiteY0" fmla="*/ 1438284 h 2876568"/>
                <a:gd name="connsiteX1" fmla="*/ 1438284 w 2876568"/>
                <a:gd name="connsiteY1" fmla="*/ 0 h 2876568"/>
                <a:gd name="connsiteX2" fmla="*/ 2876568 w 2876568"/>
                <a:gd name="connsiteY2" fmla="*/ 1438284 h 2876568"/>
                <a:gd name="connsiteX3" fmla="*/ 1438284 w 2876568"/>
                <a:gd name="connsiteY3" fmla="*/ 2876568 h 2876568"/>
                <a:gd name="connsiteX4" fmla="*/ 0 w 2876568"/>
                <a:gd name="connsiteY4" fmla="*/ 1438284 h 287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68" h="2876568">
                  <a:moveTo>
                    <a:pt x="0" y="1438284"/>
                  </a:moveTo>
                  <a:cubicBezTo>
                    <a:pt x="0" y="643942"/>
                    <a:pt x="643942" y="0"/>
                    <a:pt x="1438284" y="0"/>
                  </a:cubicBezTo>
                  <a:cubicBezTo>
                    <a:pt x="2232626" y="0"/>
                    <a:pt x="2876568" y="643942"/>
                    <a:pt x="2876568" y="1438284"/>
                  </a:cubicBezTo>
                  <a:cubicBezTo>
                    <a:pt x="2876568" y="2232626"/>
                    <a:pt x="2232626" y="2876568"/>
                    <a:pt x="1438284" y="2876568"/>
                  </a:cubicBezTo>
                  <a:cubicBezTo>
                    <a:pt x="643942" y="2876568"/>
                    <a:pt x="0" y="2232626"/>
                    <a:pt x="0" y="1438284"/>
                  </a:cubicBezTo>
                  <a:close/>
                </a:path>
              </a:pathLst>
            </a:custGeom>
            <a:effectLst>
              <a:outerShdw blurRad="101600" dist="114300" algn="l" rotWithShape="0">
                <a:prstClr val="black">
                  <a:alpha val="33000"/>
                </a:prstClr>
              </a:out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81836" tIns="329535" rIns="881836" bIns="2127390"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ea typeface="Segoe UI" panose="020B0502040204020203" pitchFamily="34" charset="0"/>
                  <a:cs typeface="Segoe UI" panose="020B0502040204020203" pitchFamily="34" charset="0"/>
                </a:rPr>
                <a:t>Success </a:t>
              </a:r>
              <a:r>
                <a:rPr lang="en-US" sz="1600" b="1" kern="1200" dirty="0">
                  <a:latin typeface="Segoe UI" panose="020B0502040204020203" pitchFamily="34" charset="0"/>
                  <a:ea typeface="Segoe UI" panose="020B0502040204020203" pitchFamily="34" charset="0"/>
                  <a:cs typeface="Segoe UI" panose="020B0502040204020203" pitchFamily="34" charset="0"/>
                </a:rPr>
                <a:t>Calibration</a:t>
              </a:r>
              <a:endParaRPr lang="en-US" sz="1400" b="1" kern="1200" dirty="0">
                <a:latin typeface="Segoe UI" panose="020B0502040204020203" pitchFamily="34" charset="0"/>
                <a:ea typeface="Segoe UI" panose="020B0502040204020203" pitchFamily="34" charset="0"/>
                <a:cs typeface="Segoe UI" panose="020B0502040204020203" pitchFamily="34" charset="0"/>
              </a:endParaRPr>
            </a:p>
          </p:txBody>
        </p:sp>
        <p:sp>
          <p:nvSpPr>
            <p:cNvPr id="103" name="Freeform 102"/>
            <p:cNvSpPr/>
            <p:nvPr/>
          </p:nvSpPr>
          <p:spPr>
            <a:xfrm>
              <a:off x="3265644" y="4326807"/>
              <a:ext cx="1917712" cy="1917712"/>
            </a:xfrm>
            <a:custGeom>
              <a:avLst/>
              <a:gdLst>
                <a:gd name="connsiteX0" fmla="*/ 0 w 1917712"/>
                <a:gd name="connsiteY0" fmla="*/ 958856 h 1917712"/>
                <a:gd name="connsiteX1" fmla="*/ 958856 w 1917712"/>
                <a:gd name="connsiteY1" fmla="*/ 0 h 1917712"/>
                <a:gd name="connsiteX2" fmla="*/ 1917712 w 1917712"/>
                <a:gd name="connsiteY2" fmla="*/ 958856 h 1917712"/>
                <a:gd name="connsiteX3" fmla="*/ 958856 w 1917712"/>
                <a:gd name="connsiteY3" fmla="*/ 1917712 h 1917712"/>
                <a:gd name="connsiteX4" fmla="*/ 0 w 1917712"/>
                <a:gd name="connsiteY4" fmla="*/ 958856 h 191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712" h="1917712">
                  <a:moveTo>
                    <a:pt x="0" y="958856"/>
                  </a:moveTo>
                  <a:cubicBezTo>
                    <a:pt x="0" y="429294"/>
                    <a:pt x="429294" y="0"/>
                    <a:pt x="958856" y="0"/>
                  </a:cubicBezTo>
                  <a:cubicBezTo>
                    <a:pt x="1488418" y="0"/>
                    <a:pt x="1917712" y="429294"/>
                    <a:pt x="1917712" y="958856"/>
                  </a:cubicBezTo>
                  <a:cubicBezTo>
                    <a:pt x="1917712" y="1488418"/>
                    <a:pt x="1488418" y="1917712"/>
                    <a:pt x="958856" y="1917712"/>
                  </a:cubicBezTo>
                  <a:cubicBezTo>
                    <a:pt x="429294" y="1917712"/>
                    <a:pt x="0" y="1488418"/>
                    <a:pt x="0" y="958856"/>
                  </a:cubicBezTo>
                  <a:close/>
                </a:path>
              </a:pathLst>
            </a:custGeom>
            <a:effectLst>
              <a:outerShdw blurRad="101600" dist="152400" dir="21540000" algn="bl" rotWithShape="0">
                <a:prstClr val="black">
                  <a:alpha val="33000"/>
                </a:prstClr>
              </a:outerShdw>
            </a:effectLst>
          </p:spPr>
          <p:style>
            <a:lnRef idx="2">
              <a:schemeClr val="lt1">
                <a:hueOff val="0"/>
                <a:satOff val="0"/>
                <a:lumOff val="0"/>
                <a:alphaOff val="0"/>
              </a:schemeClr>
            </a:lnRef>
            <a:fillRef idx="1">
              <a:schemeClr val="accent5">
                <a:hueOff val="0"/>
                <a:satOff val="0"/>
                <a:lumOff val="0"/>
                <a:alphaOff val="0"/>
              </a:schemeClr>
            </a:fillRef>
            <a:effectRef idx="0">
              <a:scrgbClr r="0" g="0" b="0"/>
            </a:effectRef>
            <a:fontRef idx="minor">
              <a:schemeClr val="lt1"/>
            </a:fontRef>
          </p:style>
          <p:txBody>
            <a:bodyPr spcFirstLastPara="0" vert="horz" wrap="square" lIns="408858" tIns="607445" rIns="408859" bIns="607443" numCol="1" spcCol="1270" anchor="ctr" anchorCtr="0">
              <a:noAutofit/>
            </a:bodyPr>
            <a:lstStyle/>
            <a:p>
              <a:pPr lvl="0" algn="ctr" defTabSz="800100">
                <a:lnSpc>
                  <a:spcPct val="90000"/>
                </a:lnSpc>
                <a:spcBef>
                  <a:spcPct val="0"/>
                </a:spcBef>
                <a:spcAft>
                  <a:spcPct val="35000"/>
                </a:spcAft>
              </a:pPr>
              <a:r>
                <a:rPr lang="en-US" sz="1800" kern="1200" dirty="0">
                  <a:latin typeface="Segoe UI" panose="020B0502040204020203" pitchFamily="34" charset="0"/>
                  <a:ea typeface="Segoe UI" panose="020B0502040204020203" pitchFamily="34" charset="0"/>
                  <a:cs typeface="Segoe UI" panose="020B0502040204020203" pitchFamily="34" charset="0"/>
                </a:rPr>
                <a:t>Technical </a:t>
              </a:r>
              <a:r>
                <a:rPr lang="en-US" sz="1800" b="1" kern="1200" dirty="0">
                  <a:latin typeface="Segoe UI" panose="020B0502040204020203" pitchFamily="34" charset="0"/>
                  <a:ea typeface="Segoe UI" panose="020B0502040204020203" pitchFamily="34" charset="0"/>
                  <a:cs typeface="Segoe UI" panose="020B0502040204020203" pitchFamily="34" charset="0"/>
                </a:rPr>
                <a:t>Migration</a:t>
              </a:r>
            </a:p>
          </p:txBody>
        </p:sp>
        <p:cxnSp>
          <p:nvCxnSpPr>
            <p:cNvPr id="104" name="Straight Connector 103"/>
            <p:cNvCxnSpPr/>
            <p:nvPr/>
          </p:nvCxnSpPr>
          <p:spPr>
            <a:xfrm flipV="1">
              <a:off x="268348" y="4307939"/>
              <a:ext cx="10972800" cy="41099"/>
            </a:xfrm>
            <a:prstGeom prst="line">
              <a:avLst/>
            </a:prstGeom>
            <a:noFill/>
            <a:ln w="22225">
              <a:solidFill>
                <a:srgbClr val="696767"/>
              </a:solidFill>
              <a:prstDash val="sysDot"/>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363919" y="3762265"/>
              <a:ext cx="721416" cy="605741"/>
              <a:chOff x="630979" y="3730840"/>
              <a:chExt cx="721416" cy="605741"/>
            </a:xfrm>
          </p:grpSpPr>
          <p:cxnSp>
            <p:nvCxnSpPr>
              <p:cNvPr id="106" name="Straight Arrow Connector 105"/>
              <p:cNvCxnSpPr/>
              <p:nvPr/>
            </p:nvCxnSpPr>
            <p:spPr>
              <a:xfrm flipV="1">
                <a:off x="984857" y="3730840"/>
                <a:ext cx="4770" cy="310839"/>
              </a:xfrm>
              <a:prstGeom prst="straightConnector1">
                <a:avLst/>
              </a:prstGeom>
              <a:noFill/>
              <a:ln w="41275">
                <a:solidFill>
                  <a:srgbClr val="696767"/>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630979" y="4059582"/>
                <a:ext cx="721416" cy="276999"/>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rPr>
                  <a:t>Tactical</a:t>
                </a:r>
              </a:p>
            </p:txBody>
          </p:sp>
        </p:grpSp>
        <p:grpSp>
          <p:nvGrpSpPr>
            <p:cNvPr id="108" name="Group 107"/>
            <p:cNvGrpSpPr/>
            <p:nvPr/>
          </p:nvGrpSpPr>
          <p:grpSpPr>
            <a:xfrm>
              <a:off x="6628817" y="3801122"/>
              <a:ext cx="530440" cy="161807"/>
              <a:chOff x="5784879" y="2060750"/>
              <a:chExt cx="625913" cy="182880"/>
            </a:xfrm>
          </p:grpSpPr>
          <p:cxnSp>
            <p:nvCxnSpPr>
              <p:cNvPr id="109" name="Straight Connector 108"/>
              <p:cNvCxnSpPr/>
              <p:nvPr/>
            </p:nvCxnSpPr>
            <p:spPr>
              <a:xfrm flipH="1">
                <a:off x="5784879" y="2152191"/>
                <a:ext cx="54286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flipH="1">
                <a:off x="6227912" y="2060750"/>
                <a:ext cx="182880" cy="1828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11" name="Straight Connector 110"/>
            <p:cNvCxnSpPr>
              <a:stCxn id="110" idx="2"/>
            </p:cNvCxnSpPr>
            <p:nvPr/>
          </p:nvCxnSpPr>
          <p:spPr>
            <a:xfrm>
              <a:off x="7159257" y="3882026"/>
              <a:ext cx="1276951" cy="782"/>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flipH="1">
              <a:off x="9002622" y="3500966"/>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3" name="Straight Connector 112"/>
            <p:cNvCxnSpPr>
              <a:endCxn id="115" idx="6"/>
            </p:cNvCxnSpPr>
            <p:nvPr/>
          </p:nvCxnSpPr>
          <p:spPr>
            <a:xfrm>
              <a:off x="8447526" y="3882638"/>
              <a:ext cx="545437" cy="247368"/>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112" idx="5"/>
            </p:cNvCxnSpPr>
            <p:nvPr/>
          </p:nvCxnSpPr>
          <p:spPr>
            <a:xfrm flipV="1">
              <a:off x="8447526" y="3604550"/>
              <a:ext cx="572119" cy="28102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flipH="1">
              <a:off x="8992963" y="4069328"/>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6" name="Straight Connector 115"/>
            <p:cNvCxnSpPr/>
            <p:nvPr/>
          </p:nvCxnSpPr>
          <p:spPr>
            <a:xfrm flipH="1">
              <a:off x="4996163" y="3879530"/>
              <a:ext cx="16459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206340" y="3388348"/>
              <a:ext cx="1547217"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Tactical calibration </a:t>
              </a:r>
            </a:p>
            <a:p>
              <a:r>
                <a:rPr lang="en-US" sz="1050"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(e.g. Surveys, Polls etc.)</a:t>
              </a:r>
            </a:p>
          </p:txBody>
        </p:sp>
        <p:sp>
          <p:nvSpPr>
            <p:cNvPr id="118" name="Rectangle 117"/>
            <p:cNvSpPr/>
            <p:nvPr/>
          </p:nvSpPr>
          <p:spPr>
            <a:xfrm>
              <a:off x="9177765" y="3857284"/>
              <a:ext cx="1399741"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Usage calibration </a:t>
              </a:r>
            </a:p>
            <a:p>
              <a:r>
                <a:rPr lang="en-US" sz="1050"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(e.g. Usage Reports.)</a:t>
              </a:r>
            </a:p>
          </p:txBody>
        </p:sp>
        <p:sp>
          <p:nvSpPr>
            <p:cNvPr id="119" name="Rectangle 118"/>
            <p:cNvSpPr/>
            <p:nvPr/>
          </p:nvSpPr>
          <p:spPr>
            <a:xfrm>
              <a:off x="6554317" y="3377916"/>
              <a:ext cx="1259960"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accent4">
                      <a:lumMod val="75000"/>
                    </a:schemeClr>
                  </a:solidFill>
                  <a:effectLst>
                    <a:outerShdw blurRad="50800" dist="50800" dir="5400000" algn="ctr" rotWithShape="0">
                      <a:schemeClr val="bg1"/>
                    </a:outerShdw>
                  </a:effectLst>
                  <a:latin typeface="Segoe UI" panose="020B0502040204020203" pitchFamily="34" charset="0"/>
                  <a:ea typeface="Segoe UI" panose="020B0502040204020203" pitchFamily="34" charset="0"/>
                  <a:cs typeface="Segoe UI" panose="020B0502040204020203" pitchFamily="34" charset="0"/>
                </a:rPr>
                <a:t>Success Factor </a:t>
              </a:r>
            </a:p>
            <a:p>
              <a:pPr algn="ctr"/>
              <a:r>
                <a:rPr lang="en-US" sz="1200" b="1" dirty="0">
                  <a:solidFill>
                    <a:schemeClr val="accent4">
                      <a:lumMod val="75000"/>
                    </a:schemeClr>
                  </a:solidFill>
                  <a:effectLst>
                    <a:outerShdw blurRad="50800" dist="50800" dir="5400000" algn="ctr" rotWithShape="0">
                      <a:schemeClr val="bg1"/>
                    </a:outerShdw>
                  </a:effectLst>
                  <a:latin typeface="Segoe UI" panose="020B0502040204020203" pitchFamily="34" charset="0"/>
                  <a:ea typeface="Segoe UI" panose="020B0502040204020203" pitchFamily="34" charset="0"/>
                  <a:cs typeface="Segoe UI" panose="020B0502040204020203" pitchFamily="34" charset="0"/>
                </a:rPr>
                <a:t>Definition</a:t>
              </a:r>
            </a:p>
          </p:txBody>
        </p:sp>
        <p:grpSp>
          <p:nvGrpSpPr>
            <p:cNvPr id="120" name="Group 119"/>
            <p:cNvGrpSpPr/>
            <p:nvPr/>
          </p:nvGrpSpPr>
          <p:grpSpPr>
            <a:xfrm>
              <a:off x="4522945" y="932877"/>
              <a:ext cx="6412976" cy="1613465"/>
              <a:chOff x="4397829" y="580222"/>
              <a:chExt cx="7567230" cy="1823596"/>
            </a:xfrm>
            <a:solidFill>
              <a:schemeClr val="bg1"/>
            </a:solidFill>
          </p:grpSpPr>
          <p:sp>
            <p:nvSpPr>
              <p:cNvPr id="121" name="Rectangle 120"/>
              <p:cNvSpPr/>
              <p:nvPr/>
            </p:nvSpPr>
            <p:spPr>
              <a:xfrm>
                <a:off x="10880839" y="1313444"/>
                <a:ext cx="1084220" cy="46961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Sponsorship</a:t>
                </a:r>
              </a:p>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Model</a:t>
                </a:r>
              </a:p>
            </p:txBody>
          </p:sp>
          <p:grpSp>
            <p:nvGrpSpPr>
              <p:cNvPr id="122" name="Group 121"/>
              <p:cNvGrpSpPr/>
              <p:nvPr/>
            </p:nvGrpSpPr>
            <p:grpSpPr>
              <a:xfrm>
                <a:off x="4723201" y="961768"/>
                <a:ext cx="1804096" cy="277231"/>
                <a:chOff x="1405302" y="1070442"/>
                <a:chExt cx="1804096" cy="277231"/>
              </a:xfrm>
              <a:grpFill/>
            </p:grpSpPr>
            <p:grpSp>
              <p:nvGrpSpPr>
                <p:cNvPr id="140" name="Group 139"/>
                <p:cNvGrpSpPr/>
                <p:nvPr/>
              </p:nvGrpSpPr>
              <p:grpSpPr>
                <a:xfrm flipH="1">
                  <a:off x="1837798" y="1070442"/>
                  <a:ext cx="1371600" cy="182880"/>
                  <a:chOff x="2551954" y="1869142"/>
                  <a:chExt cx="1371600" cy="182880"/>
                </a:xfrm>
                <a:grpFill/>
              </p:grpSpPr>
              <p:cxnSp>
                <p:nvCxnSpPr>
                  <p:cNvPr id="142" name="Straight Connector 141"/>
                  <p:cNvCxnSpPr>
                    <a:stCxn id="143" idx="6"/>
                  </p:cNvCxnSpPr>
                  <p:nvPr/>
                </p:nvCxnSpPr>
                <p:spPr>
                  <a:xfrm>
                    <a:off x="2734834" y="1960582"/>
                    <a:ext cx="1188720" cy="0"/>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2551954" y="1869142"/>
                    <a:ext cx="182880" cy="18288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grpSp>
            <p:cxnSp>
              <p:nvCxnSpPr>
                <p:cNvPr id="141" name="Straight Connector 140"/>
                <p:cNvCxnSpPr/>
                <p:nvPr/>
              </p:nvCxnSpPr>
              <p:spPr>
                <a:xfrm flipH="1">
                  <a:off x="1405302" y="1161882"/>
                  <a:ext cx="432496" cy="185791"/>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23" name="Rectangle 122"/>
              <p:cNvSpPr/>
              <p:nvPr/>
            </p:nvSpPr>
            <p:spPr>
              <a:xfrm>
                <a:off x="7453330" y="580222"/>
                <a:ext cx="1152315" cy="46961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Readiness </a:t>
                </a:r>
                <a:b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b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Management</a:t>
                </a:r>
              </a:p>
            </p:txBody>
          </p:sp>
          <p:sp>
            <p:nvSpPr>
              <p:cNvPr id="124" name="Oval 123"/>
              <p:cNvSpPr/>
              <p:nvPr/>
            </p:nvSpPr>
            <p:spPr>
              <a:xfrm flipH="1">
                <a:off x="7400907" y="691828"/>
                <a:ext cx="137161" cy="13716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25" name="Straight Connector 124"/>
              <p:cNvCxnSpPr/>
              <p:nvPr/>
            </p:nvCxnSpPr>
            <p:spPr>
              <a:xfrm flipV="1">
                <a:off x="6556481" y="1065339"/>
                <a:ext cx="2077032" cy="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6909486" y="779848"/>
                <a:ext cx="528414" cy="285397"/>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flipH="1">
                <a:off x="8646401" y="969160"/>
                <a:ext cx="137160" cy="13716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28" name="Straight Connector 127"/>
              <p:cNvCxnSpPr/>
              <p:nvPr/>
            </p:nvCxnSpPr>
            <p:spPr>
              <a:xfrm flipV="1">
                <a:off x="8093926" y="1536637"/>
                <a:ext cx="2651760" cy="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38189" y="1058742"/>
                <a:ext cx="555737" cy="462451"/>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flipH="1">
                <a:off x="10394587" y="921582"/>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31" name="Straight Connector 130"/>
              <p:cNvCxnSpPr/>
              <p:nvPr/>
            </p:nvCxnSpPr>
            <p:spPr>
              <a:xfrm flipV="1">
                <a:off x="9842865" y="1038972"/>
                <a:ext cx="555737" cy="46894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flipH="1">
                <a:off x="10743679" y="1452613"/>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sp>
            <p:nvSpPr>
              <p:cNvPr id="133" name="Rectangle 132"/>
              <p:cNvSpPr/>
              <p:nvPr/>
            </p:nvSpPr>
            <p:spPr>
              <a:xfrm>
                <a:off x="8697592" y="699446"/>
                <a:ext cx="1460634" cy="834865"/>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Communications/</a:t>
                </a:r>
              </a:p>
              <a:p>
                <a:pPr algn="ct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Rollout</a:t>
                </a:r>
              </a:p>
              <a:p>
                <a:pPr algn="ctr"/>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Management</a:t>
                </a:r>
              </a:p>
              <a:p>
                <a:endPar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endParaRPr>
              </a:p>
            </p:txBody>
          </p:sp>
          <p:sp>
            <p:nvSpPr>
              <p:cNvPr id="134" name="Rectangle 133"/>
              <p:cNvSpPr/>
              <p:nvPr/>
            </p:nvSpPr>
            <p:spPr>
              <a:xfrm>
                <a:off x="10539003" y="714605"/>
                <a:ext cx="1152315" cy="46961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Conflict</a:t>
                </a:r>
              </a:p>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Management</a:t>
                </a:r>
              </a:p>
            </p:txBody>
          </p:sp>
          <p:sp>
            <p:nvSpPr>
              <p:cNvPr id="135" name="Oval 134"/>
              <p:cNvSpPr/>
              <p:nvPr/>
            </p:nvSpPr>
            <p:spPr>
              <a:xfrm flipH="1">
                <a:off x="10401843" y="1959346"/>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36" name="Straight Connector 135"/>
              <p:cNvCxnSpPr/>
              <p:nvPr/>
            </p:nvCxnSpPr>
            <p:spPr>
              <a:xfrm>
                <a:off x="9842865" y="1536638"/>
                <a:ext cx="550761" cy="440696"/>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10531747" y="1934207"/>
                <a:ext cx="1224192" cy="46961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Evangelization</a:t>
                </a:r>
              </a:p>
              <a:p>
                <a:r>
                  <a:rPr lang="en-US" sz="1050" dirty="0">
                    <a:solidFill>
                      <a:srgbClr val="ED7D31"/>
                    </a:solidFill>
                    <a:latin typeface="Segoe UI" panose="020B0502040204020203" pitchFamily="34" charset="0"/>
                    <a:ea typeface="Segoe UI" panose="020B0502040204020203" pitchFamily="34" charset="0"/>
                    <a:cs typeface="Segoe UI" panose="020B0502040204020203" pitchFamily="34" charset="0"/>
                  </a:rPr>
                  <a:t>Training</a:t>
                </a:r>
              </a:p>
            </p:txBody>
          </p:sp>
          <p:cxnSp>
            <p:nvCxnSpPr>
              <p:cNvPr id="138" name="Straight Connector 137"/>
              <p:cNvCxnSpPr/>
              <p:nvPr/>
            </p:nvCxnSpPr>
            <p:spPr>
              <a:xfrm flipH="1">
                <a:off x="4397829" y="1242002"/>
                <a:ext cx="311166" cy="15137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6201873" y="662156"/>
                <a:ext cx="629196" cy="313074"/>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ED7D31"/>
                    </a:solidFill>
                    <a:effectLst>
                      <a:outerShdw blurRad="50800" dist="381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TOM</a:t>
                </a:r>
              </a:p>
            </p:txBody>
          </p:sp>
        </p:grpSp>
        <p:cxnSp>
          <p:nvCxnSpPr>
            <p:cNvPr id="144" name="Straight Connector 143"/>
            <p:cNvCxnSpPr/>
            <p:nvPr/>
          </p:nvCxnSpPr>
          <p:spPr>
            <a:xfrm>
              <a:off x="268349" y="3356623"/>
              <a:ext cx="10972800" cy="0"/>
            </a:xfrm>
            <a:prstGeom prst="line">
              <a:avLst/>
            </a:prstGeom>
            <a:solidFill>
              <a:schemeClr val="bg1"/>
            </a:solidFill>
            <a:ln w="22225">
              <a:solidFill>
                <a:srgbClr val="CF3E3E"/>
              </a:solidFill>
              <a:prstDash val="sysDot"/>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312303" y="2636636"/>
              <a:ext cx="824649" cy="693820"/>
              <a:chOff x="632367" y="2605211"/>
              <a:chExt cx="824649" cy="693820"/>
            </a:xfrm>
          </p:grpSpPr>
          <p:cxnSp>
            <p:nvCxnSpPr>
              <p:cNvPr id="146" name="Straight Arrow Connector 145"/>
              <p:cNvCxnSpPr/>
              <p:nvPr/>
            </p:nvCxnSpPr>
            <p:spPr>
              <a:xfrm flipV="1">
                <a:off x="1034136" y="2605211"/>
                <a:ext cx="0" cy="404517"/>
              </a:xfrm>
              <a:prstGeom prst="straightConnector1">
                <a:avLst/>
              </a:prstGeom>
              <a:solidFill>
                <a:schemeClr val="bg1"/>
              </a:solidFill>
              <a:ln w="41275">
                <a:solidFill>
                  <a:srgbClr val="CF3E3E"/>
                </a:solidFill>
                <a:tailEnd type="triangle"/>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632367" y="3022032"/>
                <a:ext cx="824649" cy="276999"/>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CF3E3E"/>
                    </a:solidFill>
                    <a:latin typeface="Segoe UI" panose="020B0502040204020203" pitchFamily="34" charset="0"/>
                    <a:ea typeface="Segoe UI" panose="020B0502040204020203" pitchFamily="34" charset="0"/>
                    <a:cs typeface="Segoe UI" panose="020B0502040204020203" pitchFamily="34" charset="0"/>
                  </a:rPr>
                  <a:t>Strategic</a:t>
                </a:r>
              </a:p>
            </p:txBody>
          </p:sp>
        </p:grpSp>
        <p:grpSp>
          <p:nvGrpSpPr>
            <p:cNvPr id="148" name="Group 147"/>
            <p:cNvGrpSpPr/>
            <p:nvPr/>
          </p:nvGrpSpPr>
          <p:grpSpPr>
            <a:xfrm>
              <a:off x="4930560" y="1920637"/>
              <a:ext cx="4662744" cy="1391891"/>
              <a:chOff x="4298246" y="1406344"/>
              <a:chExt cx="5501979" cy="1573165"/>
            </a:xfrm>
            <a:noFill/>
          </p:grpSpPr>
          <p:grpSp>
            <p:nvGrpSpPr>
              <p:cNvPr id="149" name="Group 148"/>
              <p:cNvGrpSpPr/>
              <p:nvPr/>
            </p:nvGrpSpPr>
            <p:grpSpPr>
              <a:xfrm>
                <a:off x="4298246" y="2144348"/>
                <a:ext cx="4405755" cy="479247"/>
                <a:chOff x="4256047" y="1969496"/>
                <a:chExt cx="4405755" cy="479247"/>
              </a:xfrm>
              <a:grpFill/>
            </p:grpSpPr>
            <p:grpSp>
              <p:nvGrpSpPr>
                <p:cNvPr id="158" name="Group 157"/>
                <p:cNvGrpSpPr/>
                <p:nvPr/>
              </p:nvGrpSpPr>
              <p:grpSpPr>
                <a:xfrm flipH="1">
                  <a:off x="5900909" y="1969496"/>
                  <a:ext cx="1371600" cy="182880"/>
                  <a:chOff x="2551954" y="1869142"/>
                  <a:chExt cx="1371600" cy="182880"/>
                </a:xfrm>
                <a:grpFill/>
              </p:grpSpPr>
              <p:cxnSp>
                <p:nvCxnSpPr>
                  <p:cNvPr id="162" name="Straight Connector 161"/>
                  <p:cNvCxnSpPr>
                    <a:stCxn id="163" idx="6"/>
                  </p:cNvCxnSpPr>
                  <p:nvPr/>
                </p:nvCxnSpPr>
                <p:spPr>
                  <a:xfrm>
                    <a:off x="2734834" y="1960582"/>
                    <a:ext cx="1188720" cy="0"/>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3" name="Oval 162"/>
                  <p:cNvSpPr/>
                  <p:nvPr/>
                </p:nvSpPr>
                <p:spPr>
                  <a:xfrm>
                    <a:off x="2551954" y="1869142"/>
                    <a:ext cx="182880" cy="1828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59" name="Straight Connector 158"/>
                <p:cNvCxnSpPr/>
                <p:nvPr/>
              </p:nvCxnSpPr>
              <p:spPr>
                <a:xfrm flipH="1">
                  <a:off x="5064056" y="2060936"/>
                  <a:ext cx="836853" cy="188438"/>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4256047" y="2060935"/>
                  <a:ext cx="1626736" cy="387808"/>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7290202" y="2075450"/>
                  <a:ext cx="1371600" cy="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0" name="Rectangle 149"/>
              <p:cNvSpPr/>
              <p:nvPr/>
            </p:nvSpPr>
            <p:spPr>
              <a:xfrm>
                <a:off x="8783958" y="2102811"/>
                <a:ext cx="668773" cy="253916"/>
              </a:xfrm>
              <a:prstGeom prst="rect">
                <a:avLst/>
              </a:prstGeom>
              <a:grp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Mobility</a:t>
                </a:r>
              </a:p>
            </p:txBody>
          </p:sp>
          <p:sp>
            <p:nvSpPr>
              <p:cNvPr id="151" name="Oval 150"/>
              <p:cNvSpPr/>
              <p:nvPr/>
            </p:nvSpPr>
            <p:spPr>
              <a:xfrm flipH="1">
                <a:off x="8297706" y="1622281"/>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52" name="Straight Connector 151"/>
              <p:cNvCxnSpPr/>
              <p:nvPr/>
            </p:nvCxnSpPr>
            <p:spPr>
              <a:xfrm flipV="1">
                <a:off x="7745984" y="1739671"/>
                <a:ext cx="555737" cy="468940"/>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flipH="1">
                <a:off x="8646798" y="2167826"/>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sp>
            <p:nvSpPr>
              <p:cNvPr id="154" name="Rectangle 153"/>
              <p:cNvSpPr/>
              <p:nvPr/>
            </p:nvSpPr>
            <p:spPr>
              <a:xfrm>
                <a:off x="8439842" y="1406344"/>
                <a:ext cx="1360383" cy="469611"/>
              </a:xfrm>
              <a:prstGeom prst="rect">
                <a:avLst/>
              </a:prstGeom>
              <a:grp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User Centric </a:t>
                </a:r>
              </a:p>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Design/Usability</a:t>
                </a:r>
              </a:p>
            </p:txBody>
          </p:sp>
          <p:sp>
            <p:nvSpPr>
              <p:cNvPr id="155" name="Oval 154"/>
              <p:cNvSpPr/>
              <p:nvPr/>
            </p:nvSpPr>
            <p:spPr>
              <a:xfrm flipH="1">
                <a:off x="8304962" y="2660045"/>
                <a:ext cx="137160" cy="137160"/>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cxnSp>
            <p:nvCxnSpPr>
              <p:cNvPr id="156" name="Straight Connector 155"/>
              <p:cNvCxnSpPr/>
              <p:nvPr/>
            </p:nvCxnSpPr>
            <p:spPr>
              <a:xfrm>
                <a:off x="7745984" y="2237337"/>
                <a:ext cx="550761" cy="440696"/>
              </a:xfrm>
              <a:prstGeom prst="line">
                <a:avLst/>
              </a:prstGeom>
              <a:grpFill/>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8450339" y="2564011"/>
                <a:ext cx="990977" cy="415498"/>
              </a:xfrm>
              <a:prstGeom prst="rect">
                <a:avLst/>
              </a:prstGeom>
              <a:grp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Performance/</a:t>
                </a:r>
              </a:p>
              <a:p>
                <a:r>
                  <a:rPr lang="en-US" sz="105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Accessibility</a:t>
                </a:r>
              </a:p>
            </p:txBody>
          </p:sp>
        </p:grpSp>
        <p:sp>
          <p:nvSpPr>
            <p:cNvPr id="164" name="Rectangle 163"/>
            <p:cNvSpPr/>
            <p:nvPr/>
          </p:nvSpPr>
          <p:spPr>
            <a:xfrm>
              <a:off x="6931708" y="2135555"/>
              <a:ext cx="969111" cy="461665"/>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tx1">
                      <a:lumMod val="50000"/>
                      <a:lumOff val="50000"/>
                    </a:schemeClr>
                  </a:solidFill>
                  <a:effectLst>
                    <a:outerShdw blurRad="50800" dist="635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User </a:t>
              </a:r>
            </a:p>
            <a:p>
              <a:r>
                <a:rPr lang="en-US" sz="1200" b="1" dirty="0">
                  <a:solidFill>
                    <a:schemeClr val="tx1">
                      <a:lumMod val="50000"/>
                      <a:lumOff val="50000"/>
                    </a:schemeClr>
                  </a:solidFill>
                  <a:effectLst>
                    <a:outerShdw blurRad="50800" dist="635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Experience</a:t>
              </a:r>
            </a:p>
          </p:txBody>
        </p:sp>
        <p:cxnSp>
          <p:nvCxnSpPr>
            <p:cNvPr id="165" name="Straight Connector 164"/>
            <p:cNvCxnSpPr/>
            <p:nvPr/>
          </p:nvCxnSpPr>
          <p:spPr>
            <a:xfrm>
              <a:off x="8498675" y="5268668"/>
              <a:ext cx="588064" cy="490725"/>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66" name="Group 165"/>
            <p:cNvGrpSpPr/>
            <p:nvPr/>
          </p:nvGrpSpPr>
          <p:grpSpPr>
            <a:xfrm>
              <a:off x="5799335" y="5169623"/>
              <a:ext cx="693707" cy="161807"/>
              <a:chOff x="5137028" y="2060750"/>
              <a:chExt cx="818565" cy="182880"/>
            </a:xfrm>
          </p:grpSpPr>
          <p:cxnSp>
            <p:nvCxnSpPr>
              <p:cNvPr id="167" name="Straight Connector 166"/>
              <p:cNvCxnSpPr/>
              <p:nvPr/>
            </p:nvCxnSpPr>
            <p:spPr>
              <a:xfrm flipH="1">
                <a:off x="5137028" y="2152190"/>
                <a:ext cx="731520" cy="1390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flipH="1">
                <a:off x="5772713" y="2060750"/>
                <a:ext cx="182880" cy="1828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69" name="Oval 168"/>
            <p:cNvSpPr/>
            <p:nvPr/>
          </p:nvSpPr>
          <p:spPr>
            <a:xfrm flipH="1">
              <a:off x="7675543" y="4783740"/>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70" name="Straight Connector 169"/>
            <p:cNvCxnSpPr>
              <a:stCxn id="168" idx="2"/>
            </p:cNvCxnSpPr>
            <p:nvPr/>
          </p:nvCxnSpPr>
          <p:spPr>
            <a:xfrm flipV="1">
              <a:off x="6493042" y="5239033"/>
              <a:ext cx="2014801" cy="1149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347491" y="4873442"/>
              <a:ext cx="371073" cy="363589"/>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8518670" y="5231287"/>
              <a:ext cx="1859817" cy="0"/>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86" idx="7"/>
            </p:cNvCxnSpPr>
            <p:nvPr/>
          </p:nvCxnSpPr>
          <p:spPr>
            <a:xfrm>
              <a:off x="7334786" y="5236448"/>
              <a:ext cx="388970" cy="363204"/>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flipH="1">
              <a:off x="8970501" y="4686838"/>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75" name="Straight Connector 174"/>
            <p:cNvCxnSpPr/>
            <p:nvPr/>
          </p:nvCxnSpPr>
          <p:spPr>
            <a:xfrm flipV="1">
              <a:off x="8500572" y="4816564"/>
              <a:ext cx="470969" cy="414905"/>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flipH="1">
              <a:off x="8983718" y="5683150"/>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77" name="Straight Connector 176"/>
            <p:cNvCxnSpPr/>
            <p:nvPr/>
          </p:nvCxnSpPr>
          <p:spPr>
            <a:xfrm flipH="1" flipV="1">
              <a:off x="4932161" y="5256848"/>
              <a:ext cx="124045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68348" y="6295884"/>
              <a:ext cx="10972800" cy="0"/>
            </a:xfrm>
            <a:prstGeom prst="line">
              <a:avLst/>
            </a:prstGeom>
            <a:ln w="22225">
              <a:solidFill>
                <a:srgbClr val="386188"/>
              </a:solidFill>
              <a:prstDash val="sysDot"/>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173834" y="5397806"/>
              <a:ext cx="1101585" cy="801435"/>
              <a:chOff x="-1585259" y="5121203"/>
              <a:chExt cx="1299856" cy="905811"/>
            </a:xfrm>
          </p:grpSpPr>
          <p:cxnSp>
            <p:nvCxnSpPr>
              <p:cNvPr id="180" name="Straight Arrow Connector 179"/>
              <p:cNvCxnSpPr/>
              <p:nvPr/>
            </p:nvCxnSpPr>
            <p:spPr>
              <a:xfrm flipV="1">
                <a:off x="-950082" y="5121203"/>
                <a:ext cx="0" cy="365760"/>
              </a:xfrm>
              <a:prstGeom prst="straightConnector1">
                <a:avLst/>
              </a:prstGeom>
              <a:ln w="41275">
                <a:solidFill>
                  <a:srgbClr val="819BB3"/>
                </a:solidFill>
                <a:tailEnd type="triangle"/>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1585259" y="5505224"/>
                <a:ext cx="1299856" cy="52179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Operational</a:t>
                </a:r>
                <a:r>
                  <a:rPr lang="en-US" sz="1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
                </a:r>
              </a:p>
              <a:p>
                <a:pPr algn="ctr"/>
                <a:r>
                  <a:rPr lang="en-US" sz="1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Technical</a:t>
                </a:r>
              </a:p>
            </p:txBody>
          </p:sp>
        </p:grpSp>
        <p:sp>
          <p:nvSpPr>
            <p:cNvPr id="182" name="Rectangle 181"/>
            <p:cNvSpPr/>
            <p:nvPr/>
          </p:nvSpPr>
          <p:spPr>
            <a:xfrm>
              <a:off x="9056221" y="4408328"/>
              <a:ext cx="1213793"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Information/App </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Architecture</a:t>
              </a:r>
            </a:p>
          </p:txBody>
        </p:sp>
        <p:sp>
          <p:nvSpPr>
            <p:cNvPr id="183" name="Rectangle 182"/>
            <p:cNvSpPr/>
            <p:nvPr/>
          </p:nvSpPr>
          <p:spPr>
            <a:xfrm>
              <a:off x="6309165" y="4772023"/>
              <a:ext cx="96588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4472C4"/>
                  </a:solidFill>
                  <a:effectLst>
                    <a:outerShdw blurRad="50800" dist="381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Technical</a:t>
              </a:r>
            </a:p>
            <a:p>
              <a:pPr algn="ctr"/>
              <a:r>
                <a:rPr lang="en-US" sz="1200" b="1" dirty="0">
                  <a:solidFill>
                    <a:srgbClr val="4472C4"/>
                  </a:solidFill>
                  <a:effectLst>
                    <a:outerShdw blurRad="50800" dist="38100" dir="5400000" algn="t" rotWithShape="0">
                      <a:schemeClr val="bg1">
                        <a:alpha val="40000"/>
                      </a:schemeClr>
                    </a:outerShdw>
                  </a:effectLst>
                  <a:latin typeface="Segoe UI" panose="020B0502040204020203" pitchFamily="34" charset="0"/>
                  <a:ea typeface="Segoe UI" panose="020B0502040204020203" pitchFamily="34" charset="0"/>
                  <a:cs typeface="Segoe UI" panose="020B0502040204020203" pitchFamily="34" charset="0"/>
                </a:rPr>
                <a:t>Excellence</a:t>
              </a:r>
            </a:p>
          </p:txBody>
        </p:sp>
        <p:sp>
          <p:nvSpPr>
            <p:cNvPr id="184" name="Rectangle 183"/>
            <p:cNvSpPr/>
            <p:nvPr/>
          </p:nvSpPr>
          <p:spPr>
            <a:xfrm>
              <a:off x="7641218" y="5724542"/>
              <a:ext cx="938076" cy="25391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Performance</a:t>
              </a:r>
            </a:p>
          </p:txBody>
        </p:sp>
        <p:sp>
          <p:nvSpPr>
            <p:cNvPr id="185" name="Rectangle 184"/>
            <p:cNvSpPr/>
            <p:nvPr/>
          </p:nvSpPr>
          <p:spPr>
            <a:xfrm>
              <a:off x="9005621" y="5626365"/>
              <a:ext cx="930062" cy="57708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IT </a:t>
              </a:r>
            </a:p>
            <a:p>
              <a:pPr algn="ctr"/>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Governance </a:t>
              </a:r>
            </a:p>
            <a:p>
              <a:pPr algn="ctr"/>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(On-</a:t>
              </a:r>
              <a:r>
                <a:rPr lang="en-US" sz="1050" dirty="0" err="1">
                  <a:solidFill>
                    <a:srgbClr val="4472C4"/>
                  </a:solidFill>
                  <a:latin typeface="Segoe UI" panose="020B0502040204020203" pitchFamily="34" charset="0"/>
                  <a:ea typeface="Segoe UI" panose="020B0502040204020203" pitchFamily="34" charset="0"/>
                  <a:cs typeface="Segoe UI" panose="020B0502040204020203" pitchFamily="34" charset="0"/>
                </a:rPr>
                <a:t>prem</a:t>
              </a:r>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a:t>
              </a:r>
            </a:p>
          </p:txBody>
        </p:sp>
        <p:sp>
          <p:nvSpPr>
            <p:cNvPr id="186" name="Oval 185"/>
            <p:cNvSpPr/>
            <p:nvPr/>
          </p:nvSpPr>
          <p:spPr>
            <a:xfrm flipH="1">
              <a:off x="7706733" y="5581880"/>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Rectangle 186"/>
            <p:cNvSpPr/>
            <p:nvPr/>
          </p:nvSpPr>
          <p:spPr>
            <a:xfrm>
              <a:off x="10220744" y="5609843"/>
              <a:ext cx="763351"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Content </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Migration</a:t>
              </a:r>
            </a:p>
          </p:txBody>
        </p:sp>
        <p:sp>
          <p:nvSpPr>
            <p:cNvPr id="188" name="Oval 187"/>
            <p:cNvSpPr/>
            <p:nvPr/>
          </p:nvSpPr>
          <p:spPr>
            <a:xfrm flipH="1">
              <a:off x="10288301" y="5165610"/>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50000"/>
                    <a:lumOff val="50000"/>
                  </a:schemeClr>
                </a:solidFill>
              </a:endParaRPr>
            </a:p>
          </p:txBody>
        </p:sp>
        <p:sp>
          <p:nvSpPr>
            <p:cNvPr id="189" name="Rectangle 188"/>
            <p:cNvSpPr/>
            <p:nvPr/>
          </p:nvSpPr>
          <p:spPr>
            <a:xfrm>
              <a:off x="10225363" y="4420712"/>
              <a:ext cx="1058155" cy="57708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Page</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Facelift/</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Migration</a:t>
              </a:r>
            </a:p>
          </p:txBody>
        </p:sp>
        <p:cxnSp>
          <p:nvCxnSpPr>
            <p:cNvPr id="190" name="Straight Connector 189"/>
            <p:cNvCxnSpPr/>
            <p:nvPr/>
          </p:nvCxnSpPr>
          <p:spPr>
            <a:xfrm>
              <a:off x="9578392" y="5235193"/>
              <a:ext cx="607571" cy="507793"/>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flipH="1">
              <a:off x="10069724" y="4670431"/>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92" name="Straight Connector 191"/>
            <p:cNvCxnSpPr/>
            <p:nvPr/>
          </p:nvCxnSpPr>
          <p:spPr>
            <a:xfrm flipV="1">
              <a:off x="9599796" y="4800157"/>
              <a:ext cx="470969" cy="414905"/>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flipH="1">
              <a:off x="10082941" y="5666742"/>
              <a:ext cx="116239" cy="121355"/>
            </a:xfrm>
            <a:prstGeom prst="ellipse">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 name="Rectangle 193"/>
            <p:cNvSpPr/>
            <p:nvPr/>
          </p:nvSpPr>
          <p:spPr>
            <a:xfrm>
              <a:off x="10403499" y="5065894"/>
              <a:ext cx="763351"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Reports</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Migration</a:t>
              </a:r>
            </a:p>
          </p:txBody>
        </p:sp>
        <p:sp>
          <p:nvSpPr>
            <p:cNvPr id="195" name="Rectangle 194"/>
            <p:cNvSpPr/>
            <p:nvPr/>
          </p:nvSpPr>
          <p:spPr>
            <a:xfrm>
              <a:off x="7755647" y="4420712"/>
              <a:ext cx="763351" cy="41549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User</a:t>
              </a:r>
            </a:p>
            <a:p>
              <a:r>
                <a:rPr lang="en-US" sz="1050" dirty="0">
                  <a:solidFill>
                    <a:srgbClr val="4472C4"/>
                  </a:solidFill>
                  <a:latin typeface="Segoe UI" panose="020B0502040204020203" pitchFamily="34" charset="0"/>
                  <a:ea typeface="Segoe UI" panose="020B0502040204020203" pitchFamily="34" charset="0"/>
                  <a:cs typeface="Segoe UI" panose="020B0502040204020203" pitchFamily="34" charset="0"/>
                </a:rPr>
                <a:t>Migration</a:t>
              </a:r>
            </a:p>
          </p:txBody>
        </p:sp>
      </p:grpSp>
    </p:spTree>
    <p:extLst>
      <p:ext uri="{BB962C8B-B14F-4D97-AF65-F5344CB8AC3E}">
        <p14:creationId xmlns:p14="http://schemas.microsoft.com/office/powerpoint/2010/main" val="13295942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5jJc155g0Oc1.tkqwHDV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9196CDFEF86B40B37CF9B044A29B25" ma:contentTypeVersion="2" ma:contentTypeDescription="Create a new document." ma:contentTypeScope="" ma:versionID="5052a16d6e93d97011ee7f82eeabec60">
  <xsd:schema xmlns:xsd="http://www.w3.org/2001/XMLSchema" xmlns:xs="http://www.w3.org/2001/XMLSchema" xmlns:p="http://schemas.microsoft.com/office/2006/metadata/properties" xmlns:ns2="584de243-b8c8-444a-b6bb-2011d4db11e6" targetNamespace="http://schemas.microsoft.com/office/2006/metadata/properties" ma:root="true" ma:fieldsID="4595f0085fbc5961b5586c20706d207a" ns2:_="">
    <xsd:import namespace="584de243-b8c8-444a-b6bb-2011d4db11e6"/>
    <xsd:element name="properties">
      <xsd:complexType>
        <xsd:sequence>
          <xsd:element name="documentManagement">
            <xsd:complexType>
              <xsd:all>
                <xsd:element ref="ns2:Description0" minOccurs="0"/>
                <xsd:element ref="ns2:Proposition_x0020_Nam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de243-b8c8-444a-b6bb-2011d4db11e6"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Proposition_x0020_Name" ma:index="9" ma:displayName="Proposition Name" ma:format="Dropdown" ma:internalName="Proposition_x0020_Name">
      <xsd:simpleType>
        <xsd:restriction base="dms:Choice">
          <xsd:enumeration value="SharePoint Upgrade Services"/>
          <xsd:enumeration value="Workplace Productivity using SharePoi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584de243-b8c8-444a-b6bb-2011d4db11e6" xsi:nil="true"/>
    <Proposition_x0020_Name xmlns="584de243-b8c8-444a-b6bb-2011d4db11e6"/>
  </documentManagement>
</p:properties>
</file>

<file path=customXml/itemProps1.xml><?xml version="1.0" encoding="utf-8"?>
<ds:datastoreItem xmlns:ds="http://schemas.openxmlformats.org/officeDocument/2006/customXml" ds:itemID="{B1E74C93-7095-493D-8FA6-0DFF232B06F0}">
  <ds:schemaRefs>
    <ds:schemaRef ds:uri="http://schemas.microsoft.com/sharepoint/v3/contenttype/forms"/>
  </ds:schemaRefs>
</ds:datastoreItem>
</file>

<file path=customXml/itemProps2.xml><?xml version="1.0" encoding="utf-8"?>
<ds:datastoreItem xmlns:ds="http://schemas.openxmlformats.org/officeDocument/2006/customXml" ds:itemID="{DA894C0D-7F02-42EC-A886-793FAE717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de243-b8c8-444a-b6bb-2011d4db1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554AC7-0686-4EA8-8CAA-2FB21324FC70}">
  <ds:schemaRefs>
    <ds:schemaRef ds:uri="http://schemas.openxmlformats.org/package/2006/metadata/core-properties"/>
    <ds:schemaRef ds:uri="584de243-b8c8-444a-b6bb-2011d4db11e6"/>
    <ds:schemaRef ds:uri="http://schemas.microsoft.com/office/2006/documentManagement/types"/>
    <ds:schemaRef ds:uri="http://schemas.microsoft.com/office/infopath/2007/PartnerControls"/>
    <ds:schemaRef ds:uri="http://purl.org/dc/terms/"/>
    <ds:schemaRef ds:uri="http://www.w3.org/XML/1998/namespace"/>
    <ds:schemaRef ds:uri="http://purl.org/dc/dcmityp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7915</TotalTime>
  <Words>5666</Words>
  <Application>Microsoft Office PowerPoint</Application>
  <PresentationFormat>Widescreen</PresentationFormat>
  <Paragraphs>1054</Paragraphs>
  <Slides>59</Slides>
  <Notes>50</Notes>
  <HiddenSlides>1</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73" baseType="lpstr">
      <vt:lpstr>MS PGothic</vt:lpstr>
      <vt:lpstr>Arial</vt:lpstr>
      <vt:lpstr>Calibri</vt:lpstr>
      <vt:lpstr>Calibri Light</vt:lpstr>
      <vt:lpstr>Gill Sans</vt:lpstr>
      <vt:lpstr>Lato Light</vt:lpstr>
      <vt:lpstr>Open Sans</vt:lpstr>
      <vt:lpstr>Segoe UI</vt:lpstr>
      <vt:lpstr>Segoe UI Light</vt:lpstr>
      <vt:lpstr>Symbol</vt:lpstr>
      <vt:lpstr>Wingdings</vt:lpstr>
      <vt:lpstr>Office Theme</vt:lpstr>
      <vt:lpstr>1_Office Theme</vt:lpstr>
      <vt:lpstr>Microsoft PowerPoint Presentation</vt:lpstr>
      <vt:lpstr>PowerPoint Presentation</vt:lpstr>
      <vt:lpstr>Contents</vt:lpstr>
      <vt:lpstr>Typical Needs and Challenges – Business </vt:lpstr>
      <vt:lpstr>Typical Needs and Challenges – Operational</vt:lpstr>
      <vt:lpstr>Typical Needs and Challenges – Technical</vt:lpstr>
      <vt:lpstr>O365 - Benefits </vt:lpstr>
      <vt:lpstr>Contents</vt:lpstr>
      <vt:lpstr>Our Solution Tenets</vt:lpstr>
      <vt:lpstr>Migration Program Management Framework</vt:lpstr>
      <vt:lpstr>Agile Based Delivery – a typical Model</vt:lpstr>
      <vt:lpstr>Solution Enablers</vt:lpstr>
      <vt:lpstr>Solution Enablers</vt:lpstr>
      <vt:lpstr>Solution Value-adds</vt:lpstr>
      <vt:lpstr>Upgrade Services – Tools summary</vt:lpstr>
      <vt:lpstr>Contents</vt:lpstr>
      <vt:lpstr>Upgrade Life Cycle – Macro View</vt:lpstr>
      <vt:lpstr>Upgrade Life Cycle – Lifecycle View</vt:lpstr>
      <vt:lpstr>Migration Execution Process</vt:lpstr>
      <vt:lpstr>Migration Testing Process</vt:lpstr>
      <vt:lpstr>Migration Lifecycle – How HCL will Limit Disruption</vt:lpstr>
      <vt:lpstr>Upgrade Activities – Detailed view</vt:lpstr>
      <vt:lpstr>Lessons Learnt – Governance </vt:lpstr>
      <vt:lpstr>Lessons Learnt – Technical </vt:lpstr>
      <vt:lpstr>Lessons Learnt – Discovery Phase</vt:lpstr>
      <vt:lpstr>Lessons Learnt – Migration Phase</vt:lpstr>
      <vt:lpstr>Lessons Learnt – Verification Phase</vt:lpstr>
      <vt:lpstr>Lessons Learnt – Remediation Phase</vt:lpstr>
      <vt:lpstr>Metalogix vs ShareGate</vt:lpstr>
      <vt:lpstr>Contents</vt:lpstr>
      <vt:lpstr>Upgrade Services – Overview </vt:lpstr>
      <vt:lpstr>HCL Differentiators</vt:lpstr>
      <vt:lpstr>Strategic Differentiators</vt:lpstr>
      <vt:lpstr>Strategic Differentiator DAT</vt:lpstr>
      <vt:lpstr>Strategic Differentiator DAT – What-if Analysis</vt:lpstr>
      <vt:lpstr>Strategic Differentiators – MS Relationship</vt:lpstr>
      <vt:lpstr>Strategic Differentiator - Catalogue-based Pricing</vt:lpstr>
      <vt:lpstr>Strategic Differentiator - Catalogue-based Pricing</vt:lpstr>
      <vt:lpstr>Strategic Differentiator - Core-Flexi Resourcing Model</vt:lpstr>
      <vt:lpstr>Core-Flexi  typical Team composition</vt:lpstr>
      <vt:lpstr>Operational Differentiator - Capability Driven Migration</vt:lpstr>
      <vt:lpstr>Technology Differentiator – HCL RA</vt:lpstr>
      <vt:lpstr>Technology Differentiator – Reusable Assets</vt:lpstr>
      <vt:lpstr>All to Cloud Migration Suite – A Sneak Peak</vt:lpstr>
      <vt:lpstr>Contents</vt:lpstr>
      <vt:lpstr>Case Study 1: Resources &amp; Energy Major, Australia </vt:lpstr>
      <vt:lpstr>Case Study 2: Manufacturing Major, USA </vt:lpstr>
      <vt:lpstr>Case Study 3: Telecom Major, Europe</vt:lpstr>
      <vt:lpstr>Contents</vt:lpstr>
      <vt:lpstr>Upgrade Services – Tools – Estimation Tool [CAF Enabled]</vt:lpstr>
      <vt:lpstr>Upgrade Services – Tools – Pre Upgrade Analyzer</vt:lpstr>
      <vt:lpstr>Upgrade Services – Tools – ADT</vt:lpstr>
      <vt:lpstr>Upgrade Services – Tools – O365 Decision Maker</vt:lpstr>
      <vt:lpstr>HCL’s 360° Partnership with Microsoft</vt:lpstr>
      <vt:lpstr>Additional Info – Pre Upgrade Analysis</vt:lpstr>
      <vt:lpstr>Additional Info – Upgrade Roadmap with CAF</vt:lpstr>
      <vt:lpstr>Additional Info – App Model Guidance with CAF</vt:lpstr>
      <vt:lpstr>Additional Info – Deployment Approach using CAF</vt:lpstr>
      <vt:lpstr>Additional Info – Other Enablers </vt:lpstr>
      <vt:lpstr>PowerPoint Presentation</vt:lpstr>
    </vt:vector>
  </TitlesOfParts>
  <Company>HCL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SharePoint Upgrade to Office 365 Proposition - Summary</dc:title>
  <dc:creator>Debraj Das</dc:creator>
  <cp:lastModifiedBy>Subramanian Veerappan</cp:lastModifiedBy>
  <cp:revision>323</cp:revision>
  <dcterms:created xsi:type="dcterms:W3CDTF">2015-04-26T10:01:29Z</dcterms:created>
  <dcterms:modified xsi:type="dcterms:W3CDTF">2017-11-01T14:51:53Z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0x0101006F9196CDFEF86B40B37CF9B044A29B25</vt:lpwstr>
  </property>
</Properties>
</file>